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89" r:id="rId4"/>
    <p:sldId id="281" r:id="rId5"/>
    <p:sldId id="290" r:id="rId6"/>
    <p:sldId id="294" r:id="rId7"/>
    <p:sldId id="295" r:id="rId8"/>
    <p:sldId id="293" r:id="rId9"/>
    <p:sldId id="280" r:id="rId1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73" autoAdjust="0"/>
    <p:restoredTop sz="89039" autoAdjust="0"/>
  </p:normalViewPr>
  <p:slideViewPr>
    <p:cSldViewPr snapToGrid="0" snapToObjects="1">
      <p:cViewPr varScale="1">
        <p:scale>
          <a:sx n="96" d="100"/>
          <a:sy n="96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228AF-361F-48B7-BCF3-0609F9D81B87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2264F-4066-485E-BFE7-482953CCD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56A83-C0CD-4A5D-AED0-9DDD95960F5A}" type="datetimeFigureOut">
              <a:rPr lang="en-AU" smtClean="0"/>
              <a:pPr/>
              <a:t>9/02/2015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6798E-C59B-41C3-8EE7-E8AA2033ACC2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798E-C59B-41C3-8EE7-E8AA2033ACC2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74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24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07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178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4462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00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571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679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500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483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133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EDA7D-7890-7B40-BE5D-9139EA8627D8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F55E6-8DCC-8548-AAA5-EDBE3E219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664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Kate.Makin@royalrehab.com.au" TargetMode="External"/><Relationship Id="rId4" Type="http://schemas.openxmlformats.org/officeDocument/2006/relationships/hyperlink" Target="mailto:Julia.Murphy@royalrehab.com.a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Background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386913"/>
            <a:ext cx="7442720" cy="4132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329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latin typeface="Segoe UI" pitchFamily="34" charset="0"/>
                <a:cs typeface="Segoe UI" pitchFamily="34" charset="0"/>
              </a:rPr>
              <a:t>Testing times</a:t>
            </a:r>
            <a:br>
              <a:rPr lang="en-US" sz="6600" dirty="0" smtClean="0">
                <a:latin typeface="Segoe UI" pitchFamily="34" charset="0"/>
                <a:cs typeface="Segoe UI" pitchFamily="34" charset="0"/>
              </a:rPr>
            </a:br>
            <a:r>
              <a:rPr lang="en-US" sz="3600" dirty="0" smtClean="0">
                <a:latin typeface="Segoe UI" pitchFamily="34" charset="0"/>
                <a:cs typeface="Segoe UI" pitchFamily="34" charset="0"/>
              </a:rPr>
              <a:t>an </a:t>
            </a:r>
            <a:r>
              <a:rPr lang="en-AU" sz="3600" dirty="0" smtClean="0"/>
              <a:t>E3BP approach to assessment in aphasia</a:t>
            </a:r>
            <a:endParaRPr lang="en-US" sz="3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6727" y="5590940"/>
            <a:ext cx="339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Adult Language EBP group</a:t>
            </a:r>
          </a:p>
          <a:p>
            <a:pPr algn="r"/>
            <a:r>
              <a:rPr lang="en-US" b="1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2012, 2013, 2014</a:t>
            </a:r>
            <a:endParaRPr lang="en-US" dirty="0" smtClean="0">
              <a:solidFill>
                <a:srgbClr val="000000"/>
              </a:solidFill>
              <a:latin typeface="Segoe UI" pitchFamily="34" charset="0"/>
              <a:cs typeface="Segoe UI" pitchFamily="34" charset="0"/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Julia Murphy</a:t>
            </a:r>
            <a:endParaRPr lang="en-US" dirty="0">
              <a:solidFill>
                <a:srgbClr val="000000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600200"/>
            <a:ext cx="6177669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5800" dirty="0" smtClean="0">
                <a:solidFill>
                  <a:srgbClr val="000000"/>
                </a:solidFill>
                <a:latin typeface="Verdana" pitchFamily="34" charset="0"/>
              </a:rPr>
              <a:t>Background</a:t>
            </a:r>
          </a:p>
          <a:p>
            <a:pPr marL="0" indent="0">
              <a:buNone/>
            </a:pPr>
            <a:endParaRPr lang="en-US" sz="3800" dirty="0" smtClean="0">
              <a:solidFill>
                <a:srgbClr val="000000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n-US" sz="3800" dirty="0" smtClean="0"/>
              <a:t>Acute based group commenced CAT in 2012</a:t>
            </a:r>
          </a:p>
          <a:p>
            <a:pPr>
              <a:buNone/>
              <a:defRPr/>
            </a:pPr>
            <a:endParaRPr lang="en-US" sz="3800" dirty="0" smtClean="0"/>
          </a:p>
          <a:p>
            <a:pPr>
              <a:defRPr/>
            </a:pPr>
            <a:r>
              <a:rPr lang="en-US" sz="3800" dirty="0" smtClean="0"/>
              <a:t>Significant variability in clinical practice</a:t>
            </a:r>
          </a:p>
          <a:p>
            <a:pPr>
              <a:buNone/>
              <a:defRPr/>
            </a:pPr>
            <a:endParaRPr lang="en-US" sz="3800" dirty="0" smtClean="0"/>
          </a:p>
          <a:p>
            <a:pPr>
              <a:defRPr/>
            </a:pPr>
            <a:r>
              <a:rPr lang="en-US" sz="3800" dirty="0" smtClean="0"/>
              <a:t>National Stroke Guidelines and general practice</a:t>
            </a:r>
          </a:p>
          <a:p>
            <a:pPr>
              <a:buNone/>
              <a:defRPr/>
            </a:pPr>
            <a:endParaRPr lang="en-US" sz="3800" dirty="0" smtClean="0"/>
          </a:p>
          <a:p>
            <a:pPr>
              <a:defRPr/>
            </a:pPr>
            <a:r>
              <a:rPr lang="en-US" sz="3800" dirty="0" smtClean="0"/>
              <a:t>Informal assessment versus </a:t>
            </a:r>
            <a:r>
              <a:rPr lang="en-US" sz="3800" dirty="0" err="1" smtClean="0"/>
              <a:t>standardised</a:t>
            </a:r>
            <a:r>
              <a:rPr lang="en-US" sz="3800" dirty="0" smtClean="0"/>
              <a:t> assessment.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600200"/>
            <a:ext cx="617766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0000"/>
                </a:solidFill>
                <a:latin typeface="Verdana" pitchFamily="34" charset="0"/>
              </a:rPr>
              <a:t>Clinical Question</a:t>
            </a:r>
          </a:p>
          <a:p>
            <a:pPr marL="0" indent="0">
              <a:buNone/>
            </a:pPr>
            <a:endParaRPr lang="en-US" dirty="0" smtClean="0">
              <a:latin typeface="Verdana" pitchFamily="34" charset="0"/>
            </a:endParaRPr>
          </a:p>
          <a:p>
            <a:pPr>
              <a:buNone/>
            </a:pPr>
            <a:r>
              <a:rPr lang="en-AU" sz="2800" dirty="0" smtClean="0"/>
              <a:t>What type of assessments are clinically</a:t>
            </a:r>
          </a:p>
          <a:p>
            <a:pPr>
              <a:buNone/>
            </a:pPr>
            <a:r>
              <a:rPr lang="en-AU" sz="2800" dirty="0" smtClean="0"/>
              <a:t>valid to assess aphasia in the: </a:t>
            </a:r>
          </a:p>
          <a:p>
            <a:pPr>
              <a:buNone/>
            </a:pPr>
            <a:r>
              <a:rPr lang="en-AU" sz="2800" dirty="0" smtClean="0"/>
              <a:t>	a) Acute                             </a:t>
            </a:r>
          </a:p>
          <a:p>
            <a:pPr>
              <a:buNone/>
            </a:pPr>
            <a:r>
              <a:rPr lang="en-AU" sz="2800" dirty="0" smtClean="0"/>
              <a:t>	b) Sub-acute/Rehabilitation and </a:t>
            </a:r>
          </a:p>
          <a:p>
            <a:pPr>
              <a:buNone/>
            </a:pPr>
            <a:r>
              <a:rPr lang="en-AU" sz="2800" dirty="0" smtClean="0"/>
              <a:t>	c) Community/chronic settings? </a:t>
            </a:r>
            <a:endParaRPr lang="en-AU" sz="2800" dirty="0"/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600200"/>
            <a:ext cx="6177669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dirty="0" smtClean="0">
                <a:solidFill>
                  <a:srgbClr val="000000"/>
                </a:solidFill>
                <a:latin typeface="Verdana" pitchFamily="34" charset="0"/>
              </a:rPr>
              <a:t>The </a:t>
            </a:r>
            <a:r>
              <a:rPr lang="en-US" sz="3900" dirty="0" err="1" smtClean="0">
                <a:solidFill>
                  <a:srgbClr val="000000"/>
                </a:solidFill>
                <a:latin typeface="Verdana" pitchFamily="34" charset="0"/>
              </a:rPr>
              <a:t>CAPping</a:t>
            </a:r>
            <a:r>
              <a:rPr lang="en-US" sz="3900" dirty="0" smtClean="0">
                <a:solidFill>
                  <a:srgbClr val="000000"/>
                </a:solidFill>
                <a:latin typeface="Verdana" pitchFamily="34" charset="0"/>
              </a:rPr>
              <a:t> process</a:t>
            </a:r>
          </a:p>
          <a:p>
            <a:pPr marL="0" indent="0">
              <a:buNone/>
            </a:pPr>
            <a:endParaRPr lang="en-US" sz="3600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dirty="0" smtClean="0"/>
              <a:t>34 articles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 err="1" smtClean="0"/>
              <a:t>Trialled</a:t>
            </a:r>
            <a:r>
              <a:rPr lang="en-US" dirty="0" smtClean="0"/>
              <a:t> a new CAT-D (Diagnostic) form</a:t>
            </a:r>
          </a:p>
          <a:p>
            <a:pPr>
              <a:spcBef>
                <a:spcPct val="50000"/>
              </a:spcBef>
              <a:defRPr/>
            </a:pPr>
            <a:r>
              <a:rPr lang="en-US" dirty="0" smtClean="0"/>
              <a:t>Peer-reviewed</a:t>
            </a:r>
          </a:p>
          <a:p>
            <a:pPr>
              <a:spcBef>
                <a:spcPct val="50000"/>
              </a:spcBef>
              <a:defRPr/>
            </a:pPr>
            <a:r>
              <a:rPr lang="en-US" dirty="0" smtClean="0"/>
              <a:t>Identified a number of new assessment tools</a:t>
            </a:r>
          </a:p>
          <a:p>
            <a:pPr>
              <a:defRPr/>
            </a:pPr>
            <a:endParaRPr lang="en-AU" sz="2800" dirty="0" smtClean="0"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600200"/>
            <a:ext cx="6177669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600" dirty="0" smtClean="0">
                <a:solidFill>
                  <a:srgbClr val="000000"/>
                </a:solidFill>
                <a:latin typeface="Verdana" pitchFamily="34" charset="0"/>
              </a:rPr>
              <a:t>The E</a:t>
            </a:r>
            <a:r>
              <a:rPr lang="en-US" sz="2300" dirty="0" smtClean="0">
                <a:solidFill>
                  <a:srgbClr val="000000"/>
                </a:solidFill>
                <a:latin typeface="Verdana" pitchFamily="34" charset="0"/>
              </a:rPr>
              <a:t>3</a:t>
            </a:r>
            <a:r>
              <a:rPr lang="en-US" sz="4600" dirty="0" smtClean="0">
                <a:solidFill>
                  <a:srgbClr val="000000"/>
                </a:solidFill>
                <a:latin typeface="Verdana" pitchFamily="34" charset="0"/>
              </a:rPr>
              <a:t>BP process</a:t>
            </a:r>
          </a:p>
          <a:p>
            <a:pPr marL="0" indent="0">
              <a:buNone/>
            </a:pPr>
            <a:endParaRPr lang="en-US" sz="3600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3500" dirty="0" smtClean="0"/>
              <a:t>Considered evidence from CAPs</a:t>
            </a:r>
          </a:p>
          <a:p>
            <a:pPr>
              <a:spcBef>
                <a:spcPct val="50000"/>
              </a:spcBef>
              <a:defRPr/>
            </a:pPr>
            <a:r>
              <a:rPr lang="en-US" sz="3500" dirty="0" smtClean="0"/>
              <a:t>Surveyed and discussed current practice</a:t>
            </a:r>
          </a:p>
          <a:p>
            <a:pPr>
              <a:spcBef>
                <a:spcPct val="50000"/>
              </a:spcBef>
              <a:defRPr/>
            </a:pPr>
            <a:r>
              <a:rPr lang="en-US" sz="3500" dirty="0" smtClean="0"/>
              <a:t>Collected data regarding commonly used assessment tools and clinician’s perceptions of tools</a:t>
            </a:r>
          </a:p>
          <a:p>
            <a:pPr>
              <a:spcBef>
                <a:spcPct val="50000"/>
              </a:spcBef>
              <a:defRPr/>
            </a:pPr>
            <a:r>
              <a:rPr lang="en-US" sz="3500" dirty="0" smtClean="0"/>
              <a:t>Trialed using a number of new tools identified in the literature</a:t>
            </a:r>
          </a:p>
          <a:p>
            <a:pPr>
              <a:defRPr/>
            </a:pPr>
            <a:endParaRPr lang="en-AU" sz="2800" dirty="0" smtClean="0"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Background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386913"/>
            <a:ext cx="7442720" cy="4132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3295"/>
            <a:ext cx="7772400" cy="1470025"/>
          </a:xfrm>
        </p:spPr>
        <p:txBody>
          <a:bodyPr>
            <a:normAutofit/>
          </a:bodyPr>
          <a:lstStyle/>
          <a:p>
            <a:r>
              <a:rPr lang="en-AU" sz="6000" dirty="0" smtClean="0">
                <a:latin typeface="Segoe UI" pitchFamily="34" charset="0"/>
                <a:cs typeface="Segoe UI" pitchFamily="34" charset="0"/>
              </a:rPr>
              <a:t>Clinical Bottom Line</a:t>
            </a:r>
            <a:endParaRPr lang="en-US" sz="60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323201"/>
            <a:ext cx="6177669" cy="512378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4400" dirty="0" smtClean="0">
                <a:solidFill>
                  <a:srgbClr val="000000"/>
                </a:solidFill>
                <a:latin typeface="Verdana" pitchFamily="34" charset="0"/>
              </a:rPr>
              <a:t>Clinical Bottom Line</a:t>
            </a:r>
          </a:p>
          <a:p>
            <a:pPr marL="0" indent="0">
              <a:buNone/>
            </a:pPr>
            <a:endParaRPr lang="en-US" sz="3600" dirty="0" smtClean="0">
              <a:latin typeface="Verdana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AU" sz="7200" dirty="0" smtClean="0"/>
              <a:t>There is no ‘one size fits all’ approach. It is recommended that:</a:t>
            </a:r>
          </a:p>
          <a:p>
            <a:pPr lvl="0">
              <a:lnSpc>
                <a:spcPct val="120000"/>
              </a:lnSpc>
            </a:pPr>
            <a:r>
              <a:rPr lang="en-AU" sz="7200" dirty="0" smtClean="0"/>
              <a:t>All clients who have had a stroke are screened for aphasia</a:t>
            </a:r>
          </a:p>
          <a:p>
            <a:pPr lvl="0">
              <a:lnSpc>
                <a:spcPct val="120000"/>
              </a:lnSpc>
            </a:pPr>
            <a:r>
              <a:rPr lang="en-AU" sz="7200" dirty="0" smtClean="0"/>
              <a:t>All clients with aphasia receive assessment by a SP</a:t>
            </a:r>
          </a:p>
          <a:p>
            <a:pPr lvl="0">
              <a:lnSpc>
                <a:spcPct val="120000"/>
              </a:lnSpc>
            </a:pPr>
            <a:r>
              <a:rPr lang="en-AU" sz="7200" dirty="0" smtClean="0"/>
              <a:t>SPs make a clinical judgement regarding the most suitable assessment based on client needs, availability and time constraints</a:t>
            </a:r>
          </a:p>
          <a:p>
            <a:pPr lvl="0">
              <a:lnSpc>
                <a:spcPct val="120000"/>
              </a:lnSpc>
            </a:pPr>
            <a:r>
              <a:rPr lang="en-AU" sz="7200" dirty="0" smtClean="0"/>
              <a:t>SPs use a published or unpublished tool to measure functional communication abilities including participation and social inclusion, communication confidence and quality of life</a:t>
            </a:r>
          </a:p>
          <a:p>
            <a:pPr>
              <a:lnSpc>
                <a:spcPct val="120000"/>
              </a:lnSpc>
            </a:pPr>
            <a:r>
              <a:rPr lang="en-AU" sz="7200" dirty="0" smtClean="0"/>
              <a:t>SPs consider using the WAB or FAST if available in their clinical setting</a:t>
            </a:r>
          </a:p>
          <a:p>
            <a:pPr>
              <a:lnSpc>
                <a:spcPct val="120000"/>
              </a:lnSpc>
            </a:pPr>
            <a:r>
              <a:rPr lang="en-AU" sz="7200" dirty="0" smtClean="0"/>
              <a:t>The client, their family, carer and significant others are involved in the assessment process.</a:t>
            </a:r>
          </a:p>
          <a:p>
            <a:pPr>
              <a:defRPr/>
            </a:pPr>
            <a:endParaRPr lang="en-AU" sz="2800" dirty="0" smtClean="0">
              <a:latin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Backgrounds4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509130" y="1600200"/>
            <a:ext cx="6177669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7600" dirty="0" smtClean="0">
                <a:solidFill>
                  <a:srgbClr val="000000"/>
                </a:solidFill>
                <a:latin typeface="Verdana" pitchFamily="34" charset="0"/>
              </a:rPr>
              <a:t>Adult Language group</a:t>
            </a:r>
          </a:p>
          <a:p>
            <a:pPr marL="0" indent="0">
              <a:buNone/>
            </a:pPr>
            <a:endParaRPr lang="en-US" sz="3600" dirty="0" smtClean="0">
              <a:latin typeface="Verdana" pitchFamily="34" charset="0"/>
            </a:endParaRPr>
          </a:p>
          <a:p>
            <a:pPr lvl="0">
              <a:buNone/>
            </a:pPr>
            <a:r>
              <a:rPr lang="en-AU" sz="3600" dirty="0" smtClean="0"/>
              <a:t>Julia Murphy: </a:t>
            </a:r>
            <a:r>
              <a:rPr lang="en-AU" sz="3600" dirty="0" smtClean="0">
                <a:hlinkClick r:id="rId4"/>
              </a:rPr>
              <a:t>Julia.Murphy@royalrehab.com.au</a:t>
            </a:r>
            <a:endParaRPr lang="en-AU" sz="3600" dirty="0" smtClean="0"/>
          </a:p>
          <a:p>
            <a:pPr lvl="0">
              <a:buNone/>
            </a:pPr>
            <a:r>
              <a:rPr lang="en-AU" sz="3600" dirty="0" smtClean="0"/>
              <a:t>Kate Makin: </a:t>
            </a:r>
            <a:r>
              <a:rPr lang="en-AU" sz="3600" dirty="0" smtClean="0">
                <a:hlinkClick r:id="rId5"/>
              </a:rPr>
              <a:t>Kate.Makin@royalrehab.com.au</a:t>
            </a:r>
            <a:endParaRPr lang="en-AU" sz="3600" dirty="0" smtClean="0"/>
          </a:p>
          <a:p>
            <a:pPr lvl="0">
              <a:buNone/>
            </a:pPr>
            <a:endParaRPr lang="en-AU" sz="3600" dirty="0" smtClean="0"/>
          </a:p>
          <a:p>
            <a:pPr lvl="0">
              <a:buFont typeface="Arial" pitchFamily="34" charset="0"/>
              <a:buChar char="•"/>
            </a:pPr>
            <a:r>
              <a:rPr lang="en-AU" sz="3600" dirty="0" smtClean="0"/>
              <a:t>All meetings held at Concord Hospital from 2.30-3.30pm and are followed by ANCIG</a:t>
            </a:r>
          </a:p>
          <a:p>
            <a:pPr lvl="0">
              <a:buFont typeface="Arial" pitchFamily="34" charset="0"/>
              <a:buChar char="•"/>
            </a:pPr>
            <a:endParaRPr lang="en-AU" sz="3600" dirty="0" smtClean="0"/>
          </a:p>
          <a:p>
            <a:pPr lvl="0"/>
            <a:r>
              <a:rPr lang="en-AU" sz="3600" dirty="0" smtClean="0"/>
              <a:t>Meeting dates for 2015</a:t>
            </a:r>
          </a:p>
          <a:p>
            <a:pPr lvl="1"/>
            <a:r>
              <a:rPr lang="en-AU" sz="3600" dirty="0" smtClean="0"/>
              <a:t>19</a:t>
            </a:r>
            <a:r>
              <a:rPr lang="en-AU" sz="3600" baseline="30000" dirty="0" smtClean="0"/>
              <a:t>th</a:t>
            </a:r>
            <a:r>
              <a:rPr lang="en-AU" sz="3600" dirty="0" smtClean="0"/>
              <a:t> February</a:t>
            </a:r>
          </a:p>
          <a:p>
            <a:pPr lvl="1"/>
            <a:r>
              <a:rPr lang="en-AU" sz="3600" dirty="0" smtClean="0"/>
              <a:t>16</a:t>
            </a:r>
            <a:r>
              <a:rPr lang="en-AU" sz="3600" baseline="30000" dirty="0" smtClean="0"/>
              <a:t>th</a:t>
            </a:r>
            <a:r>
              <a:rPr lang="en-AU" sz="3600" dirty="0" smtClean="0"/>
              <a:t> April</a:t>
            </a:r>
          </a:p>
          <a:p>
            <a:pPr lvl="1"/>
            <a:r>
              <a:rPr lang="en-AU" sz="3600" dirty="0" smtClean="0"/>
              <a:t>18</a:t>
            </a:r>
            <a:r>
              <a:rPr lang="en-AU" sz="3600" baseline="30000" dirty="0" smtClean="0"/>
              <a:t>th</a:t>
            </a:r>
            <a:r>
              <a:rPr lang="en-AU" sz="3600" dirty="0" smtClean="0"/>
              <a:t> June </a:t>
            </a:r>
          </a:p>
          <a:p>
            <a:pPr lvl="1"/>
            <a:r>
              <a:rPr lang="en-AU" sz="3600" dirty="0" smtClean="0"/>
              <a:t>20</a:t>
            </a:r>
            <a:r>
              <a:rPr lang="en-AU" sz="3600" baseline="30000" dirty="0" smtClean="0"/>
              <a:t>th</a:t>
            </a:r>
            <a:r>
              <a:rPr lang="en-AU" sz="3600" dirty="0" smtClean="0"/>
              <a:t> August </a:t>
            </a:r>
          </a:p>
          <a:p>
            <a:pPr lvl="1"/>
            <a:r>
              <a:rPr lang="en-AU" sz="3600" dirty="0" smtClean="0"/>
              <a:t>15</a:t>
            </a:r>
            <a:r>
              <a:rPr lang="en-AU" sz="3600" baseline="30000" dirty="0" smtClean="0"/>
              <a:t>th</a:t>
            </a:r>
            <a:r>
              <a:rPr lang="en-AU" sz="3600" dirty="0" smtClean="0"/>
              <a:t> October </a:t>
            </a:r>
          </a:p>
          <a:p>
            <a:pPr lvl="0">
              <a:buFont typeface="Arial" pitchFamily="34" charset="0"/>
              <a:buChar char="•"/>
            </a:pPr>
            <a:endParaRPr lang="en-AU" dirty="0" smtClean="0"/>
          </a:p>
          <a:p>
            <a:pPr lvl="1"/>
            <a:endParaRPr lang="en-AU" dirty="0" smtClean="0"/>
          </a:p>
        </p:txBody>
      </p:sp>
      <p:sp>
        <p:nvSpPr>
          <p:cNvPr id="7" name="Rectangle 6"/>
          <p:cNvSpPr/>
          <p:nvPr/>
        </p:nvSpPr>
        <p:spPr>
          <a:xfrm>
            <a:off x="2267030" y="9538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Background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358900"/>
            <a:ext cx="7442720" cy="4132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3295"/>
            <a:ext cx="7772400" cy="1470025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AU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Any questions?</a:t>
            </a:r>
            <a:endParaRPr lang="en-AU" sz="60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2073" y="5590940"/>
            <a:ext cx="3454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Adult Language EBP group</a:t>
            </a:r>
          </a:p>
          <a:p>
            <a:pPr algn="r"/>
            <a:r>
              <a:rPr lang="en-US" b="1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2012, 2013, 2014</a:t>
            </a:r>
            <a:endParaRPr lang="en-US" dirty="0" smtClean="0">
              <a:solidFill>
                <a:srgbClr val="000000"/>
              </a:solidFill>
              <a:latin typeface="Segoe UI" pitchFamily="34" charset="0"/>
              <a:cs typeface="Segoe UI" pitchFamily="34" charset="0"/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  <a:latin typeface="Segoe UI" pitchFamily="34" charset="0"/>
                <a:cs typeface="Segoe UI" pitchFamily="34" charset="0"/>
              </a:rPr>
              <a:t>Julia Murphy</a:t>
            </a:r>
            <a:endParaRPr lang="en-US" dirty="0">
              <a:solidFill>
                <a:srgbClr val="000000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F96B07"/>
      </a:dk1>
      <a:lt1>
        <a:srgbClr val="FFFFFF"/>
      </a:lt1>
      <a:dk2>
        <a:srgbClr val="F74902"/>
      </a:dk2>
      <a:lt2>
        <a:srgbClr val="FFFFFF"/>
      </a:lt2>
      <a:accent1>
        <a:srgbClr val="F96B07"/>
      </a:accent1>
      <a:accent2>
        <a:srgbClr val="F74902"/>
      </a:accent2>
      <a:accent3>
        <a:srgbClr val="F9E04C"/>
      </a:accent3>
      <a:accent4>
        <a:srgbClr val="B5B2AA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283</Words>
  <Application>Microsoft Office PowerPoint</Application>
  <PresentationFormat>On-screen Show (4:3)</PresentationFormat>
  <Paragraphs>66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Testing times an E3BP approach to assessment in aphasia</vt:lpstr>
      <vt:lpstr>Slide 2</vt:lpstr>
      <vt:lpstr>Slide 3</vt:lpstr>
      <vt:lpstr>Slide 4</vt:lpstr>
      <vt:lpstr>Slide 5</vt:lpstr>
      <vt:lpstr>Clinical Bottom Line</vt:lpstr>
      <vt:lpstr>Slide 7</vt:lpstr>
      <vt:lpstr>Slide 8</vt:lpstr>
      <vt:lpstr>Any questions?</vt:lpstr>
    </vt:vector>
  </TitlesOfParts>
  <Company>Minus One Pty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Coulson</dc:creator>
  <cp:lastModifiedBy>SLHN &amp; SWSLHN</cp:lastModifiedBy>
  <cp:revision>43</cp:revision>
  <dcterms:created xsi:type="dcterms:W3CDTF">2014-02-08T07:24:50Z</dcterms:created>
  <dcterms:modified xsi:type="dcterms:W3CDTF">2015-02-09T02:03:16Z</dcterms:modified>
</cp:coreProperties>
</file>