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69" r:id="rId3"/>
    <p:sldId id="257" r:id="rId4"/>
    <p:sldId id="262" r:id="rId5"/>
    <p:sldId id="260" r:id="rId6"/>
    <p:sldId id="261" r:id="rId7"/>
    <p:sldId id="278" r:id="rId8"/>
    <p:sldId id="273" r:id="rId9"/>
    <p:sldId id="279" r:id="rId10"/>
    <p:sldId id="259" r:id="rId11"/>
    <p:sldId id="264" r:id="rId12"/>
    <p:sldId id="272" r:id="rId13"/>
    <p:sldId id="275" r:id="rId14"/>
    <p:sldId id="276" r:id="rId15"/>
    <p:sldId id="287" r:id="rId16"/>
    <p:sldId id="285" r:id="rId17"/>
    <p:sldId id="284" r:id="rId18"/>
    <p:sldId id="283" r:id="rId19"/>
    <p:sldId id="282" r:id="rId20"/>
    <p:sldId id="281" r:id="rId21"/>
    <p:sldId id="280" r:id="rId22"/>
    <p:sldId id="286" r:id="rId23"/>
    <p:sldId id="265" r:id="rId24"/>
    <p:sldId id="268" r:id="rId25"/>
    <p:sldId id="27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F7B2E-C422-4BD7-9BF3-871E30701027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171AE-CEE7-4005-AFE8-695F1AB4638B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71AE-CEE7-4005-AFE8-695F1AB4638B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71AE-CEE7-4005-AFE8-695F1AB4638B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71AE-CEE7-4005-AFE8-695F1AB4638B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AU" sz="1200" b="1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Initiating joint attention:</a:t>
            </a:r>
            <a:endParaRPr lang="en-A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A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Coordinated Joint Look: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Child looks between adult and a toy to share attention. No more than 3 seconds must separate the look between the toy and the adult.</a:t>
            </a:r>
          </a:p>
          <a:p>
            <a:pPr lvl="0"/>
            <a:r>
              <a:rPr lang="en-A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Showing: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Child has object in hand and holds it towards adult to share attention.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Child does not give toy to adult.</a:t>
            </a:r>
          </a:p>
          <a:p>
            <a:pPr lvl="0"/>
            <a:r>
              <a:rPr lang="en-A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Give to share: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Child gives toy to adult. The child must make a clear attempt to give the toy to the adult.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Just a general thrust or throw in the direction of the adult is not acceptable. Child does not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want adult help. Child gives purely to share, e.g. for adult to look at a toy or for adult to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take a turn with a toy.</a:t>
            </a:r>
          </a:p>
          <a:p>
            <a:pPr lvl="0"/>
            <a:r>
              <a:rPr lang="en-A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Proximal Point: 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 points to an object within 4 inches of object purely to share interest with the adult.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Child’s finger does not need to be touching object.</a:t>
            </a:r>
          </a:p>
          <a:p>
            <a:pPr lvl="0"/>
            <a:r>
              <a:rPr lang="en-A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Distal Point: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Child points to an object which is more than 4 inches away from pointing finger purely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to share interest with the adult. Child does not want adult to act on the toy.</a:t>
            </a:r>
          </a:p>
          <a:p>
            <a:pPr lvl="0"/>
            <a:r>
              <a:rPr lang="en-AU" sz="1200" b="1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Responsive Joint Attention:</a:t>
            </a:r>
            <a:endParaRPr lang="en-A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A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Following proximal point: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After adult points (to object within 4 inches of pointing finger), child responds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with an </a:t>
            </a:r>
            <a:r>
              <a:rPr lang="en-A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attentional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focus. The child’s eye-gaze shifts to focus on the object that the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adult is pointing to.</a:t>
            </a:r>
          </a:p>
          <a:p>
            <a:pPr lvl="0"/>
            <a:r>
              <a:rPr lang="en-A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Following distal point: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Child follows adult distal point (at least 4 inches away from object). The child’s eye-gaze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shifts to focus on the object that the adult is pointing to.</a:t>
            </a:r>
          </a:p>
          <a:p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(</a:t>
            </a:r>
            <a:r>
              <a:rPr lang="en-A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Kasari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Freeman et al 2006)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71AE-CEE7-4005-AFE8-695F1AB4638B}" type="slidenum">
              <a:rPr lang="en-AU" smtClean="0"/>
              <a:pPr/>
              <a:t>23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AU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9789841-C2DA-4ED1-A312-554F5F44F4C2}" type="datetimeFigureOut">
              <a:rPr lang="en-US" smtClean="0"/>
              <a:pPr/>
              <a:t>12/3/2012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C365D34-4B80-4A56-A1B0-FFD01A7E84D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iEBP</a:t>
            </a:r>
            <a:endParaRPr lang="en-AU" dirty="0"/>
          </a:p>
        </p:txBody>
      </p:sp>
      <p:pic>
        <p:nvPicPr>
          <p:cNvPr id="21514" name="Picture 10" descr="http://www.bare-essentials.com.au/wp-content/uploads/2010/02/photo_app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844824"/>
            <a:ext cx="4032448" cy="4441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Autism EBP group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First meeting held in September 2010</a:t>
            </a:r>
          </a:p>
          <a:p>
            <a:r>
              <a:rPr lang="en-AU" dirty="0" smtClean="0"/>
              <a:t>56 group members, broad range of SPs in disability, community, ADHC, private practice, autism-specific preschools, specialised (e.g. ASPECT, ABI, CP), NGOs etc.</a:t>
            </a:r>
          </a:p>
          <a:p>
            <a:endParaRPr lang="en-AU" dirty="0"/>
          </a:p>
        </p:txBody>
      </p:sp>
      <p:pic>
        <p:nvPicPr>
          <p:cNvPr id="20482" name="Picture 2" descr="http://www.letschatautism.com/wp-content/uploads/2012/02/autis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573016"/>
            <a:ext cx="3168352" cy="2699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34400" cy="758952"/>
          </a:xfrm>
        </p:spPr>
        <p:txBody>
          <a:bodyPr/>
          <a:lstStyle/>
          <a:p>
            <a:r>
              <a:rPr lang="en-AU" dirty="0" smtClean="0"/>
              <a:t>Critically </a:t>
            </a:r>
            <a:r>
              <a:rPr lang="en-AU" dirty="0"/>
              <a:t>A</a:t>
            </a:r>
            <a:r>
              <a:rPr lang="en-AU" dirty="0" smtClean="0"/>
              <a:t>ppraised Topics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In children less than 3 years of age with autism who are preverbal, does a </a:t>
            </a:r>
            <a:r>
              <a:rPr lang="en-AU" dirty="0" err="1" smtClean="0"/>
              <a:t>Hanen</a:t>
            </a:r>
            <a:r>
              <a:rPr lang="en-AU" dirty="0" smtClean="0"/>
              <a:t> MTW approach compared to a PECS approach result in improved social communication skills?</a:t>
            </a:r>
          </a:p>
          <a:p>
            <a:r>
              <a:rPr lang="en-AU" dirty="0" smtClean="0"/>
              <a:t>In children with autism, does video instruction improve the effectiveness of social communication skills?</a:t>
            </a:r>
          </a:p>
          <a:p>
            <a:r>
              <a:rPr lang="en-AU" dirty="0" smtClean="0"/>
              <a:t>In children with autism, does the use of </a:t>
            </a:r>
            <a:r>
              <a:rPr lang="en-AU" dirty="0" err="1" smtClean="0"/>
              <a:t>i</a:t>
            </a:r>
            <a:r>
              <a:rPr lang="en-AU" dirty="0" smtClean="0"/>
              <a:t> technology (e.g. </a:t>
            </a:r>
            <a:r>
              <a:rPr lang="en-AU" dirty="0" err="1" smtClean="0"/>
              <a:t>ipads</a:t>
            </a:r>
            <a:r>
              <a:rPr lang="en-AU" dirty="0" smtClean="0"/>
              <a:t>, </a:t>
            </a:r>
            <a:r>
              <a:rPr lang="en-AU" dirty="0" err="1" smtClean="0"/>
              <a:t>iphones</a:t>
            </a:r>
            <a:r>
              <a:rPr lang="en-AU" dirty="0" smtClean="0"/>
              <a:t>) result in improved social communication skills?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PECS </a:t>
            </a:r>
            <a:r>
              <a:rPr lang="en-AU" dirty="0" err="1" smtClean="0"/>
              <a:t>vs</a:t>
            </a:r>
            <a:r>
              <a:rPr lang="en-AU" dirty="0" smtClean="0"/>
              <a:t> MTW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endParaRPr lang="en-AU" dirty="0" smtClean="0"/>
          </a:p>
          <a:p>
            <a:r>
              <a:rPr lang="en-AU" dirty="0" err="1" smtClean="0"/>
              <a:t>Flippin</a:t>
            </a:r>
            <a:r>
              <a:rPr lang="en-AU" dirty="0" smtClean="0"/>
              <a:t> M., </a:t>
            </a:r>
            <a:r>
              <a:rPr lang="en-AU" dirty="0" err="1" smtClean="0"/>
              <a:t>Reszka</a:t>
            </a:r>
            <a:r>
              <a:rPr lang="en-AU" dirty="0" smtClean="0"/>
              <a:t> S., &amp; Watson L. (2010). Effectiveness of the Picture Exchange Communication System (PECS) on Communication and Speech for Children with Autism – Spectrum Disorders: A Meta-Analysis.  </a:t>
            </a:r>
            <a:r>
              <a:rPr lang="en-AU" i="1" dirty="0" smtClean="0"/>
              <a:t>American Journal of Speech and Language Pathology</a:t>
            </a:r>
            <a:r>
              <a:rPr lang="en-AU" dirty="0" smtClean="0"/>
              <a:t>, 19, 178-195.</a:t>
            </a:r>
          </a:p>
          <a:p>
            <a:pPr>
              <a:buNone/>
            </a:pPr>
            <a:r>
              <a:rPr lang="en-AU" dirty="0" smtClean="0"/>
              <a:t>	Level - IV</a:t>
            </a:r>
          </a:p>
          <a:p>
            <a:r>
              <a:rPr lang="en-AU" dirty="0" err="1" smtClean="0"/>
              <a:t>McConachie</a:t>
            </a:r>
            <a:r>
              <a:rPr lang="en-AU" dirty="0" smtClean="0"/>
              <a:t> H., Randle V., </a:t>
            </a:r>
            <a:r>
              <a:rPr lang="en-AU" dirty="0" err="1" smtClean="0"/>
              <a:t>Hammal</a:t>
            </a:r>
            <a:r>
              <a:rPr lang="en-AU" dirty="0" smtClean="0"/>
              <a:t> D. &amp; Le </a:t>
            </a:r>
            <a:r>
              <a:rPr lang="en-AU" dirty="0" err="1" smtClean="0"/>
              <a:t>Couteur</a:t>
            </a:r>
            <a:r>
              <a:rPr lang="en-AU" dirty="0" smtClean="0"/>
              <a:t> A. (2005). A controlled trial of a training course for parents of children with suspected autism spectrum disorder.  </a:t>
            </a:r>
            <a:r>
              <a:rPr lang="en-AU" i="1" dirty="0" smtClean="0"/>
              <a:t>The Journal of </a:t>
            </a:r>
            <a:r>
              <a:rPr lang="en-AU" i="1" dirty="0" err="1" smtClean="0"/>
              <a:t>Pediatrics</a:t>
            </a:r>
            <a:r>
              <a:rPr lang="en-AU" i="1" dirty="0" smtClean="0"/>
              <a:t>, </a:t>
            </a:r>
            <a:r>
              <a:rPr lang="en-AU" dirty="0" smtClean="0"/>
              <a:t>147, pp 335-340.</a:t>
            </a:r>
          </a:p>
          <a:p>
            <a:pPr>
              <a:buNone/>
            </a:pPr>
            <a:r>
              <a:rPr lang="en-AU" dirty="0" smtClean="0"/>
              <a:t>	Level - III</a:t>
            </a:r>
          </a:p>
          <a:p>
            <a:r>
              <a:rPr lang="en-AU" dirty="0" smtClean="0"/>
              <a:t>Carter A. S., </a:t>
            </a:r>
            <a:r>
              <a:rPr lang="en-AU" dirty="0" err="1" smtClean="0"/>
              <a:t>Messinger</a:t>
            </a:r>
            <a:r>
              <a:rPr lang="en-AU" dirty="0" smtClean="0"/>
              <a:t> D. S., Stone W. L., </a:t>
            </a:r>
            <a:r>
              <a:rPr lang="en-AU" dirty="0" err="1" smtClean="0"/>
              <a:t>Celimi</a:t>
            </a:r>
            <a:r>
              <a:rPr lang="en-AU" dirty="0" smtClean="0"/>
              <a:t> S., </a:t>
            </a:r>
            <a:r>
              <a:rPr lang="en-AU" dirty="0" err="1" smtClean="0"/>
              <a:t>Nahmias</a:t>
            </a:r>
            <a:r>
              <a:rPr lang="en-AU" dirty="0" smtClean="0"/>
              <a:t> A. D. &amp; Yoder P. (2011). A randomized controlled trial of </a:t>
            </a:r>
            <a:r>
              <a:rPr lang="en-AU" dirty="0" err="1" smtClean="0"/>
              <a:t>Hanen’s</a:t>
            </a:r>
            <a:r>
              <a:rPr lang="en-AU" dirty="0" smtClean="0"/>
              <a:t> ‘More Than Words’ in toddlers with early autism symptoms.  </a:t>
            </a:r>
            <a:r>
              <a:rPr lang="en-AU" i="1" dirty="0" smtClean="0"/>
              <a:t>Journal of Child Psychology and Psychiatry </a:t>
            </a:r>
            <a:r>
              <a:rPr lang="en-AU" dirty="0" smtClean="0"/>
              <a:t>52 (7), 741-752.</a:t>
            </a:r>
          </a:p>
          <a:p>
            <a:pPr>
              <a:buNone/>
            </a:pPr>
            <a:r>
              <a:rPr lang="en-AU" dirty="0" smtClean="0"/>
              <a:t>	Level - II</a:t>
            </a:r>
          </a:p>
          <a:p>
            <a:r>
              <a:rPr lang="en-AU" dirty="0" err="1" smtClean="0"/>
              <a:t>Girolametto</a:t>
            </a:r>
            <a:r>
              <a:rPr lang="en-AU" dirty="0" smtClean="0"/>
              <a:t> L., </a:t>
            </a:r>
            <a:r>
              <a:rPr lang="en-AU" dirty="0" err="1" smtClean="0"/>
              <a:t>Sussman</a:t>
            </a:r>
            <a:r>
              <a:rPr lang="en-AU" dirty="0" smtClean="0"/>
              <a:t> F., &amp; Weitzman E. (2007). Using case study methods to investigate the effects of interactive intervention for children with autism spectrum disorders.  </a:t>
            </a:r>
            <a:r>
              <a:rPr lang="en-AU" i="1" dirty="0" smtClean="0"/>
              <a:t>Journal of Communication Disorders</a:t>
            </a:r>
            <a:r>
              <a:rPr lang="en-AU" dirty="0" smtClean="0"/>
              <a:t>, 40, 470-492.</a:t>
            </a:r>
          </a:p>
          <a:p>
            <a:pPr>
              <a:buNone/>
            </a:pPr>
            <a:r>
              <a:rPr lang="en-AU" dirty="0" smtClean="0"/>
              <a:t>	Level - IV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39750" indent="-269875">
              <a:buFont typeface="Wingdings" pitchFamily="2" charset="2"/>
              <a:buChar char="§"/>
            </a:pPr>
            <a:r>
              <a:rPr lang="en-AU" dirty="0" smtClean="0"/>
              <a:t>There is some evidence that parent participation in MTW may result in an increase in vocabulary size though a causal link cannot be proven.  </a:t>
            </a:r>
          </a:p>
          <a:p>
            <a:pPr marL="539750" indent="-269875">
              <a:buFont typeface="Wingdings" pitchFamily="2" charset="2"/>
              <a:buChar char="§"/>
            </a:pPr>
            <a:r>
              <a:rPr lang="en-AU" dirty="0" smtClean="0"/>
              <a:t>There is not enough evidence to demonstrate that participation in MTW improves overall social communication skills.</a:t>
            </a:r>
          </a:p>
          <a:p>
            <a:pPr>
              <a:buNone/>
            </a:pPr>
            <a:endParaRPr lang="en-AU" dirty="0" smtClean="0"/>
          </a:p>
          <a:p>
            <a:pPr marL="273050" indent="-3175">
              <a:buNone/>
            </a:pPr>
            <a:endParaRPr lang="en-AU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/>
          <a:lstStyle/>
          <a:p>
            <a:r>
              <a:rPr lang="en-AU" dirty="0" smtClean="0"/>
              <a:t>More Than Words – Bottom Line</a:t>
            </a:r>
            <a:endParaRPr lang="en-AU" dirty="0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221088"/>
            <a:ext cx="2880320" cy="18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dirty="0" smtClean="0"/>
              <a:t>Interesting Findings - MTW</a:t>
            </a:r>
            <a:endParaRPr lang="en-AU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en-AU" dirty="0" smtClean="0"/>
          </a:p>
          <a:p>
            <a:r>
              <a:rPr lang="en-AU" dirty="0" smtClean="0"/>
              <a:t>No improvement in social communication (ADOS as a measure) – </a:t>
            </a:r>
            <a:r>
              <a:rPr lang="en-AU" dirty="0" err="1" smtClean="0"/>
              <a:t>McConachie</a:t>
            </a:r>
            <a:r>
              <a:rPr lang="en-AU" dirty="0" smtClean="0"/>
              <a:t> et. al (2005).</a:t>
            </a:r>
          </a:p>
          <a:p>
            <a:r>
              <a:rPr lang="en-AU" dirty="0" smtClean="0"/>
              <a:t>Increase in parents use of facilitative strategies – </a:t>
            </a:r>
            <a:r>
              <a:rPr lang="en-AU" dirty="0" err="1" smtClean="0"/>
              <a:t>McConachie</a:t>
            </a:r>
            <a:r>
              <a:rPr lang="en-AU" dirty="0" smtClean="0"/>
              <a:t> et. al (2005).</a:t>
            </a:r>
          </a:p>
          <a:p>
            <a:r>
              <a:rPr lang="en-AU" dirty="0" smtClean="0"/>
              <a:t>No difference in parent stress level – </a:t>
            </a:r>
            <a:r>
              <a:rPr lang="en-AU" dirty="0" err="1" smtClean="0"/>
              <a:t>McConachie</a:t>
            </a:r>
            <a:r>
              <a:rPr lang="en-AU" dirty="0" smtClean="0"/>
              <a:t> et. al (2005).</a:t>
            </a:r>
          </a:p>
          <a:p>
            <a:r>
              <a:rPr lang="en-AU" dirty="0" smtClean="0"/>
              <a:t>MTW did not benefit all children – Carter et al (2011)</a:t>
            </a:r>
          </a:p>
          <a:p>
            <a:r>
              <a:rPr lang="en-AU" dirty="0" smtClean="0"/>
              <a:t>Increase in parent </a:t>
            </a:r>
            <a:r>
              <a:rPr lang="en-AU" dirty="0" err="1" smtClean="0"/>
              <a:t>responsivity</a:t>
            </a:r>
            <a:r>
              <a:rPr lang="en-AU" dirty="0" smtClean="0"/>
              <a:t> noted but not statistically significant and not maintained – Carter et al (2011)</a:t>
            </a:r>
          </a:p>
          <a:p>
            <a:r>
              <a:rPr lang="en-AU" dirty="0" smtClean="0"/>
              <a:t>Gains in JA for children &lt;3 with limited object interest – Carter et al (2011)</a:t>
            </a:r>
          </a:p>
          <a:p>
            <a:r>
              <a:rPr lang="en-AU" dirty="0" smtClean="0"/>
              <a:t>Best outcomes reported by </a:t>
            </a:r>
            <a:r>
              <a:rPr lang="en-AU" dirty="0" err="1" smtClean="0"/>
              <a:t>Girolametto</a:t>
            </a:r>
            <a:r>
              <a:rPr lang="en-AU" dirty="0" smtClean="0"/>
              <a:t> et al (2007) – creators of </a:t>
            </a:r>
            <a:r>
              <a:rPr lang="en-AU" dirty="0" err="1" smtClean="0"/>
              <a:t>Hanen</a:t>
            </a:r>
            <a:r>
              <a:rPr lang="en-AU" dirty="0" smtClean="0"/>
              <a:t> programs – Level IV study – 3 subject pre test and post test design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://ep.yimg.com/ca/I/givinggreetings_2233_392364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301208"/>
            <a:ext cx="1371600" cy="138112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556792"/>
            <a:ext cx="8503920" cy="4998296"/>
          </a:xfrm>
        </p:spPr>
        <p:txBody>
          <a:bodyPr>
            <a:normAutofit/>
          </a:bodyPr>
          <a:lstStyle/>
          <a:p>
            <a:pPr marL="269875" indent="-269875"/>
            <a:r>
              <a:rPr lang="en-AU" dirty="0" smtClean="0"/>
              <a:t>There is some evidence that participation in a </a:t>
            </a:r>
            <a:r>
              <a:rPr lang="en-AU" dirty="0" err="1" smtClean="0"/>
              <a:t>PECs</a:t>
            </a:r>
            <a:r>
              <a:rPr lang="en-AU" dirty="0" smtClean="0"/>
              <a:t> intervention increases children’s social communication skills  (measured by frequency of PECS exchanges, requests and initiations) but those few studies who looked at generalisation and/or maintenance found the evidence was not strong and most children regressed.  </a:t>
            </a:r>
          </a:p>
          <a:p>
            <a:pPr marL="269875" indent="-269875"/>
            <a:r>
              <a:rPr lang="en-AU" dirty="0" smtClean="0"/>
              <a:t>There was no evidence that </a:t>
            </a:r>
            <a:r>
              <a:rPr lang="en-AU" dirty="0" err="1" smtClean="0"/>
              <a:t>PECs</a:t>
            </a:r>
            <a:r>
              <a:rPr lang="en-AU" dirty="0" smtClean="0"/>
              <a:t> was beneficial to c</a:t>
            </a:r>
            <a:r>
              <a:rPr lang="en-AU" sz="2800" dirty="0" smtClean="0"/>
              <a:t>h</a:t>
            </a:r>
            <a:r>
              <a:rPr lang="en-AU" dirty="0" smtClean="0"/>
              <a:t>ildren specifically under 3 years, as the studies included children up to age 18.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endParaRPr lang="en-AU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34400" cy="758952"/>
          </a:xfrm>
        </p:spPr>
        <p:txBody>
          <a:bodyPr/>
          <a:lstStyle/>
          <a:p>
            <a:r>
              <a:rPr lang="en-AU" dirty="0" smtClean="0"/>
              <a:t>PECS – Bottom Line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Interesting Findings - PECS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AU" dirty="0" smtClean="0"/>
              <a:t>Vocalizations generally developed in the later phases of </a:t>
            </a:r>
            <a:r>
              <a:rPr lang="en-AU" dirty="0" err="1" smtClean="0"/>
              <a:t>PECs</a:t>
            </a:r>
            <a:r>
              <a:rPr lang="en-AU" dirty="0" smtClean="0"/>
              <a:t> training (i.e. stages 4-6) (Bondy &amp; Frost  1994)</a:t>
            </a:r>
          </a:p>
          <a:p>
            <a:r>
              <a:rPr lang="en-AU" dirty="0" smtClean="0"/>
              <a:t>Sign language was found to be a more effective intervention than PECS (</a:t>
            </a:r>
            <a:r>
              <a:rPr lang="en-AU" dirty="0" err="1" smtClean="0"/>
              <a:t>Tincani</a:t>
            </a:r>
            <a:r>
              <a:rPr lang="en-AU" dirty="0" smtClean="0"/>
              <a:t> 2004).</a:t>
            </a:r>
          </a:p>
          <a:p>
            <a:r>
              <a:rPr lang="en-AU" dirty="0" smtClean="0"/>
              <a:t>PECS was more effective in targeting communication outcomes for children who had lower frequencies of joint attention (</a:t>
            </a:r>
            <a:r>
              <a:rPr lang="en-AU" dirty="0" err="1" smtClean="0"/>
              <a:t>Charlop</a:t>
            </a:r>
            <a:r>
              <a:rPr lang="en-AU" dirty="0" smtClean="0"/>
              <a:t>-Christy et al). </a:t>
            </a:r>
          </a:p>
          <a:p>
            <a:r>
              <a:rPr lang="en-AU" dirty="0" smtClean="0"/>
              <a:t>Variable effects in PECS program showed that the program was not equally effective in improving speech outcomes for all children with autism (</a:t>
            </a:r>
            <a:r>
              <a:rPr lang="en-AU" dirty="0" err="1" smtClean="0"/>
              <a:t>Flippin</a:t>
            </a:r>
            <a:r>
              <a:rPr lang="en-AU" dirty="0" smtClean="0"/>
              <a:t> et al 2010). 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98296"/>
          </a:xfrm>
        </p:spPr>
        <p:txBody>
          <a:bodyPr>
            <a:normAutofit fontScale="92500" lnSpcReduction="20000"/>
          </a:bodyPr>
          <a:lstStyle/>
          <a:p>
            <a:endParaRPr lang="en-AU" dirty="0" smtClean="0"/>
          </a:p>
          <a:p>
            <a:r>
              <a:rPr lang="en-AU" dirty="0" smtClean="0"/>
              <a:t>There is not adequate evidence to support the claim that either </a:t>
            </a:r>
            <a:r>
              <a:rPr lang="en-AU" dirty="0" err="1" smtClean="0"/>
              <a:t>PECs</a:t>
            </a:r>
            <a:r>
              <a:rPr lang="en-AU" dirty="0" smtClean="0"/>
              <a:t> or MTW interventions are effective in improving social communication skills in children under 3 that are maintained beyond the treatment period. </a:t>
            </a:r>
          </a:p>
          <a:p>
            <a:r>
              <a:rPr lang="en-AU" dirty="0" smtClean="0"/>
              <a:t>Neither therapy intervention appears to be equally effective for all children with autism, but may benefit subgroups of children with autism (MTW Children &lt;3 with limited object interest, PECS children with lower frequencies of joint attention)</a:t>
            </a:r>
          </a:p>
          <a:p>
            <a:r>
              <a:rPr lang="en-AU" dirty="0" smtClean="0"/>
              <a:t>Further research is needed to determine whether these therapies may be effective in increasing social communication skills in children under 3 with autism who have specific communication deficits.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endParaRPr lang="en-AU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34400" cy="758952"/>
          </a:xfrm>
        </p:spPr>
        <p:txBody>
          <a:bodyPr/>
          <a:lstStyle/>
          <a:p>
            <a:r>
              <a:rPr lang="en-AU" dirty="0" smtClean="0"/>
              <a:t>PECS </a:t>
            </a:r>
            <a:r>
              <a:rPr lang="en-AU" dirty="0" err="1" smtClean="0"/>
              <a:t>vs</a:t>
            </a:r>
            <a:r>
              <a:rPr lang="en-AU" dirty="0" smtClean="0"/>
              <a:t> MTW Bottom Line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Video </a:t>
            </a:r>
            <a:r>
              <a:rPr lang="en-AU" dirty="0" err="1" smtClean="0"/>
              <a:t>Modeling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AU" sz="2400" dirty="0" smtClean="0"/>
              <a:t>Video </a:t>
            </a:r>
            <a:r>
              <a:rPr lang="en-AU" sz="2400" dirty="0" err="1" smtClean="0"/>
              <a:t>modeling</a:t>
            </a:r>
            <a:r>
              <a:rPr lang="en-AU" sz="2400" dirty="0" smtClean="0"/>
              <a:t> (VM) – a child is shown a video which depicts a desired behaviour in an appropriate context, and then asked to imitate the behaviour.  A peer, sibling or adult may be used to model the behaviour or...</a:t>
            </a:r>
          </a:p>
          <a:p>
            <a:r>
              <a:rPr lang="en-AU" sz="2400" dirty="0" smtClean="0"/>
              <a:t>Video self </a:t>
            </a:r>
            <a:r>
              <a:rPr lang="en-AU" sz="2400" dirty="0" err="1" smtClean="0"/>
              <a:t>modeling</a:t>
            </a:r>
            <a:r>
              <a:rPr lang="en-AU" sz="2400" dirty="0" smtClean="0"/>
              <a:t> (VSM) – video is taken of the child successfully performing a behaviour</a:t>
            </a:r>
          </a:p>
          <a:p>
            <a:r>
              <a:rPr lang="en-AU" sz="2400" dirty="0" smtClean="0"/>
              <a:t>Point of view video </a:t>
            </a:r>
            <a:r>
              <a:rPr lang="en-AU" sz="2400" dirty="0" err="1" smtClean="0"/>
              <a:t>modeling</a:t>
            </a:r>
            <a:r>
              <a:rPr lang="en-AU" sz="2400" dirty="0" smtClean="0"/>
              <a:t> (PVM) – video is shot as if through the eyes of the child – showing what they would see in the situation</a:t>
            </a:r>
          </a:p>
          <a:p>
            <a:pPr>
              <a:buNone/>
            </a:pPr>
            <a:endParaRPr lang="en-AU" dirty="0"/>
          </a:p>
        </p:txBody>
      </p:sp>
      <p:pic>
        <p:nvPicPr>
          <p:cNvPr id="15362" name="Picture 2" descr="http://www.iqjournals.com/wp-content/uploads/2012/06/video-model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725144"/>
            <a:ext cx="2160240" cy="14516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42852"/>
            <a:ext cx="8534400" cy="844700"/>
          </a:xfrm>
        </p:spPr>
        <p:txBody>
          <a:bodyPr>
            <a:normAutofit fontScale="90000"/>
          </a:bodyPr>
          <a:lstStyle/>
          <a:p>
            <a:r>
              <a:rPr lang="en-AU" sz="2700" dirty="0" smtClean="0"/>
              <a:t/>
            </a:r>
            <a:br>
              <a:rPr lang="en-AU" sz="2700" dirty="0" smtClean="0"/>
            </a:br>
            <a:r>
              <a:rPr lang="en-AU" sz="2700" dirty="0" smtClean="0"/>
              <a:t/>
            </a:r>
            <a:br>
              <a:rPr lang="en-AU" sz="2700" dirty="0" smtClean="0"/>
            </a:br>
            <a:r>
              <a:rPr lang="en-AU" sz="2700" dirty="0" smtClean="0"/>
              <a:t/>
            </a:r>
            <a:br>
              <a:rPr lang="en-AU" sz="2700" dirty="0" smtClean="0"/>
            </a:br>
            <a:r>
              <a:rPr lang="en-AU" sz="2700" dirty="0" smtClean="0"/>
              <a:t/>
            </a:r>
            <a:br>
              <a:rPr lang="en-AU" sz="2700" dirty="0" smtClean="0"/>
            </a:br>
            <a:r>
              <a:rPr lang="en-AU" sz="2700" dirty="0" smtClean="0"/>
              <a:t/>
            </a:r>
            <a:br>
              <a:rPr lang="en-AU" sz="2700" dirty="0" smtClean="0"/>
            </a:br>
            <a:r>
              <a:rPr lang="en-AU" dirty="0" smtClean="0"/>
              <a:t>Video </a:t>
            </a:r>
            <a:r>
              <a:rPr lang="en-AU" dirty="0" err="1" smtClean="0"/>
              <a:t>Modeling</a:t>
            </a:r>
            <a:endParaRPr lang="en-AU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endParaRPr lang="en-AU" dirty="0" smtClean="0"/>
          </a:p>
          <a:p>
            <a:r>
              <a:rPr lang="en-AU" dirty="0" smtClean="0"/>
              <a:t>Bellini S., &amp; </a:t>
            </a:r>
            <a:r>
              <a:rPr lang="en-AU" dirty="0" err="1" smtClean="0"/>
              <a:t>Akullian</a:t>
            </a:r>
            <a:r>
              <a:rPr lang="en-AU" dirty="0" smtClean="0"/>
              <a:t> J. (2007).  A Meta-Analysis of Video </a:t>
            </a:r>
            <a:r>
              <a:rPr lang="en-AU" dirty="0" err="1" smtClean="0"/>
              <a:t>Modeling</a:t>
            </a:r>
            <a:r>
              <a:rPr lang="en-AU" dirty="0" smtClean="0"/>
              <a:t> and Video Self-</a:t>
            </a:r>
            <a:r>
              <a:rPr lang="en-AU" dirty="0" err="1" smtClean="0"/>
              <a:t>Modeling</a:t>
            </a:r>
            <a:r>
              <a:rPr lang="en-AU" dirty="0" smtClean="0"/>
              <a:t> Interventions for Children and Adolescents with Autism Spectrum Disorders.  </a:t>
            </a:r>
            <a:r>
              <a:rPr lang="en-AU" i="1" dirty="0" smtClean="0"/>
              <a:t>Exceptional Children</a:t>
            </a:r>
            <a:r>
              <a:rPr lang="en-AU" dirty="0" smtClean="0"/>
              <a:t>, 73, 3, 264-287.  </a:t>
            </a:r>
          </a:p>
          <a:p>
            <a:r>
              <a:rPr lang="en-AU" dirty="0" err="1" smtClean="0"/>
              <a:t>Shukla</a:t>
            </a:r>
            <a:r>
              <a:rPr lang="en-AU" dirty="0" smtClean="0"/>
              <a:t>-Mehta S., Miller T., &amp; Callahan K. (2010).  Evaluating the Effectiveness of Video Instruction on Social and Communication Skills Training for Children with Autism Spectrum Disorders: A Review of the Literature.  </a:t>
            </a:r>
            <a:r>
              <a:rPr lang="en-AU" i="1" dirty="0" smtClean="0"/>
              <a:t>Focus on Autism and Other Developmental Disabilities</a:t>
            </a:r>
            <a:r>
              <a:rPr lang="en-AU" dirty="0" smtClean="0"/>
              <a:t>, 25:23.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Evidence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Both studies were reviews of existing studies</a:t>
            </a:r>
          </a:p>
          <a:p>
            <a:r>
              <a:rPr lang="en-US" dirty="0" err="1" smtClean="0"/>
              <a:t>Smita</a:t>
            </a:r>
            <a:r>
              <a:rPr lang="en-US" dirty="0" smtClean="0"/>
              <a:t> </a:t>
            </a:r>
            <a:r>
              <a:rPr lang="en-US" dirty="0" err="1" smtClean="0"/>
              <a:t>Shukla</a:t>
            </a:r>
            <a:r>
              <a:rPr lang="en-US" dirty="0" smtClean="0"/>
              <a:t> Mehta – reviewed 26 studies published between 1980 – 2008 (total 104 participants)</a:t>
            </a:r>
          </a:p>
          <a:p>
            <a:pPr marL="273050" indent="-3175">
              <a:buNone/>
            </a:pPr>
            <a:r>
              <a:rPr lang="en-US" dirty="0" smtClean="0"/>
              <a:t>25  - single subject research design (multiple baseline or    </a:t>
            </a:r>
          </a:p>
          <a:p>
            <a:pPr>
              <a:buNone/>
            </a:pPr>
            <a:r>
              <a:rPr lang="en-US" dirty="0" smtClean="0"/>
              <a:t>        multiple probe). inc. 1-7 children (mean 3.16)</a:t>
            </a:r>
          </a:p>
          <a:p>
            <a:pPr marL="273050" indent="-3175">
              <a:buNone/>
            </a:pPr>
            <a:r>
              <a:rPr lang="en-US" dirty="0" smtClean="0"/>
              <a:t>1 – matched random group comparison w/ 25 children    </a:t>
            </a:r>
          </a:p>
          <a:p>
            <a:pPr>
              <a:buNone/>
            </a:pPr>
            <a:r>
              <a:rPr lang="en-US" dirty="0" smtClean="0"/>
              <a:t>			  	 (</a:t>
            </a:r>
            <a:r>
              <a:rPr lang="en-US" dirty="0" err="1" smtClean="0"/>
              <a:t>Kroeger</a:t>
            </a:r>
            <a:r>
              <a:rPr lang="en-US" dirty="0" smtClean="0"/>
              <a:t>, Schultz &amp; Newsom 2007).</a:t>
            </a:r>
          </a:p>
          <a:p>
            <a:r>
              <a:rPr lang="en-US" dirty="0" err="1" smtClean="0"/>
              <a:t>Belini</a:t>
            </a:r>
            <a:r>
              <a:rPr lang="en-US" dirty="0" smtClean="0"/>
              <a:t> &amp; </a:t>
            </a:r>
            <a:r>
              <a:rPr lang="en-US" dirty="0" err="1" smtClean="0"/>
              <a:t>Akullan</a:t>
            </a:r>
            <a:r>
              <a:rPr lang="en-US" dirty="0" smtClean="0"/>
              <a:t> – reviewed 23 studies published between 1980 – 2005 (total 73 participants )</a:t>
            </a:r>
          </a:p>
          <a:p>
            <a:pPr marL="273050" indent="-3175">
              <a:buNone/>
            </a:pPr>
            <a:r>
              <a:rPr lang="en-US" dirty="0" smtClean="0"/>
              <a:t>22  multiple baseline or probe design and 1 reversal design. inc. 1-7 children (mean 3.55)</a:t>
            </a:r>
          </a:p>
          <a:p>
            <a:r>
              <a:rPr lang="en-US" dirty="0" smtClean="0"/>
              <a:t>Overlap between reviews – 13 articles included in both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Video </a:t>
            </a:r>
            <a:r>
              <a:rPr lang="en-AU" dirty="0" err="1" smtClean="0"/>
              <a:t>Modeling</a:t>
            </a:r>
            <a:r>
              <a:rPr lang="en-AU" dirty="0" smtClean="0"/>
              <a:t> Bottom Line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Some evidence exists to support the use of </a:t>
            </a:r>
            <a:r>
              <a:rPr lang="en-US" dirty="0" err="1" smtClean="0"/>
              <a:t>videomodeling</a:t>
            </a:r>
            <a:r>
              <a:rPr lang="en-US" dirty="0" smtClean="0"/>
              <a:t> to improve social communication skills in autism (</a:t>
            </a:r>
            <a:r>
              <a:rPr lang="en-US" dirty="0" err="1" smtClean="0"/>
              <a:t>Smita</a:t>
            </a:r>
            <a:r>
              <a:rPr lang="en-US" dirty="0" smtClean="0"/>
              <a:t> </a:t>
            </a:r>
            <a:r>
              <a:rPr lang="en-US" dirty="0" err="1" smtClean="0"/>
              <a:t>Shukla</a:t>
            </a:r>
            <a:r>
              <a:rPr lang="en-US" dirty="0" smtClean="0"/>
              <a:t>-Mehta et al 2010, Bellini &amp; </a:t>
            </a:r>
            <a:r>
              <a:rPr lang="en-US" dirty="0" err="1" smtClean="0"/>
              <a:t>Akullan</a:t>
            </a:r>
            <a:r>
              <a:rPr lang="en-US" dirty="0" smtClean="0"/>
              <a:t> 2007).  </a:t>
            </a:r>
          </a:p>
          <a:p>
            <a:r>
              <a:rPr lang="en-US" dirty="0" smtClean="0"/>
              <a:t>Due to inconsistencies in intervention across existing studies, </a:t>
            </a:r>
            <a:r>
              <a:rPr lang="en-US" dirty="0" err="1" smtClean="0"/>
              <a:t>Smita</a:t>
            </a:r>
            <a:r>
              <a:rPr lang="en-US" dirty="0" smtClean="0"/>
              <a:t> </a:t>
            </a:r>
            <a:r>
              <a:rPr lang="en-US" dirty="0" err="1" smtClean="0"/>
              <a:t>Shukla</a:t>
            </a:r>
            <a:r>
              <a:rPr lang="en-US" dirty="0" smtClean="0"/>
              <a:t>-Mehta et al suggested a clearer delineation of the aspects of intervention is needed in future research to determine whether </a:t>
            </a:r>
            <a:r>
              <a:rPr lang="en-US" dirty="0" err="1" smtClean="0"/>
              <a:t>videolmodeling</a:t>
            </a:r>
            <a:r>
              <a:rPr lang="en-US" dirty="0" smtClean="0"/>
              <a:t> can be considered evidence based intervention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Guidelines for Effective Video Instruction 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instructional prompts and </a:t>
            </a:r>
            <a:r>
              <a:rPr lang="en-US" dirty="0" err="1" smtClean="0"/>
              <a:t>reinforcers</a:t>
            </a:r>
            <a:r>
              <a:rPr lang="en-US" dirty="0" smtClean="0"/>
              <a:t> or error correction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Need to evaluate child’s skills (attention, imitation, visual processing, comprehension, matching to sample, and spatial ability) to determine amount of content and length of video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Children more likely to benefit if able to attend to a video for at least 1 minute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Keep video clip between 3 and 5 minutes and view twice (more if children reinforced by watching videos)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Type of model does not appear to matter, though VSM appears to be less efficient than VM</a:t>
            </a:r>
          </a:p>
          <a:p>
            <a:pPr>
              <a:buNone/>
            </a:pPr>
            <a:r>
              <a:rPr lang="en-US" dirty="0" smtClean="0"/>
              <a:t>					</a:t>
            </a:r>
            <a:r>
              <a:rPr lang="en-US" dirty="0" err="1" smtClean="0"/>
              <a:t>Smita</a:t>
            </a:r>
            <a:r>
              <a:rPr lang="en-US" dirty="0" smtClean="0"/>
              <a:t> </a:t>
            </a:r>
            <a:r>
              <a:rPr lang="en-US" dirty="0" err="1" smtClean="0"/>
              <a:t>Shukla</a:t>
            </a:r>
            <a:r>
              <a:rPr lang="en-US" dirty="0" smtClean="0"/>
              <a:t>-Mehta et al 2010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cnet.com.au/story_media/339300632/apple-ipad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052736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in the media</a:t>
            </a:r>
            <a:endParaRPr lang="en-AU" dirty="0"/>
          </a:p>
        </p:txBody>
      </p:sp>
      <p:pic>
        <p:nvPicPr>
          <p:cNvPr id="5" name="Content Placeholder 3" descr="Screen shot 2012-11-16 at 3.14.31 PM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 l="-2025" r="-2025"/>
          <a:stretch>
            <a:fillRect/>
          </a:stretch>
        </p:blipFill>
        <p:spPr>
          <a:xfrm>
            <a:off x="2109394" y="2054444"/>
            <a:ext cx="4888699" cy="35174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where’s the evidence?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Our clinical question:</a:t>
            </a:r>
          </a:p>
          <a:p>
            <a:pPr>
              <a:buNone/>
            </a:pPr>
            <a:r>
              <a:rPr lang="en-US" dirty="0" smtClean="0"/>
              <a:t>In children less than 5 years with an ASD, does the use of </a:t>
            </a:r>
            <a:r>
              <a:rPr lang="en-US" dirty="0" err="1" smtClean="0"/>
              <a:t>i</a:t>
            </a:r>
            <a:r>
              <a:rPr lang="en-US" dirty="0" smtClean="0"/>
              <a:t>-technology (</a:t>
            </a:r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/>
              <a:t>iPads</a:t>
            </a:r>
            <a:r>
              <a:rPr lang="en-US" dirty="0" smtClean="0"/>
              <a:t>, </a:t>
            </a:r>
            <a:r>
              <a:rPr lang="en-US" dirty="0" err="1" smtClean="0"/>
              <a:t>iPhones</a:t>
            </a:r>
            <a:r>
              <a:rPr lang="en-US" dirty="0" smtClean="0"/>
              <a:t>) result in improved social communication skills?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Single Research Paper: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Flores, M. et al (2012) A comparison of Communication using the Apple </a:t>
            </a:r>
            <a:r>
              <a:rPr lang="en-US" sz="2000" dirty="0" err="1" smtClean="0"/>
              <a:t>iPad</a:t>
            </a:r>
            <a:r>
              <a:rPr lang="en-US" sz="2000" dirty="0" smtClean="0"/>
              <a:t> and a Picture Based System.  </a:t>
            </a:r>
            <a:r>
              <a:rPr lang="en-US" sz="2000" u="sng" dirty="0" smtClean="0"/>
              <a:t>Augmentative and Alternative Communication</a:t>
            </a:r>
            <a:r>
              <a:rPr lang="en-US" sz="2000" dirty="0" smtClean="0"/>
              <a:t>. 1-11</a:t>
            </a:r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/>
            <a:r>
              <a:rPr lang="en-US" dirty="0" smtClean="0"/>
              <a:t>Communication </a:t>
            </a:r>
            <a:r>
              <a:rPr lang="en-US" dirty="0" err="1" smtClean="0"/>
              <a:t>behaviours</a:t>
            </a:r>
            <a:r>
              <a:rPr lang="en-US" dirty="0" smtClean="0"/>
              <a:t> either increased when using the </a:t>
            </a:r>
            <a:r>
              <a:rPr lang="en-US" dirty="0" err="1" smtClean="0"/>
              <a:t>iPad</a:t>
            </a:r>
            <a:r>
              <a:rPr lang="en-US" dirty="0" smtClean="0"/>
              <a:t> or remained the same as when using PECS</a:t>
            </a:r>
          </a:p>
          <a:p>
            <a:pPr marL="457200" indent="-457200">
              <a:buNone/>
            </a:pPr>
            <a:endParaRPr lang="en-US" sz="1800" dirty="0" smtClean="0"/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Interestingly…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US" sz="2000" dirty="0" smtClean="0"/>
              <a:t>Technology is moving faster than our researchers:</a:t>
            </a:r>
          </a:p>
          <a:p>
            <a:pPr marL="457200" indent="-457200"/>
            <a:r>
              <a:rPr lang="en-US" sz="2000" dirty="0" smtClean="0"/>
              <a:t>2012 paper may be “out of date”</a:t>
            </a:r>
          </a:p>
          <a:p>
            <a:pPr marL="457200" indent="-457200"/>
            <a:r>
              <a:rPr lang="en-US" sz="2000" dirty="0" smtClean="0"/>
              <a:t>Media coverage focused on using “Proloquo2Go” as a communication device – only emerging research for this</a:t>
            </a:r>
          </a:p>
          <a:p>
            <a:pPr marL="457200" indent="-457200"/>
            <a:r>
              <a:rPr lang="en-US" sz="2000" dirty="0" smtClean="0"/>
              <a:t>Aspect is doing Australian research on a number of “apps” Proloquo2Go is one of these</a:t>
            </a:r>
          </a:p>
          <a:p>
            <a:pPr marL="457200" indent="-457200"/>
            <a:r>
              <a:rPr lang="en-US" sz="2000" dirty="0" smtClean="0"/>
              <a:t>Hundreds of “apps” on the app store targeting autism</a:t>
            </a:r>
          </a:p>
          <a:p>
            <a:pPr marL="857250" lvl="1" indent="-457200"/>
            <a:r>
              <a:rPr lang="en-US" sz="1600" dirty="0" smtClean="0"/>
              <a:t>Searched for “autism” in the App store and over 648 apps</a:t>
            </a:r>
          </a:p>
          <a:p>
            <a:pPr marL="457200" indent="-457200"/>
            <a:r>
              <a:rPr lang="en-US" sz="2000" dirty="0" smtClean="0"/>
              <a:t>Designed by web designers, speech pathologists, parents, teachers?</a:t>
            </a:r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Workplaces are committed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Sent a survey out to all members of the EBP committee</a:t>
            </a:r>
          </a:p>
          <a:p>
            <a:r>
              <a:rPr lang="en-US" sz="2800" dirty="0" smtClean="0"/>
              <a:t>25 responses</a:t>
            </a:r>
          </a:p>
          <a:p>
            <a:r>
              <a:rPr lang="en-US" sz="2800" dirty="0" smtClean="0"/>
              <a:t>19 staff members have access to an </a:t>
            </a:r>
            <a:r>
              <a:rPr lang="en-US" sz="2800" dirty="0" err="1" smtClean="0"/>
              <a:t>iPad</a:t>
            </a:r>
            <a:r>
              <a:rPr lang="en-US" sz="2800" dirty="0" smtClean="0"/>
              <a:t>  (15 are work </a:t>
            </a:r>
            <a:r>
              <a:rPr lang="en-US" sz="2800" dirty="0" err="1" smtClean="0"/>
              <a:t>iPads</a:t>
            </a:r>
            <a:r>
              <a:rPr lang="en-US" sz="2800" dirty="0" smtClean="0"/>
              <a:t>, 5 use their own)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Common trends:</a:t>
            </a:r>
          </a:p>
          <a:p>
            <a:r>
              <a:rPr lang="en-US" sz="2800" dirty="0" smtClean="0"/>
              <a:t>Some had work </a:t>
            </a:r>
            <a:r>
              <a:rPr lang="en-US" sz="2800" dirty="0" err="1" smtClean="0"/>
              <a:t>iPads</a:t>
            </a:r>
            <a:r>
              <a:rPr lang="en-US" sz="2800" dirty="0" smtClean="0"/>
              <a:t> but unable to use or download “apps” to them due to IT difficulties (harder in bigger workplaces)</a:t>
            </a:r>
          </a:p>
          <a:p>
            <a:r>
              <a:rPr lang="en-US" sz="2800" dirty="0" smtClean="0"/>
              <a:t>Using </a:t>
            </a:r>
            <a:r>
              <a:rPr lang="en-US" sz="2800" dirty="0" err="1" smtClean="0"/>
              <a:t>iPads</a:t>
            </a:r>
            <a:r>
              <a:rPr lang="en-US" sz="2800" dirty="0" smtClean="0"/>
              <a:t> as rewards, additional skills – not just AAC</a:t>
            </a:r>
          </a:p>
          <a:p>
            <a:r>
              <a:rPr lang="en-US" sz="2800" dirty="0" smtClean="0"/>
              <a:t>Using best practice strategies (</a:t>
            </a:r>
            <a:r>
              <a:rPr lang="en-US" sz="2800" dirty="0" err="1" smtClean="0"/>
              <a:t>eg</a:t>
            </a:r>
            <a:r>
              <a:rPr lang="en-US" sz="2800" dirty="0" smtClean="0"/>
              <a:t>. Schedules) on the </a:t>
            </a:r>
            <a:r>
              <a:rPr lang="en-US" sz="2800" dirty="0" err="1" smtClean="0"/>
              <a:t>iPad</a:t>
            </a:r>
            <a:endParaRPr lang="en-US" sz="2800" dirty="0" smtClean="0"/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social world is changing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928347" y="2187778"/>
            <a:ext cx="3250794" cy="32507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15816" y="5589240"/>
            <a:ext cx="3178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Sheldon and Amy “hanging out”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Bottom line: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2012 research article is already out of date</a:t>
            </a:r>
          </a:p>
          <a:p>
            <a:r>
              <a:rPr lang="en-US" dirty="0" smtClean="0"/>
              <a:t>More research required</a:t>
            </a:r>
          </a:p>
          <a:p>
            <a:r>
              <a:rPr lang="en-US" dirty="0" smtClean="0"/>
              <a:t>Specific to “apps” rather than </a:t>
            </a:r>
            <a:r>
              <a:rPr lang="en-US" dirty="0" err="1" smtClean="0"/>
              <a:t>iPad</a:t>
            </a:r>
            <a:r>
              <a:rPr lang="en-US" dirty="0" smtClean="0"/>
              <a:t> in general</a:t>
            </a:r>
          </a:p>
          <a:p>
            <a:pPr>
              <a:buNone/>
            </a:pPr>
            <a:endParaRPr lang="en-A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myassgeek.files.wordpress.com/2011/07/wpid-263773_137674119646427_100002115180146_265117_3516602_n_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32656"/>
            <a:ext cx="3312368" cy="5905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Future directions…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Next topic will look at therapy targeting play skills in children with autism</a:t>
            </a:r>
          </a:p>
          <a:p>
            <a:r>
              <a:rPr lang="en-AU" dirty="0" smtClean="0"/>
              <a:t>Continue to meet at Croydon 5 x per year. Dates have now been set. Please contact leaders for details.</a:t>
            </a:r>
          </a:p>
          <a:p>
            <a:pPr>
              <a:buNone/>
            </a:pPr>
            <a:endParaRPr lang="en-AU" dirty="0" smtClean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Thank you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AU" dirty="0" smtClean="0"/>
              <a:t>Amanda </a:t>
            </a:r>
            <a:r>
              <a:rPr lang="en-AU" dirty="0" err="1" smtClean="0"/>
              <a:t>Brignell</a:t>
            </a:r>
            <a:r>
              <a:rPr lang="en-AU" dirty="0" smtClean="0"/>
              <a:t> for keeping the group together while I was gone, and Ann </a:t>
            </a:r>
            <a:r>
              <a:rPr lang="en-AU" dirty="0" err="1" smtClean="0"/>
              <a:t>Linich</a:t>
            </a:r>
            <a:r>
              <a:rPr lang="en-AU" dirty="0" smtClean="0"/>
              <a:t> for all her help</a:t>
            </a:r>
          </a:p>
          <a:p>
            <a:r>
              <a:rPr lang="en-AU" dirty="0" smtClean="0"/>
              <a:t>Group members for sharing the job of compiling the CAPs and another very productive year</a:t>
            </a:r>
          </a:p>
          <a:p>
            <a:r>
              <a:rPr lang="en-AU" dirty="0" smtClean="0"/>
              <a:t>Carissa Louwen for organising the room bookings</a:t>
            </a:r>
          </a:p>
          <a:p>
            <a:r>
              <a:rPr lang="en-AU" dirty="0" smtClean="0"/>
              <a:t>Julia Bye for helping out while Amanda is on secondment</a:t>
            </a:r>
          </a:p>
          <a:p>
            <a:r>
              <a:rPr lang="en-AU" dirty="0" smtClean="0"/>
              <a:t>And of course, Anita for helping so much with our presentation today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3613</TotalTime>
  <Words>1496</Words>
  <Application>Microsoft Office PowerPoint</Application>
  <PresentationFormat>On-screen Show (4:3)</PresentationFormat>
  <Paragraphs>136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Civic</vt:lpstr>
      <vt:lpstr>iEBP</vt:lpstr>
      <vt:lpstr>Autism EBP group</vt:lpstr>
      <vt:lpstr>Critically Appraised Topics</vt:lpstr>
      <vt:lpstr>PECS vs MTW</vt:lpstr>
      <vt:lpstr>More Than Words – Bottom Line</vt:lpstr>
      <vt:lpstr>Interesting Findings - MTW</vt:lpstr>
      <vt:lpstr>PECS – Bottom Line</vt:lpstr>
      <vt:lpstr>Interesting Findings - PECS</vt:lpstr>
      <vt:lpstr>PECS vs MTW Bottom Line</vt:lpstr>
      <vt:lpstr>Video Modeling</vt:lpstr>
      <vt:lpstr>     Video Modeling</vt:lpstr>
      <vt:lpstr>Evidence</vt:lpstr>
      <vt:lpstr>Video Modeling Bottom Line</vt:lpstr>
      <vt:lpstr>Guidelines for Effective Video Instruction </vt:lpstr>
      <vt:lpstr>Slide 15</vt:lpstr>
      <vt:lpstr>It’s in the media</vt:lpstr>
      <vt:lpstr>But where’s the evidence?</vt:lpstr>
      <vt:lpstr>Results</vt:lpstr>
      <vt:lpstr>Interestingly…</vt:lpstr>
      <vt:lpstr>Our Workplaces are committed</vt:lpstr>
      <vt:lpstr>The social world is changing</vt:lpstr>
      <vt:lpstr>Bottom line:</vt:lpstr>
      <vt:lpstr>Slide 23</vt:lpstr>
      <vt:lpstr>Future directions…</vt:lpstr>
      <vt:lpstr>Thank you</vt:lpstr>
    </vt:vector>
  </TitlesOfParts>
  <Company>sesiahs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Autism EBP</dc:title>
  <dc:creator>sesahs</dc:creator>
  <cp:lastModifiedBy>Melissa Parkin</cp:lastModifiedBy>
  <cp:revision>199</cp:revision>
  <dcterms:created xsi:type="dcterms:W3CDTF">2011-11-02T03:52:03Z</dcterms:created>
  <dcterms:modified xsi:type="dcterms:W3CDTF">2012-12-03T02:38:05Z</dcterms:modified>
</cp:coreProperties>
</file>