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ls" ContentType="application/vnd.ms-excel"/>
  <Override PartName="/ppt/theme/themeOverride3.xml" ContentType="application/vnd.openxmlformats-officedocument.themeOverr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Default Extension="vml" ContentType="application/vnd.openxmlformats-officedocument.vmlDrawing"/>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25"/>
  </p:notesMasterIdLst>
  <p:sldIdLst>
    <p:sldId id="269" r:id="rId2"/>
    <p:sldId id="281" r:id="rId3"/>
    <p:sldId id="282" r:id="rId4"/>
    <p:sldId id="283" r:id="rId5"/>
    <p:sldId id="284" r:id="rId6"/>
    <p:sldId id="285" r:id="rId7"/>
    <p:sldId id="286" r:id="rId8"/>
    <p:sldId id="287" r:id="rId9"/>
    <p:sldId id="257" r:id="rId10"/>
    <p:sldId id="256" r:id="rId11"/>
    <p:sldId id="260" r:id="rId12"/>
    <p:sldId id="261" r:id="rId13"/>
    <p:sldId id="268" r:id="rId14"/>
    <p:sldId id="265" r:id="rId15"/>
    <p:sldId id="279" r:id="rId16"/>
    <p:sldId id="262" r:id="rId17"/>
    <p:sldId id="288" r:id="rId18"/>
    <p:sldId id="289" r:id="rId19"/>
    <p:sldId id="290" r:id="rId20"/>
    <p:sldId id="291" r:id="rId21"/>
    <p:sldId id="292" r:id="rId22"/>
    <p:sldId id="263" r:id="rId23"/>
    <p:sldId id="278" r:id="rId2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1867" autoAdjust="0"/>
  </p:normalViewPr>
  <p:slideViewPr>
    <p:cSldViewPr>
      <p:cViewPr varScale="1">
        <p:scale>
          <a:sx n="52" d="100"/>
          <a:sy n="52" d="100"/>
        </p:scale>
        <p:origin x="-1026"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2.xml"/></Relationships>
</file>

<file path=ppt/charts/_rels/chart2.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AU"/>
  <c:clrMapOvr bg1="lt1" tx1="dk1" bg2="lt2" tx2="dk2" accent1="accent1" accent2="accent2" accent3="accent3" accent4="accent4" accent5="accent5" accent6="accent6" hlink="hlink" folHlink="folHlink"/>
  <c:chart>
    <c:title>
      <c:tx>
        <c:rich>
          <a:bodyPr anchor="t" anchorCtr="1"/>
          <a:lstStyle/>
          <a:p>
            <a:pPr>
              <a:defRPr/>
            </a:pPr>
            <a:r>
              <a:rPr lang="en-AU" sz="2400" dirty="0"/>
              <a:t>In your clinical experience,</a:t>
            </a:r>
            <a:r>
              <a:rPr lang="en-AU" sz="2400" baseline="0" dirty="0"/>
              <a:t> how often do you feel the presence of a nasogastric tube impacts on swallowing function?</a:t>
            </a:r>
            <a:endParaRPr lang="en-AU" sz="2400" dirty="0"/>
          </a:p>
        </c:rich>
      </c:tx>
    </c:title>
    <c:plotArea>
      <c:layout/>
      <c:barChart>
        <c:barDir val="col"/>
        <c:grouping val="clustered"/>
        <c:ser>
          <c:idx val="0"/>
          <c:order val="0"/>
          <c:dLbls>
            <c:dLbl>
              <c:idx val="0"/>
              <c:layout>
                <c:manualLayout>
                  <c:x val="0"/>
                  <c:y val="-1.1366157543560275E-2"/>
                </c:manualLayout>
              </c:layout>
              <c:tx>
                <c:rich>
                  <a:bodyPr/>
                  <a:lstStyle/>
                  <a:p>
                    <a:r>
                      <a:rPr lang="en-US" sz="1200" b="1"/>
                      <a:t>3</a:t>
                    </a:r>
                  </a:p>
                </c:rich>
              </c:tx>
              <c:dLblPos val="outEnd"/>
              <c:showVal val="1"/>
            </c:dLbl>
            <c:dLbl>
              <c:idx val="1"/>
              <c:layout>
                <c:manualLayout>
                  <c:x val="0"/>
                  <c:y val="-9.719254972646656E-3"/>
                </c:manualLayout>
              </c:layout>
              <c:tx>
                <c:rich>
                  <a:bodyPr/>
                  <a:lstStyle/>
                  <a:p>
                    <a:r>
                      <a:rPr lang="en-US" sz="1200" b="1"/>
                      <a:t>2</a:t>
                    </a:r>
                  </a:p>
                </c:rich>
              </c:tx>
              <c:dLblPos val="outEnd"/>
              <c:showVal val="1"/>
            </c:dLbl>
            <c:dLbl>
              <c:idx val="2"/>
              <c:layout>
                <c:manualLayout>
                  <c:x val="0"/>
                  <c:y val="-2.5540903772570752E-3"/>
                </c:manualLayout>
              </c:layout>
              <c:tx>
                <c:rich>
                  <a:bodyPr/>
                  <a:lstStyle/>
                  <a:p>
                    <a:r>
                      <a:rPr lang="en-US" sz="1200" b="1"/>
                      <a:t>23</a:t>
                    </a:r>
                  </a:p>
                </c:rich>
              </c:tx>
              <c:dLblPos val="outEnd"/>
              <c:showVal val="1"/>
            </c:dLbl>
            <c:dLbl>
              <c:idx val="3"/>
              <c:layout>
                <c:manualLayout>
                  <c:x val="0"/>
                  <c:y val="-1.2192644594124492E-2"/>
                </c:manualLayout>
              </c:layout>
              <c:tx>
                <c:rich>
                  <a:bodyPr/>
                  <a:lstStyle/>
                  <a:p>
                    <a:r>
                      <a:rPr lang="en-US" sz="1200" b="1"/>
                      <a:t>60</a:t>
                    </a:r>
                  </a:p>
                </c:rich>
              </c:tx>
              <c:dLblPos val="outEnd"/>
              <c:showVal val="1"/>
            </c:dLbl>
            <c:dLbl>
              <c:idx val="4"/>
              <c:layout>
                <c:manualLayout>
                  <c:x val="0"/>
                  <c:y val="-8.9797931885020766E-3"/>
                </c:manualLayout>
              </c:layout>
              <c:tx>
                <c:rich>
                  <a:bodyPr/>
                  <a:lstStyle/>
                  <a:p>
                    <a:r>
                      <a:rPr lang="en-US" sz="1200" b="1"/>
                      <a:t>12</a:t>
                    </a:r>
                  </a:p>
                </c:rich>
              </c:tx>
              <c:dLblPos val="outEnd"/>
              <c:showVal val="1"/>
            </c:dLbl>
            <c:dLbl>
              <c:idx val="5"/>
              <c:tx>
                <c:rich>
                  <a:bodyPr/>
                  <a:lstStyle/>
                  <a:p>
                    <a:r>
                      <a:rPr lang="en-US" sz="1200" b="1"/>
                      <a:t>0</a:t>
                    </a:r>
                  </a:p>
                </c:rich>
              </c:tx>
              <c:dLblPos val="inEnd"/>
              <c:showVal val="1"/>
            </c:dLbl>
            <c:dLblPos val="inEnd"/>
            <c:showVal val="1"/>
          </c:dLbls>
          <c:cat>
            <c:strRef>
              <c:f>Sheet1!$A$3:$A$8</c:f>
              <c:strCache>
                <c:ptCount val="6"/>
                <c:pt idx="0">
                  <c:v>I don't know</c:v>
                </c:pt>
                <c:pt idx="1">
                  <c:v>Never</c:v>
                </c:pt>
                <c:pt idx="2">
                  <c:v>Rarely</c:v>
                </c:pt>
                <c:pt idx="3">
                  <c:v>Sometimes</c:v>
                </c:pt>
                <c:pt idx="4">
                  <c:v>Often</c:v>
                </c:pt>
                <c:pt idx="5">
                  <c:v>Always</c:v>
                </c:pt>
              </c:strCache>
            </c:strRef>
          </c:cat>
          <c:val>
            <c:numRef>
              <c:f>Sheet1!$B$3:$B$8</c:f>
              <c:numCache>
                <c:formatCode>0%</c:formatCode>
                <c:ptCount val="6"/>
                <c:pt idx="0">
                  <c:v>3.0000000000000089E-2</c:v>
                </c:pt>
                <c:pt idx="1">
                  <c:v>2.0000000000000052E-2</c:v>
                </c:pt>
                <c:pt idx="2">
                  <c:v>0.23</c:v>
                </c:pt>
                <c:pt idx="3">
                  <c:v>0.60000000000000064</c:v>
                </c:pt>
                <c:pt idx="4">
                  <c:v>0.12000000000000002</c:v>
                </c:pt>
                <c:pt idx="5" formatCode="General">
                  <c:v>0</c:v>
                </c:pt>
              </c:numCache>
            </c:numRef>
          </c:val>
        </c:ser>
        <c:gapWidth val="75"/>
        <c:axId val="69724416"/>
        <c:axId val="72155136"/>
      </c:barChart>
      <c:catAx>
        <c:axId val="69724416"/>
        <c:scaling>
          <c:orientation val="minMax"/>
        </c:scaling>
        <c:axPos val="b"/>
        <c:majorTickMark val="none"/>
        <c:tickLblPos val="nextTo"/>
        <c:txPr>
          <a:bodyPr/>
          <a:lstStyle/>
          <a:p>
            <a:pPr>
              <a:defRPr sz="1200" b="1"/>
            </a:pPr>
            <a:endParaRPr lang="en-US"/>
          </a:p>
        </c:txPr>
        <c:crossAx val="72155136"/>
        <c:crosses val="autoZero"/>
        <c:auto val="1"/>
        <c:lblAlgn val="ctr"/>
        <c:lblOffset val="100"/>
      </c:catAx>
      <c:valAx>
        <c:axId val="72155136"/>
        <c:scaling>
          <c:orientation val="minMax"/>
        </c:scaling>
        <c:axPos val="l"/>
        <c:majorGridlines/>
        <c:numFmt formatCode="0%" sourceLinked="1"/>
        <c:majorTickMark val="none"/>
        <c:tickLblPos val="nextTo"/>
        <c:txPr>
          <a:bodyPr/>
          <a:lstStyle/>
          <a:p>
            <a:pPr>
              <a:defRPr sz="1200" b="1"/>
            </a:pPr>
            <a:endParaRPr lang="en-US"/>
          </a:p>
        </c:txPr>
        <c:crossAx val="69724416"/>
        <c:crosses val="autoZero"/>
        <c:crossBetween val="between"/>
      </c:valAx>
      <c:spPr>
        <a:solidFill>
          <a:schemeClr val="bg1">
            <a:lumMod val="85000"/>
          </a:schemeClr>
        </a:solidFill>
      </c:spPr>
    </c:plotArea>
    <c:plotVisOnly val="1"/>
    <c:dispBlanksAs val="gap"/>
  </c:chart>
  <c:externalData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AU"/>
  <c:clrMapOvr bg1="lt1" tx1="dk1" bg2="lt2" tx2="dk2" accent1="accent1" accent2="accent2" accent3="accent3" accent4="accent4" accent5="accent5" accent6="accent6" hlink="hlink" folHlink="folHlink"/>
  <c:chart>
    <c:title>
      <c:tx>
        <c:rich>
          <a:bodyPr/>
          <a:lstStyle/>
          <a:p>
            <a:pPr>
              <a:defRPr/>
            </a:pPr>
            <a:r>
              <a:rPr lang="en-US" dirty="0"/>
              <a:t>How often would you request the removal of an NGT during an objective</a:t>
            </a:r>
            <a:r>
              <a:rPr lang="en-US" baseline="0" dirty="0"/>
              <a:t> swallowing assessment if you felt it was impacting on swallow function?</a:t>
            </a:r>
            <a:endParaRPr lang="en-US" dirty="0"/>
          </a:p>
        </c:rich>
      </c:tx>
    </c:title>
    <c:plotArea>
      <c:layout/>
      <c:barChart>
        <c:barDir val="col"/>
        <c:grouping val="clustered"/>
        <c:ser>
          <c:idx val="0"/>
          <c:order val="0"/>
          <c:tx>
            <c:strRef>
              <c:f>Sheet1!$B$2</c:f>
              <c:strCache>
                <c:ptCount val="1"/>
                <c:pt idx="0">
                  <c:v>Response</c:v>
                </c:pt>
              </c:strCache>
            </c:strRef>
          </c:tx>
          <c:dLbls>
            <c:dLbl>
              <c:idx val="0"/>
              <c:layout>
                <c:manualLayout>
                  <c:x val="0"/>
                  <c:y val="5.5788859725867555E-3"/>
                </c:manualLayout>
              </c:layout>
              <c:tx>
                <c:rich>
                  <a:bodyPr/>
                  <a:lstStyle/>
                  <a:p>
                    <a:r>
                      <a:rPr lang="en-US" sz="1200" b="1"/>
                      <a:t>41</a:t>
                    </a:r>
                  </a:p>
                </c:rich>
              </c:tx>
              <c:dLblPos val="outEnd"/>
              <c:showVal val="1"/>
            </c:dLbl>
            <c:dLbl>
              <c:idx val="1"/>
              <c:layout>
                <c:manualLayout>
                  <c:x val="0"/>
                  <c:y val="-8.3100029163021092E-3"/>
                </c:manualLayout>
              </c:layout>
              <c:tx>
                <c:rich>
                  <a:bodyPr/>
                  <a:lstStyle/>
                  <a:p>
                    <a:r>
                      <a:rPr lang="en-US" sz="1200" b="1"/>
                      <a:t>34</a:t>
                    </a:r>
                  </a:p>
                </c:rich>
              </c:tx>
              <c:dLblPos val="outEnd"/>
              <c:showVal val="1"/>
            </c:dLbl>
            <c:dLbl>
              <c:idx val="2"/>
              <c:layout>
                <c:manualLayout>
                  <c:x val="0"/>
                  <c:y val="8.925070417012489E-3"/>
                </c:manualLayout>
              </c:layout>
              <c:tx>
                <c:rich>
                  <a:bodyPr/>
                  <a:lstStyle/>
                  <a:p>
                    <a:r>
                      <a:rPr lang="en-US" sz="1200" b="1"/>
                      <a:t>17</a:t>
                    </a:r>
                  </a:p>
                </c:rich>
              </c:tx>
              <c:dLblPos val="outEnd"/>
              <c:showVal val="1"/>
            </c:dLbl>
            <c:dLbl>
              <c:idx val="3"/>
              <c:layout>
                <c:manualLayout>
                  <c:x val="0"/>
                  <c:y val="9.5687676721569227E-3"/>
                </c:manualLayout>
              </c:layout>
              <c:tx>
                <c:rich>
                  <a:bodyPr/>
                  <a:lstStyle/>
                  <a:p>
                    <a:r>
                      <a:rPr lang="en-US" sz="1200" b="1"/>
                      <a:t>6</a:t>
                    </a:r>
                  </a:p>
                </c:rich>
              </c:tx>
              <c:dLblPos val="outEnd"/>
              <c:showVal val="1"/>
            </c:dLbl>
            <c:dLbl>
              <c:idx val="4"/>
              <c:layout>
                <c:manualLayout>
                  <c:x val="-2.160994057266356E-3"/>
                  <c:y val="1.6340167623974541E-2"/>
                </c:manualLayout>
              </c:layout>
              <c:tx>
                <c:rich>
                  <a:bodyPr/>
                  <a:lstStyle/>
                  <a:p>
                    <a:r>
                      <a:rPr lang="en-US" sz="1200" b="1"/>
                      <a:t>2</a:t>
                    </a:r>
                  </a:p>
                </c:rich>
              </c:tx>
              <c:dLblPos val="outEnd"/>
              <c:showVal val="1"/>
            </c:dLbl>
            <c:dLblPos val="inEnd"/>
            <c:showVal val="1"/>
          </c:dLbls>
          <c:cat>
            <c:strRef>
              <c:f>Sheet1!$A$3:$A$7</c:f>
              <c:strCache>
                <c:ptCount val="5"/>
                <c:pt idx="0">
                  <c:v>Never</c:v>
                </c:pt>
                <c:pt idx="1">
                  <c:v>Rarely</c:v>
                </c:pt>
                <c:pt idx="2">
                  <c:v>Sometimes</c:v>
                </c:pt>
                <c:pt idx="3">
                  <c:v>Often</c:v>
                </c:pt>
                <c:pt idx="4">
                  <c:v>Always</c:v>
                </c:pt>
              </c:strCache>
            </c:strRef>
          </c:cat>
          <c:val>
            <c:numRef>
              <c:f>Sheet1!$B$3:$B$7</c:f>
              <c:numCache>
                <c:formatCode>General</c:formatCode>
                <c:ptCount val="5"/>
                <c:pt idx="0">
                  <c:v>41</c:v>
                </c:pt>
                <c:pt idx="1">
                  <c:v>34</c:v>
                </c:pt>
                <c:pt idx="2">
                  <c:v>17</c:v>
                </c:pt>
                <c:pt idx="3">
                  <c:v>6</c:v>
                </c:pt>
                <c:pt idx="4">
                  <c:v>2</c:v>
                </c:pt>
              </c:numCache>
            </c:numRef>
          </c:val>
        </c:ser>
        <c:gapWidth val="75"/>
        <c:overlap val="40"/>
        <c:axId val="72960640"/>
        <c:axId val="72962432"/>
      </c:barChart>
      <c:catAx>
        <c:axId val="72960640"/>
        <c:scaling>
          <c:orientation val="minMax"/>
        </c:scaling>
        <c:axPos val="b"/>
        <c:majorTickMark val="none"/>
        <c:tickLblPos val="nextTo"/>
        <c:txPr>
          <a:bodyPr/>
          <a:lstStyle/>
          <a:p>
            <a:pPr>
              <a:defRPr sz="1200" b="1"/>
            </a:pPr>
            <a:endParaRPr lang="en-US"/>
          </a:p>
        </c:txPr>
        <c:crossAx val="72962432"/>
        <c:crosses val="autoZero"/>
        <c:auto val="1"/>
        <c:lblAlgn val="ctr"/>
        <c:lblOffset val="100"/>
      </c:catAx>
      <c:valAx>
        <c:axId val="72962432"/>
        <c:scaling>
          <c:orientation val="minMax"/>
        </c:scaling>
        <c:axPos val="l"/>
        <c:majorGridlines/>
        <c:numFmt formatCode="General" sourceLinked="1"/>
        <c:majorTickMark val="none"/>
        <c:tickLblPos val="nextTo"/>
        <c:txPr>
          <a:bodyPr/>
          <a:lstStyle/>
          <a:p>
            <a:pPr>
              <a:defRPr sz="1200" b="1"/>
            </a:pPr>
            <a:endParaRPr lang="en-US"/>
          </a:p>
        </c:txPr>
        <c:crossAx val="72960640"/>
        <c:crosses val="autoZero"/>
        <c:crossBetween val="between"/>
      </c:valAx>
      <c:spPr>
        <a:solidFill>
          <a:schemeClr val="bg1">
            <a:lumMod val="85000"/>
          </a:schemeClr>
        </a:solidFill>
      </c:spPr>
    </c:plotArea>
    <c:plotVisOnly val="1"/>
    <c:dispBlanksAs val="gap"/>
  </c:chart>
  <c:externalData r:id="rId2"/>
</c:chartSpace>
</file>

<file path=ppt/drawings/_rels/vmlDrawing1.v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image" Target="../media/image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cs typeface="+mn-cs"/>
              </a:defRPr>
            </a:lvl1pPr>
          </a:lstStyle>
          <a:p>
            <a:pPr>
              <a:defRPr/>
            </a:pPr>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cs typeface="+mn-cs"/>
              </a:defRPr>
            </a:lvl1pPr>
          </a:lstStyle>
          <a:p>
            <a:pPr>
              <a:defRPr/>
            </a:pPr>
            <a:fld id="{09E85050-347B-4961-8896-190930F04D2C}" type="datetimeFigureOut">
              <a:rPr lang="en-AU"/>
              <a:pPr>
                <a:defRPr/>
              </a:pPr>
              <a:t>3/12/2012</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AU"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AU" noProof="0" smtClean="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cs typeface="+mn-cs"/>
              </a:defRPr>
            </a:lvl1pPr>
          </a:lstStyle>
          <a:p>
            <a:pPr>
              <a:defRPr/>
            </a:pPr>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cs typeface="+mn-cs"/>
              </a:defRPr>
            </a:lvl1pPr>
          </a:lstStyle>
          <a:p>
            <a:pPr>
              <a:defRPr/>
            </a:pPr>
            <a:fld id="{2647E2B2-BE7E-4D53-A66D-96FFFBF78BDF}" type="slidenum">
              <a:rPr lang="en-AU"/>
              <a:pPr>
                <a:defRPr/>
              </a:pPr>
              <a:t>‹#›</a:t>
            </a:fld>
            <a:endParaRPr lang="en-A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Dysphagia is a common complication in the neurological population and an important issue to address as it causes aspiration, malnutrition and dehydration. Statistics show that temporary dysphagia affects up to 50% of stroke patients in the acute stage of their illness, and often requires tube feeding (Dziewas et al 2003). Nasogastric tube feeding is the most widely used non oral method for maintenance of adequate nutrition.  A nasogastric tube is a foreign object inserted through the nostril and follows the same bolus path as the pharynx and eosphageous. </a:t>
            </a:r>
          </a:p>
          <a:p>
            <a:endParaRPr lang="en-US" smtClean="0"/>
          </a:p>
          <a:p>
            <a:r>
              <a:rPr lang="en-US" sz="700" smtClean="0">
                <a:solidFill>
                  <a:srgbClr val="FF0000"/>
                </a:solidFill>
              </a:rPr>
              <a:t>NG tube feeding has been recommended as safe, relatively non invasive and generally well tolerated by patients. It has been reported (Huggins et al., 1999) that NG tubes DO HAVE an EFFECT on the swallowing function of healthy individuals, with the size of the NG also having an impact. Theoretically and based on assumption, an NG tube will have negative impacts on the swallowing function and efficiency on clients with dysphagia, as they have declined compensatory swallowing ability vs. healthy people. However, studies and literature on the effects of NG tubes on the swallowing function of dysphagic individuals are lacking. Possible reasons for the paucity of this data could be small sample sizes and varying methodologies to determine the impact of NG tubes on swallowing function. Size of the NG tube i.e. fine bore vs large bore, and duration of the NG tube in situ should be considered to determine clinical practice. </a:t>
            </a:r>
          </a:p>
          <a:p>
            <a:endParaRPr lang="en-US" smtClean="0"/>
          </a:p>
          <a:p>
            <a:pPr>
              <a:buFontTx/>
              <a:buChar char="-"/>
            </a:pPr>
            <a:r>
              <a:rPr lang="en-US" smtClean="0"/>
              <a:t> As a group, we felt that there was no positive relationship between NGT presence and swallow function. In most cases, we felt that NGTs either had no impact, or had a harmful effect on swallow function.</a:t>
            </a:r>
          </a:p>
          <a:p>
            <a:pPr>
              <a:buFontTx/>
              <a:buChar char="-"/>
            </a:pPr>
            <a:r>
              <a:rPr lang="en-US" smtClean="0"/>
              <a:t> In conjunction, members of our group were not able to recall any specific research supporting their clinical judgment.</a:t>
            </a:r>
          </a:p>
          <a:p>
            <a:pPr>
              <a:buFontTx/>
              <a:buChar char="-"/>
            </a:pPr>
            <a:r>
              <a:rPr lang="en-US" smtClean="0"/>
              <a:t> We had other questions that we were interested in: whether choice of fine bore or large bore made a difference, or whether the duration in situ was important in outcomes.</a:t>
            </a:r>
          </a:p>
          <a:p>
            <a:endParaRPr lang="en-US" smtClean="0"/>
          </a:p>
          <a:p>
            <a:r>
              <a:rPr lang="en-US" smtClean="0"/>
              <a:t>The Central Sydney Area respiratory and critical care clinical network began to investigate the impact of NGT on swallowing in </a:t>
            </a:r>
          </a:p>
          <a:p>
            <a:endParaRPr lang="en-US" smtClean="0"/>
          </a:p>
          <a:p>
            <a:endParaRPr lang="en-US" smtClean="0"/>
          </a:p>
          <a:p>
            <a:r>
              <a:rPr lang="en-US" smtClean="0"/>
              <a:t>Following the investigations of _______ by the Central Sydney Area clinical network in _____,we decided that further research and investigation of this topic will guide our clinical experience and knowledge in working with our clients and NG tubes. </a:t>
            </a:r>
          </a:p>
          <a:p>
            <a:endParaRPr lang="en-US" smtClean="0"/>
          </a:p>
          <a:p>
            <a:endParaRPr lang="en-US" smtClean="0"/>
          </a:p>
        </p:txBody>
      </p:sp>
      <p:sp>
        <p:nvSpPr>
          <p:cNvPr id="4" name="Slide Number Placeholder 3"/>
          <p:cNvSpPr>
            <a:spLocks noGrp="1"/>
          </p:cNvSpPr>
          <p:nvPr>
            <p:ph type="sldNum" sz="quarter" idx="5"/>
          </p:nvPr>
        </p:nvSpPr>
        <p:spPr/>
        <p:txBody>
          <a:bodyPr/>
          <a:lstStyle/>
          <a:p>
            <a:pPr>
              <a:defRPr/>
            </a:pPr>
            <a:fld id="{ECA08CC1-72F2-41B8-820A-FE34EE51CB83}" type="slidenum">
              <a:rPr lang="en-AU" smtClean="0"/>
              <a:pPr>
                <a:defRPr/>
              </a:pPr>
              <a:t>3</a:t>
            </a:fld>
            <a:endParaRPr lang="en-A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r>
              <a:rPr lang="en-AU" smtClean="0"/>
              <a:t>Justification for healthy + sick, fine + wide, MBS + FEES + neither, etc.</a:t>
            </a:r>
          </a:p>
        </p:txBody>
      </p:sp>
      <p:sp>
        <p:nvSpPr>
          <p:cNvPr id="4" name="Slide Number Placeholder 3"/>
          <p:cNvSpPr>
            <a:spLocks noGrp="1"/>
          </p:cNvSpPr>
          <p:nvPr>
            <p:ph type="sldNum" sz="quarter" idx="5"/>
          </p:nvPr>
        </p:nvSpPr>
        <p:spPr/>
        <p:txBody>
          <a:bodyPr/>
          <a:lstStyle/>
          <a:p>
            <a:pPr>
              <a:defRPr/>
            </a:pPr>
            <a:fld id="{7F7B0EB6-3D84-4D16-BC42-B847A9441E1F}" type="slidenum">
              <a:rPr lang="en-AU" smtClean="0"/>
              <a:pPr>
                <a:defRPr/>
              </a:pPr>
              <a:t>4</a:t>
            </a:fld>
            <a:endParaRPr lang="en-A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r>
              <a:rPr lang="en-AU" smtClean="0"/>
              <a:t>List of CAPped articles</a:t>
            </a:r>
          </a:p>
          <a:p>
            <a:endParaRPr lang="en-AU" smtClean="0"/>
          </a:p>
          <a:p>
            <a:r>
              <a:rPr lang="en-AU" smtClean="0"/>
              <a:t>In speech – include number of articles found, and number relevant. Reasons for same? </a:t>
            </a:r>
          </a:p>
          <a:p>
            <a:endParaRPr lang="en-AU" smtClean="0"/>
          </a:p>
          <a:p>
            <a:r>
              <a:rPr lang="en-AU" smtClean="0"/>
              <a:t>Found 42 articles</a:t>
            </a:r>
          </a:p>
          <a:p>
            <a:r>
              <a:rPr lang="en-AU" smtClean="0"/>
              <a:t>Only 5 relevant to our discussion</a:t>
            </a:r>
          </a:p>
          <a:p>
            <a:endParaRPr lang="en-AU" smtClean="0"/>
          </a:p>
          <a:p>
            <a:r>
              <a:rPr lang="en-AU" smtClean="0"/>
              <a:t>Distinction between aspiration due to reflux or incorrect placement vs oropharyngeal dysphagia.</a:t>
            </a:r>
          </a:p>
        </p:txBody>
      </p:sp>
      <p:sp>
        <p:nvSpPr>
          <p:cNvPr id="225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8BFE520-DAEF-4F51-9B43-2A4E3F0D87E6}" type="slidenum">
              <a:rPr lang="en-AU" smtClean="0"/>
              <a:pPr>
                <a:defRPr/>
              </a:pPr>
              <a:t>5</a:t>
            </a:fld>
            <a:endParaRPr lang="en-AU"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r>
              <a:rPr lang="en-AU" smtClean="0"/>
              <a:t>Leder &amp; Suiter 2008 – mixed medical including pulmonary, left stroke, right stroke, brainstem, parkinson’s disease, dementia. </a:t>
            </a:r>
          </a:p>
          <a:p>
            <a:r>
              <a:rPr lang="en-AU" smtClean="0"/>
              <a:t>No indication of how patients were allocated to a group ?random, medical team, severity</a:t>
            </a:r>
          </a:p>
          <a:p>
            <a:r>
              <a:rPr lang="en-AU" smtClean="0"/>
              <a:t>Combination fine bore and large bore NGT but nil data to assess outcome</a:t>
            </a:r>
          </a:p>
          <a:p>
            <a:r>
              <a:rPr lang="en-AU" smtClean="0"/>
              <a:t>No indication of duration with NGT prior to FEES</a:t>
            </a:r>
          </a:p>
          <a:p>
            <a:endParaRPr lang="en-AU" smtClean="0"/>
          </a:p>
          <a:p>
            <a:r>
              <a:rPr lang="en-AU" smtClean="0"/>
              <a:t>Fattal et al 2011 – crossover design = Group 1 had NGT in situ, scoped, NGT removed then 5 minutes later rescoped. Vice versa for Group 2.</a:t>
            </a:r>
          </a:p>
          <a:p>
            <a:endParaRPr lang="en-AU" smtClean="0"/>
          </a:p>
          <a:p>
            <a:r>
              <a:rPr lang="en-AU" smtClean="0"/>
              <a:t>Huggins – wide bore tube compared to no NGT = early pharyngeal swallow response compared, longer period of hyoid excursion, increased duration of bolus transit through pharynx, lengthened upper oesophageal sphincter opening. No differences in occurrence of aspiration between groups.</a:t>
            </a:r>
          </a:p>
          <a:p>
            <a:endParaRPr lang="en-AU" smtClean="0"/>
          </a:p>
          <a:p>
            <a:r>
              <a:rPr lang="en-AU" smtClean="0"/>
              <a:t>??DURATION WITH NGT IN?</a:t>
            </a:r>
          </a:p>
        </p:txBody>
      </p:sp>
      <p:sp>
        <p:nvSpPr>
          <p:cNvPr id="4" name="Slide Number Placeholder 3"/>
          <p:cNvSpPr>
            <a:spLocks noGrp="1"/>
          </p:cNvSpPr>
          <p:nvPr>
            <p:ph type="sldNum" sz="quarter" idx="5"/>
          </p:nvPr>
        </p:nvSpPr>
        <p:spPr/>
        <p:txBody>
          <a:bodyPr/>
          <a:lstStyle/>
          <a:p>
            <a:pPr>
              <a:defRPr/>
            </a:pPr>
            <a:fld id="{66D3EB7D-F13D-434D-AE15-8D6C4EF72803}" type="slidenum">
              <a:rPr lang="en-AU" smtClean="0"/>
              <a:pPr>
                <a:defRPr/>
              </a:pPr>
              <a:t>6</a:t>
            </a:fld>
            <a:endParaRPr lang="en-A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wrap="square" numCol="1" anchor="t" anchorCtr="0" compatLnSpc="1">
            <a:prstTxWarp prst="textNoShape">
              <a:avLst/>
            </a:prstTxWarp>
          </a:bodyPr>
          <a:lstStyle/>
          <a:p>
            <a:r>
              <a:rPr lang="en-AU" smtClean="0"/>
              <a:t>All five studies used objective assessment; 3 studies (Fatel, Dziewas and Leder) used FEES and the other two used MBS (Wang and Huggins).  Two of the studies (Huggins and Wang) looked at specific time frames of MBS to further objectify information e.g. Swallow duration times. Rating scales were also used for swallow aspects such as residue, penetration and aspiration  to also make data more objective (Fatel and Dziewas). We do need to note however the limitations of FEES examination as it does not let you observe aspiration during the swallow. Despite attempts to make observations objective they still rely on subjective judgements.</a:t>
            </a:r>
          </a:p>
          <a:p>
            <a:endParaRPr lang="en-AU" smtClean="0"/>
          </a:p>
          <a:p>
            <a:r>
              <a:rPr lang="en-AU" smtClean="0"/>
              <a:t>Clear presentations of study design and methodology  were particularly good in Fattel, Wang, Huggins et al’s studies; making it easy to replicate. Two studies (Fatel and Leder) used control groups which add to the reliability of the data.   Inclusions of both objective and qualitative measures used in Wang and Dziewas studies to look at overall impact on swallow function not just aspiration. Two studies (Fatel and Leder) only looked at presence or absence of penetration and aspiration which means they do not take into account overall impact of NGT on swallow function.</a:t>
            </a:r>
          </a:p>
          <a:p>
            <a:r>
              <a:rPr lang="en-AU" smtClean="0"/>
              <a:t>Two studies had reasonable sample sizes: Large sample size with Leder 1260 participants, 1 x reasonable  sample size (125) in stroke population  Dziewas study. However small sample sizes is a weakness for the other 3 studies with Small numbers of participants (62Fattal, 10Huggins,22Wang) impacting on ability to generalise and the reliability of information . Exclusion criteria  may mean not representative of general dysphagia population e.g.  Wang et al’s study excluded patients with more than minor amounts of aspiration and Dziewas et al excluded medically unstable patients </a:t>
            </a:r>
          </a:p>
          <a:p>
            <a:endParaRPr lang="en-AU" smtClean="0"/>
          </a:p>
          <a:p>
            <a:r>
              <a:rPr lang="en-AU" smtClean="0"/>
              <a:t>Attempts  to avoid bias were used, In Dziewas et al study they recorded FEES assessments and reviewed randomly offline, Random selection of swallows reviewed in Huggins study in both conditions for participants. Randomisation was not used in Fetel and Dziewas et al’s studies which may lead information to be subject to bias. Possible bias in studies may occur without inter-rater reliability  achieved in Wang et al and Leder et al’s studies. Although study designs attempted to eliminate bias by looking at randomly selected swallows for review  consideration of how representative this information is when swallows heterogeneity is known and also documented in the dueies with variation between swallow to swallow. For example 12/60 swallows selected in Huggins et al study. Wang et al’s study also looked at  the shortest swallow time for review with Variations commented on for swallowing time at each assessment noted  and only shortest time recorded. Again this needs to be considered as to whether it impacts on the significance of results. </a:t>
            </a:r>
          </a:p>
          <a:p>
            <a:endParaRPr lang="en-AU" smtClean="0"/>
          </a:p>
          <a:p>
            <a:r>
              <a:rPr lang="en-AU" smtClean="0"/>
              <a:t>Lack of specificity of length of NGT insertion and failure of all studies to consider these impacts on swallow function. Only one study ( Wang et al) commented that NGT had been in situ for more than 2 weeks.</a:t>
            </a:r>
          </a:p>
          <a:p>
            <a:r>
              <a:rPr lang="en-AU" smtClean="0"/>
              <a:t>Small timeframe’s post NGT removal for review does not consider effects such as oedema and other impacts on swallow function. Therefore can we actually make these conclusions for general use in dysphagia populations without addressing these limitations?</a:t>
            </a:r>
          </a:p>
          <a:p>
            <a:pPr lvl="1"/>
            <a:r>
              <a:rPr lang="en-AU" smtClean="0"/>
              <a:t>In one study (Fattel et al) reviewed swallow function 5 minutes after NGT removal.</a:t>
            </a:r>
          </a:p>
          <a:p>
            <a:pPr lvl="1"/>
            <a:r>
              <a:rPr lang="en-AU" smtClean="0"/>
              <a:t>Dziewas study looked at most 1 hour post removal with FEES performed immediately after NGT removal</a:t>
            </a:r>
          </a:p>
          <a:p>
            <a:pPr lvl="1"/>
            <a:r>
              <a:rPr lang="en-AU" smtClean="0"/>
              <a:t>Wang 30 minutes post removal</a:t>
            </a:r>
          </a:p>
          <a:p>
            <a:endParaRPr lang="en-AU" smtClean="0"/>
          </a:p>
          <a:p>
            <a:r>
              <a:rPr lang="en-AU" smtClean="0"/>
              <a:t>One study reviewed the impact of NGT presence in a young population without the presence of dysphagia. This is a useful study that serves as a control in many ways but is limited by decreased ability to generalise to our usual aged and dysphagic populations.</a:t>
            </a:r>
          </a:p>
          <a:p>
            <a:endParaRPr lang="en-AU" smtClean="0"/>
          </a:p>
          <a:p>
            <a:r>
              <a:rPr lang="en-AU" smtClean="0"/>
              <a:t>Comparisons were made between large and fine bore NGT  impacts on swallow function in Fattal, Huggins. This is something that clinically at bedside is believed to impact further on swallow function. Further studies are needed with larger numbers of those with large bore tubes in comparison to fine bore tubes. Leder, Wang, Dziewas studies did not compare large vs fine bore NGT effects at all. Despite Fattel’s study comparing tube size there were more participants with fine bore tubes.</a:t>
            </a:r>
          </a:p>
          <a:p>
            <a:endParaRPr lang="en-AU" smtClean="0"/>
          </a:p>
          <a:p>
            <a:r>
              <a:rPr lang="en-AU" smtClean="0"/>
              <a:t>A variety of patient populations were looked at with the five studies, one “healthy”, 2 with stroke populations and 2 with more non-specific general medical conditions. This can be both a strength and a weakness in regards to generalisation and specificity.</a:t>
            </a:r>
          </a:p>
          <a:p>
            <a:endParaRPr lang="en-AU" smtClean="0"/>
          </a:p>
          <a:p>
            <a:endParaRPr lang="en-AU" smtClean="0"/>
          </a:p>
          <a:p>
            <a:r>
              <a:rPr lang="en-AU" smtClean="0"/>
              <a:t>--------------------------------------------</a:t>
            </a:r>
          </a:p>
          <a:p>
            <a:endParaRPr lang="en-AU" smtClean="0"/>
          </a:p>
          <a:p>
            <a:r>
              <a:rPr lang="en-AU" smtClean="0"/>
              <a:t>All five studies used objective assessment; 3 studies (Fatel, Dziewas and Leder) used FEES and the other two used MBS ( Wang and Huggins).  Two of the studies (Huggins and Wang) looked at specific time frames of MBS to further objectify information e.g. Swallow duration times. Rating scales were used for swallow aspects such as residue, penetration and aspiration  to also make data more objective (Fatel and Dziewas). We do note the limitations of FEES examination as it does not let you observe aspiration during the swallow. Despite attempts to make observations objective  all studies still rely on subjective judgements.</a:t>
            </a:r>
          </a:p>
          <a:p>
            <a:endParaRPr lang="en-AU" smtClean="0"/>
          </a:p>
          <a:p>
            <a:r>
              <a:rPr lang="en-AU" smtClean="0"/>
              <a:t>Clear presentations of study design and methodology  were particularly good in  3 of the studies (fatel, wang, huggins et al’s studies); making them easy to replicate. Two studies (Fatel and Leder) used control groups which add to the reliability of the data.   Inclusions of both objective and qualitative measures used in (Wang and Dziewas) 2 studies looking at overall impact on swallow function not just aspiration.  Where as 2 studies (Fatel and Leder) only looked at presence or absence of penetration and aspiration which does not account for overall impact of NGT on swallow function. Two studies had reasonable participant sizes; (Leder 1260 participants, 1 x sample size 125 in stroke population); However small sample sizes is a weakness for the other 3 studies with Small numbers of participants (62Fattal, 10Huggins,22Wang) which impacts on ability to generalise and the reliability of data . Exclusionary criteria’s  used may mean samples not representative of general dysphagia population (e.g.  Wang et al’s study excluded patients with more than minor amounts of aspiration and Dziewas et al excluded medically unstable patients) </a:t>
            </a:r>
          </a:p>
          <a:p>
            <a:endParaRPr lang="en-AU" smtClean="0"/>
          </a:p>
          <a:p>
            <a:r>
              <a:rPr lang="en-AU" smtClean="0"/>
              <a:t>Attempts  to avoid bias were used, (In Dziewas et al) One study recorded FEES assessments and reviewed randomly offline, Random selection of swallows reviewed in Huggins study. Randomisation was not used in 2 studies (Fetel and Dziewas et al’s studies) which may be subject to bias. Possible bias in studies may occur without inter-rater reliability  achieved in Wang et al and Leder et al’s studies. Study designs attempts to eliminate bias may impact on how representative this information is when swallows heterogeneity is known and also documented with variation between swallow to swallow. For example 12/60 swallows selected in Huggins et al study with Variations commented on for swallowing time at each assessment noted; Again this needs to be considered around the impact on the significance of results. </a:t>
            </a:r>
          </a:p>
          <a:p>
            <a:endParaRPr lang="en-AU" smtClean="0"/>
          </a:p>
          <a:p>
            <a:endParaRPr lang="en-AU" smtClean="0"/>
          </a:p>
          <a:p>
            <a:r>
              <a:rPr lang="en-AU" smtClean="0"/>
              <a:t>All studies reviewed lacked specificity around the length of time NGT were inserted. All studies reviewed did not consider the impact of time inserted on swallow function; including small timeframe’s post NGT removal for review. None of the studies Considered factors such as oedema and other impacts on swallow function from long periods of NGT insertion. Therefore there are limitations around the conclusions made for general use in dysphagia populations without addressing these limitations.</a:t>
            </a:r>
          </a:p>
          <a:p>
            <a:endParaRPr lang="en-AU" smtClean="0"/>
          </a:p>
          <a:p>
            <a:r>
              <a:rPr lang="en-AU" smtClean="0"/>
              <a:t>One study reviewed the impact of NGT presence in a young population without the presence of dysphagia. This is a useful study that serves as a control in many ways but is limited by decreased ability to generalise to our usual dysphagic populations.</a:t>
            </a:r>
          </a:p>
          <a:p>
            <a:endParaRPr lang="en-AU" smtClean="0"/>
          </a:p>
          <a:p>
            <a:endParaRPr lang="en-AU" smtClean="0"/>
          </a:p>
          <a:p>
            <a:r>
              <a:rPr lang="en-AU" smtClean="0"/>
              <a:t>Comparisons were made between large and fine bore NGT  impacts on swallow function in  2 studies (Fattal, Huggins). Only small numbers of participants and uneven numbers used for comparison of NGT size.This is something that clinically is believed to impact further on swallow function. Further studies are needed to compare impacts of NGT size. </a:t>
            </a:r>
          </a:p>
          <a:p>
            <a:endParaRPr lang="en-AU" smtClean="0"/>
          </a:p>
          <a:p>
            <a:r>
              <a:rPr lang="en-AU" smtClean="0"/>
              <a:t>A variety of patient populations were looked at with the five studies, one “healthy”, 2 with stroke populations and 2 with more non-specific general medical conditions. This can be both a strength and a weakness in regards to generalisation and specificity.</a:t>
            </a:r>
          </a:p>
        </p:txBody>
      </p:sp>
      <p:sp>
        <p:nvSpPr>
          <p:cNvPr id="4" name="Slide Number Placeholder 3"/>
          <p:cNvSpPr>
            <a:spLocks noGrp="1"/>
          </p:cNvSpPr>
          <p:nvPr>
            <p:ph type="sldNum" sz="quarter" idx="5"/>
          </p:nvPr>
        </p:nvSpPr>
        <p:spPr/>
        <p:txBody>
          <a:bodyPr/>
          <a:lstStyle/>
          <a:p>
            <a:pPr>
              <a:defRPr/>
            </a:pPr>
            <a:fld id="{9148824A-8C78-45F1-858A-62C557E82D69}" type="slidenum">
              <a:rPr lang="en-AU" smtClean="0"/>
              <a:pPr>
                <a:defRPr/>
              </a:pPr>
              <a:t>7</a:t>
            </a:fld>
            <a:endParaRPr lang="en-A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AU" smtClean="0"/>
          </a:p>
        </p:txBody>
      </p:sp>
      <p:sp>
        <p:nvSpPr>
          <p:cNvPr id="4" name="Slide Number Placeholder 3"/>
          <p:cNvSpPr>
            <a:spLocks noGrp="1"/>
          </p:cNvSpPr>
          <p:nvPr>
            <p:ph type="sldNum" sz="quarter" idx="5"/>
          </p:nvPr>
        </p:nvSpPr>
        <p:spPr/>
        <p:txBody>
          <a:bodyPr/>
          <a:lstStyle/>
          <a:p>
            <a:pPr>
              <a:defRPr/>
            </a:pPr>
            <a:fld id="{B58ADBD2-2E9B-4D70-9AC2-F817FAA1B3FB}" type="slidenum">
              <a:rPr lang="en-AU" smtClean="0"/>
              <a:pPr>
                <a:defRPr/>
              </a:pPr>
              <a:t>8</a:t>
            </a:fld>
            <a:endParaRPr lang="en-A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r>
              <a:rPr lang="en-AU" smtClean="0"/>
              <a:t>External evidence did not reflect clinical observations or ‘gut feeling’ within the group</a:t>
            </a:r>
          </a:p>
          <a:p>
            <a:pPr eaLnBrk="1" hangingPunct="1">
              <a:spcBef>
                <a:spcPct val="0"/>
              </a:spcBef>
            </a:pPr>
            <a:r>
              <a:rPr lang="en-AU" smtClean="0"/>
              <a:t>Working party formed to create 10 question survey after whole group discussion. Mix of qual and quant, options to provide comments and case examples throughout.</a:t>
            </a:r>
          </a:p>
          <a:p>
            <a:pPr eaLnBrk="1" hangingPunct="1">
              <a:spcBef>
                <a:spcPct val="0"/>
              </a:spcBef>
            </a:pPr>
            <a:r>
              <a:rPr lang="en-AU" smtClean="0"/>
              <a:t>Survey created via survey monkey and distributed widely via SPECS, NSW SP managers networks and throughout individual departments</a:t>
            </a:r>
          </a:p>
          <a:p>
            <a:pPr eaLnBrk="1" hangingPunct="1">
              <a:spcBef>
                <a:spcPct val="0"/>
              </a:spcBef>
            </a:pPr>
            <a:r>
              <a:rPr lang="en-AU" smtClean="0"/>
              <a:t>Invited SPs currently working in area of adult swallowing to complete this anonymous questionnaire</a:t>
            </a:r>
          </a:p>
          <a:p>
            <a:pPr eaLnBrk="1" hangingPunct="1">
              <a:spcBef>
                <a:spcPct val="0"/>
              </a:spcBef>
            </a:pPr>
            <a:r>
              <a:rPr lang="en-AU" smtClean="0"/>
              <a:t>Survey monkey - Able to access only 100 out of 118 responses. Inaccurate calculations when results pulled. Careful review of dates and times to ensure accurate data analysed. Unable to simply compare responses across questions.</a:t>
            </a:r>
          </a:p>
          <a:p>
            <a:pPr eaLnBrk="1" hangingPunct="1">
              <a:spcBef>
                <a:spcPct val="0"/>
              </a:spcBef>
            </a:pPr>
            <a:r>
              <a:rPr lang="en-AU" smtClean="0"/>
              <a:t>Data analysis – shared across the working party. Simple graphs and charts for numerical data. Modified thematic analysis of qualitative data – reading, rereading, identifying keywords, grouping keywords into themes, summarising.</a:t>
            </a:r>
          </a:p>
          <a:p>
            <a:pPr eaLnBrk="1" hangingPunct="1">
              <a:spcBef>
                <a:spcPct val="0"/>
              </a:spcBef>
            </a:pPr>
            <a:r>
              <a:rPr lang="en-AU" smtClean="0"/>
              <a:t>Survey limitations – wording for some questions was vague, demographics – practicing SPs from NSW vs Australia vs international</a:t>
            </a:r>
          </a:p>
          <a:p>
            <a:endParaRPr lang="en-AU" smtClean="0"/>
          </a:p>
        </p:txBody>
      </p:sp>
      <p:sp>
        <p:nvSpPr>
          <p:cNvPr id="4" name="Slide Number Placeholder 3"/>
          <p:cNvSpPr>
            <a:spLocks noGrp="1"/>
          </p:cNvSpPr>
          <p:nvPr>
            <p:ph type="sldNum" sz="quarter" idx="5"/>
          </p:nvPr>
        </p:nvSpPr>
        <p:spPr/>
        <p:txBody>
          <a:bodyPr/>
          <a:lstStyle/>
          <a:p>
            <a:pPr>
              <a:defRPr/>
            </a:pPr>
            <a:fld id="{1A40A814-55AB-4C03-B961-CE93FFF9B8AC}" type="slidenum">
              <a:rPr lang="en-AU" smtClean="0"/>
              <a:pPr>
                <a:defRPr/>
              </a:pPr>
              <a:t>9</a:t>
            </a:fld>
            <a:endParaRPr lang="en-A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AU" smtClean="0"/>
              <a:t>Also – percentage caseload requiring NGT, 3 participants had not had any pts in the last 6 months with an NGT, the remaining 97 participants had had varying frequency of patients requiring NGT during their intervention. Large majority estimated 5-50% of patients with NGT.</a:t>
            </a:r>
          </a:p>
          <a:p>
            <a:pPr eaLnBrk="1" hangingPunct="1">
              <a:spcBef>
                <a:spcPct val="0"/>
              </a:spcBef>
            </a:pPr>
            <a:endParaRPr lang="en-AU" smtClean="0"/>
          </a:p>
        </p:txBody>
      </p:sp>
      <p:sp>
        <p:nvSpPr>
          <p:cNvPr id="2458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2DCE325-F184-40A3-B0F6-BBBD9078B9AB}" type="slidenum">
              <a:rPr lang="en-AU" smtClean="0"/>
              <a:pPr>
                <a:defRPr/>
              </a:pPr>
              <a:t>10</a:t>
            </a:fld>
            <a:endParaRPr lang="en-AU"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lvl="1">
              <a:spcBef>
                <a:spcPct val="0"/>
              </a:spcBef>
            </a:pPr>
            <a:r>
              <a:rPr lang="en-AU" sz="1600" smtClean="0"/>
              <a:t>Unfortunately many people only commented that ‘sensation’ was impacted and/or that there was ‘pharyngeal residue’ present without offering any description (likely due to wording of the question) </a:t>
            </a:r>
          </a:p>
          <a:p>
            <a:pPr lvl="1">
              <a:spcBef>
                <a:spcPct val="0"/>
              </a:spcBef>
            </a:pPr>
            <a:r>
              <a:rPr lang="en-AU" sz="1600" smtClean="0"/>
              <a:t>Sensation:  pain, hypersensitivity, irritation, discomfort, hyposensitivity, sensation of a ‘foreign body’, odynophagia, globus sensation</a:t>
            </a:r>
          </a:p>
          <a:p>
            <a:pPr lvl="1">
              <a:spcBef>
                <a:spcPct val="0"/>
              </a:spcBef>
            </a:pPr>
            <a:r>
              <a:rPr lang="en-AU" sz="1600" smtClean="0"/>
              <a:t>Pharyngeal residue:  increase in residue sticking around tube - texture dependent (thick or sticky), only with wide bore tubes, leads to aspiration of residue</a:t>
            </a:r>
          </a:p>
          <a:p>
            <a:endParaRPr lang="en-AU" smtClean="0"/>
          </a:p>
        </p:txBody>
      </p:sp>
      <p:sp>
        <p:nvSpPr>
          <p:cNvPr id="4" name="Slide Number Placeholder 3"/>
          <p:cNvSpPr>
            <a:spLocks noGrp="1"/>
          </p:cNvSpPr>
          <p:nvPr>
            <p:ph type="sldNum" sz="quarter" idx="5"/>
          </p:nvPr>
        </p:nvSpPr>
        <p:spPr/>
        <p:txBody>
          <a:bodyPr/>
          <a:lstStyle/>
          <a:p>
            <a:pPr>
              <a:defRPr/>
            </a:pPr>
            <a:fld id="{5794BACD-2829-4BA5-B989-5AC91B5E03F5}" type="slidenum">
              <a:rPr lang="en-AU" smtClean="0"/>
              <a:pPr>
                <a:defRPr/>
              </a:pPr>
              <a:t>12</a:t>
            </a:fld>
            <a:endParaRPr lang="en-A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AU" smtClean="0"/>
              <a:t>In terms of the positive effects of NGT removal on swallowing, it included less pharyngeal residue, less prominent nasal regurgitation, improved epiglottic deflection and reduced aspiration risk.  One stated a significant improvement, stating “one patient we thought was going to be NBM and need a long-term PEG based on MBS until we removed the NGT.  And continued MBS.  Immediate change.”</a:t>
            </a:r>
          </a:p>
          <a:p>
            <a:pPr eaLnBrk="1" hangingPunct="1"/>
            <a:endParaRPr lang="en-AU" smtClean="0"/>
          </a:p>
          <a:p>
            <a:pPr eaLnBrk="1" hangingPunct="1"/>
            <a:r>
              <a:rPr lang="en-AU" smtClean="0"/>
              <a:t>Many of the response reflected on external factors on the objective assessment.  Many responses questioned the effect on a patient’s general improvement in medical status and nutrition, spontaneous recovery and the size of the NGT used.</a:t>
            </a:r>
          </a:p>
          <a:p>
            <a:pPr eaLnBrk="1" hangingPunct="1"/>
            <a:endParaRPr lang="en-AU" smtClean="0"/>
          </a:p>
        </p:txBody>
      </p:sp>
      <p:sp>
        <p:nvSpPr>
          <p:cNvPr id="2560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3FFB62C-7682-4E46-9137-3674F8D32DD0}" type="slidenum">
              <a:rPr lang="en-AU" smtClean="0"/>
              <a:pPr>
                <a:defRPr/>
              </a:pPr>
              <a:t>13</a:t>
            </a:fld>
            <a:endParaRPr lang="en-AU"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a:defRPr/>
            </a:pPr>
            <a:r>
              <a:rPr lang="en-AU" dirty="0" smtClean="0"/>
              <a:t>Length of time in situ</a:t>
            </a:r>
          </a:p>
          <a:p>
            <a:pPr>
              <a:defRPr/>
            </a:pPr>
            <a:r>
              <a:rPr lang="en-AU" dirty="0" smtClean="0"/>
              <a:t>depends on patient and depends on type of tube, sensation, </a:t>
            </a:r>
            <a:r>
              <a:rPr lang="en-AU" dirty="0" err="1" smtClean="0"/>
              <a:t>globus</a:t>
            </a:r>
            <a:r>
              <a:rPr lang="en-AU" dirty="0" smtClean="0"/>
              <a:t>, dampening, swelling, pain, negative impact on sensation and motor structures, reflux, psychological/behavioural components of longer term NGTs, ‘maladaptive swallowing behaviours’ as a result of ‘over-compensation’, greater likelihood of PEG and deprioritising oral feeding, patient’s potential ‘fear of swallowing’.</a:t>
            </a:r>
          </a:p>
          <a:p>
            <a:pPr>
              <a:defRPr/>
            </a:pPr>
            <a:endParaRPr lang="en-AU" dirty="0" smtClean="0"/>
          </a:p>
          <a:p>
            <a:pPr>
              <a:defRPr/>
            </a:pPr>
            <a:r>
              <a:rPr lang="en-AU" dirty="0" smtClean="0"/>
              <a:t>Size of tube </a:t>
            </a:r>
          </a:p>
          <a:p>
            <a:pPr>
              <a:defRPr/>
            </a:pPr>
            <a:r>
              <a:rPr lang="en-AU" dirty="0" smtClean="0"/>
              <a:t>- Negatives of wide bore tube – reduced anatomical space and increased sensation (4), more pain/discomfort (8), “causes damage to pharyngeal structures” (1), affects </a:t>
            </a:r>
            <a:r>
              <a:rPr lang="en-AU" dirty="0" err="1" smtClean="0"/>
              <a:t>velopharyngeal</a:t>
            </a:r>
            <a:r>
              <a:rPr lang="en-AU" dirty="0" smtClean="0"/>
              <a:t> closure (1), </a:t>
            </a:r>
            <a:r>
              <a:rPr lang="en-AU" dirty="0" err="1" smtClean="0"/>
              <a:t>epiglottic</a:t>
            </a:r>
            <a:r>
              <a:rPr lang="en-AU" dirty="0" smtClean="0"/>
              <a:t> deflection (1) and impeded overall movement (1), residue can build up around wide bore tubes (1). One respondent highlighted that they felt wide bore has more of an impact based on their clinical experience and medical discussion. “[Wide bore] affects those with small pharynx and those who have a free flap after head and neck surgery” (1), a psychological impact on patients (2)</a:t>
            </a:r>
          </a:p>
          <a:p>
            <a:pPr marL="171450" indent="-171450">
              <a:buFontTx/>
              <a:buChar char="-"/>
              <a:defRPr/>
            </a:pPr>
            <a:r>
              <a:rPr lang="en-AU" dirty="0" smtClean="0"/>
              <a:t>Benefits of fine bore - “posterior arytenoid oedema appeared reduced” once changed from wide bore to fine bore as observed via FEES. </a:t>
            </a:r>
          </a:p>
          <a:p>
            <a:pPr marL="171450" indent="-171450">
              <a:buFontTx/>
              <a:buChar char="-"/>
              <a:defRPr/>
            </a:pPr>
            <a:r>
              <a:rPr lang="en-AU" dirty="0" smtClean="0"/>
              <a:t>No difference - No clear difference between both tubes was observed via modified barium swallows (2)</a:t>
            </a:r>
          </a:p>
          <a:p>
            <a:pPr>
              <a:defRPr/>
            </a:pPr>
            <a:r>
              <a:rPr lang="en-AU" dirty="0" smtClean="0"/>
              <a:t>- Unclear - “wide bore helps with </a:t>
            </a:r>
            <a:r>
              <a:rPr lang="en-AU" dirty="0" err="1" smtClean="0"/>
              <a:t>cricopharyngeal</a:t>
            </a:r>
            <a:r>
              <a:rPr lang="en-AU" dirty="0" smtClean="0"/>
              <a:t> dysfunction?” (1), fine tubes can get blocked (2).. </a:t>
            </a:r>
          </a:p>
          <a:p>
            <a:pPr>
              <a:defRPr/>
            </a:pPr>
            <a:endParaRPr lang="en-AU" dirty="0" smtClean="0"/>
          </a:p>
          <a:p>
            <a:pPr>
              <a:defRPr/>
            </a:pPr>
            <a:r>
              <a:rPr lang="en-AU" dirty="0" smtClean="0"/>
              <a:t>Responses were impacted by the clinicians’ workplace experiences and practices re: tube purpose and use, i.e. no experience with wide bore tubes as limited to ICU, not ever referred patients with wide bore tubes as used for continuous suction </a:t>
            </a:r>
            <a:r>
              <a:rPr lang="en-AU" dirty="0" err="1" smtClean="0"/>
              <a:t>vs</a:t>
            </a:r>
            <a:r>
              <a:rPr lang="en-AU" dirty="0" smtClean="0"/>
              <a:t> gen </a:t>
            </a:r>
            <a:r>
              <a:rPr lang="en-AU" dirty="0" err="1" smtClean="0"/>
              <a:t>sx</a:t>
            </a:r>
            <a:r>
              <a:rPr lang="en-AU" dirty="0" smtClean="0"/>
              <a:t> patients always have wide bore for feeding </a:t>
            </a:r>
            <a:r>
              <a:rPr lang="en-AU" dirty="0" err="1" smtClean="0"/>
              <a:t>vs</a:t>
            </a:r>
            <a:r>
              <a:rPr lang="en-AU" dirty="0" smtClean="0"/>
              <a:t> wide bore not appropriate for feeding regimes.</a:t>
            </a:r>
          </a:p>
        </p:txBody>
      </p:sp>
      <p:sp>
        <p:nvSpPr>
          <p:cNvPr id="4" name="Slide Number Placeholder 3"/>
          <p:cNvSpPr>
            <a:spLocks noGrp="1"/>
          </p:cNvSpPr>
          <p:nvPr>
            <p:ph type="sldNum" sz="quarter" idx="5"/>
          </p:nvPr>
        </p:nvSpPr>
        <p:spPr/>
        <p:txBody>
          <a:bodyPr/>
          <a:lstStyle/>
          <a:p>
            <a:pPr>
              <a:defRPr/>
            </a:pPr>
            <a:fld id="{BBA77EAC-C1FD-4FA5-B4D8-BD1D22CA1EDD}" type="slidenum">
              <a:rPr lang="en-AU" smtClean="0"/>
              <a:pPr>
                <a:defRPr/>
              </a:pPr>
              <a:t>14</a:t>
            </a:fld>
            <a:endParaRPr lang="en-A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r>
              <a:rPr lang="en-AU" smtClean="0"/>
              <a:t>Disagreement between the two clinical bottom lines</a:t>
            </a:r>
          </a:p>
          <a:p>
            <a:r>
              <a:rPr lang="en-AU" smtClean="0"/>
              <a:t>What are we basing it on – objective assessments vs clinical bedside assessment/ gut feeling/ patient report</a:t>
            </a:r>
          </a:p>
          <a:p>
            <a:r>
              <a:rPr lang="en-AU" smtClean="0"/>
              <a:t>Outcome measures – presence or absence of aspiration, severity of dysphagia, residue. So many other factors contributing to swallow function were identified as potentially impacted by NGT. Consideration of patient perspective and factors not evident on objective ax.</a:t>
            </a:r>
          </a:p>
          <a:p>
            <a:r>
              <a:rPr lang="en-AU" smtClean="0"/>
              <a:t>Consideration of time NGT in situ</a:t>
            </a:r>
          </a:p>
          <a:p>
            <a:r>
              <a:rPr lang="en-AU" smtClean="0"/>
              <a:t>What is the significance of the internal evidence? Does it change our recommendations, should it change our practices?</a:t>
            </a:r>
          </a:p>
        </p:txBody>
      </p:sp>
      <p:sp>
        <p:nvSpPr>
          <p:cNvPr id="4" name="Slide Number Placeholder 3"/>
          <p:cNvSpPr>
            <a:spLocks noGrp="1"/>
          </p:cNvSpPr>
          <p:nvPr>
            <p:ph type="sldNum" sz="quarter" idx="5"/>
          </p:nvPr>
        </p:nvSpPr>
        <p:spPr/>
        <p:txBody>
          <a:bodyPr/>
          <a:lstStyle/>
          <a:p>
            <a:pPr>
              <a:defRPr/>
            </a:pPr>
            <a:fld id="{1D1F2BC4-1477-4D18-8B75-4EC40BD20514}" type="slidenum">
              <a:rPr lang="en-AU" smtClean="0"/>
              <a:pPr>
                <a:defRPr/>
              </a:pPr>
              <a:t>16</a:t>
            </a:fld>
            <a:endParaRPr lang="en-A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AU" smtClean="0"/>
              <a:t>Repeat MBS</a:t>
            </a:r>
          </a:p>
          <a:p>
            <a:pPr eaLnBrk="1" hangingPunct="1">
              <a:spcBef>
                <a:spcPct val="0"/>
              </a:spcBef>
            </a:pPr>
            <a:endParaRPr lang="en-AU" smtClean="0"/>
          </a:p>
          <a:p>
            <a:pPr eaLnBrk="1" hangingPunct="1">
              <a:spcBef>
                <a:spcPct val="0"/>
              </a:spcBef>
            </a:pPr>
            <a:r>
              <a:rPr lang="en-AU" smtClean="0"/>
              <a:t>Reduced epiglottic deflection – aspiration of thin fluids </a:t>
            </a:r>
          </a:p>
        </p:txBody>
      </p:sp>
      <p:sp>
        <p:nvSpPr>
          <p:cNvPr id="819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B0C4416-D4E6-4B24-BC3F-6550BFAD61CA}" type="slidenum">
              <a:rPr lang="en-AU" smtClean="0"/>
              <a:pPr>
                <a:defRPr/>
              </a:pPr>
              <a:t>18</a:t>
            </a:fld>
            <a:endParaRPr lang="en-AU"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AU" smtClean="0"/>
              <a:t>Coating of trachea – residue from aspirated material</a:t>
            </a:r>
          </a:p>
        </p:txBody>
      </p:sp>
      <p:sp>
        <p:nvSpPr>
          <p:cNvPr id="92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00829BC-391D-4AF0-8B6C-1ADA277B722D}" type="slidenum">
              <a:rPr lang="en-AU" smtClean="0"/>
              <a:pPr>
                <a:defRPr/>
              </a:pPr>
              <a:t>19</a:t>
            </a:fld>
            <a:endParaRPr lang="en-AU"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AU" smtClean="0"/>
              <a:t>Adequate epiglottic deflection – nil penetration/aspiration </a:t>
            </a:r>
          </a:p>
        </p:txBody>
      </p:sp>
      <p:sp>
        <p:nvSpPr>
          <p:cNvPr id="102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19B9B2F-D09F-4E99-9CA7-67403A69C80B}" type="slidenum">
              <a:rPr lang="en-AU" smtClean="0"/>
              <a:pPr>
                <a:defRPr/>
              </a:pPr>
              <a:t>20</a:t>
            </a:fld>
            <a:endParaRPr lang="en-AU"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AU" smtClean="0"/>
              <a:t>Need to collect more evidence and integrate findings from all three sources to answer clinical question</a:t>
            </a:r>
          </a:p>
          <a:p>
            <a:pPr eaLnBrk="1" hangingPunct="1">
              <a:spcBef>
                <a:spcPct val="0"/>
              </a:spcBef>
            </a:pPr>
            <a:r>
              <a:rPr lang="en-AU" smtClean="0"/>
              <a:t>Then able to use this evidence to support rationales, explanations to teams and patients, and recommendations</a:t>
            </a:r>
          </a:p>
        </p:txBody>
      </p:sp>
      <p:sp>
        <p:nvSpPr>
          <p:cNvPr id="266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CEF3E17-1386-4F2F-A530-E92D5D3CF2BB}" type="slidenum">
              <a:rPr lang="en-AU" smtClean="0"/>
              <a:pPr>
                <a:defRPr/>
              </a:pPr>
              <a:t>22</a:t>
            </a:fld>
            <a:endParaRPr lang="en-A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0" name="Straight Connector 9"/>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a:defRPr/>
            </a:pPr>
            <a:endParaRPr lang="en-US"/>
          </a:p>
        </p:txBody>
      </p:sp>
      <p:sp>
        <p:nvSpPr>
          <p:cNvPr id="11" name="Straight Connector 10"/>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a:defRPr/>
            </a:pPr>
            <a:endParaRPr lang="en-US"/>
          </a:p>
        </p:txBody>
      </p:sp>
      <p:sp>
        <p:nvSpPr>
          <p:cNvPr id="12" name="Straight Connector 11"/>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3" name="Straight Connector 12"/>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a:defRPr/>
            </a:pPr>
            <a:endParaRPr lang="en-US"/>
          </a:p>
        </p:txBody>
      </p:sp>
      <p:sp>
        <p:nvSpPr>
          <p:cNvPr id="14" name="Straight Connector 13"/>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5" name="Straight Connector 14"/>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6" name="Rectangle 15"/>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7" name="Oval 16"/>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8" name="Oval 17"/>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9" name="Oval 18"/>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0" name="Oval 19"/>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1" name="Oval 20"/>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8" name="Title 7"/>
          <p:cNvSpPr>
            <a:spLocks noGrp="1"/>
          </p:cNvSpPr>
          <p:nvPr>
            <p:ph type="ctrTitle"/>
          </p:nvPr>
        </p:nvSpPr>
        <p:spPr>
          <a:xfrm>
            <a:off x="2286000" y="3124200"/>
            <a:ext cx="6172200" cy="1894362"/>
          </a:xfrm>
        </p:spPr>
        <p:txBody>
          <a:bodyPr/>
          <a:lstStyle>
            <a:lvl1pPr>
              <a:defRPr b="1"/>
            </a:lvl1pPr>
          </a:lstStyle>
          <a:p>
            <a:r>
              <a:rPr lang="en-US" smtClean="0"/>
              <a:t>Click to edit Master title style</a:t>
            </a:r>
            <a:endParaRPr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22" name="Date Placeholder 27"/>
          <p:cNvSpPr>
            <a:spLocks noGrp="1"/>
          </p:cNvSpPr>
          <p:nvPr>
            <p:ph type="dt" sz="half" idx="10"/>
          </p:nvPr>
        </p:nvSpPr>
        <p:spPr bwMode="auto">
          <a:xfrm rot="5400000">
            <a:off x="7764463" y="1174750"/>
            <a:ext cx="2286000" cy="381000"/>
          </a:xfrm>
        </p:spPr>
        <p:txBody>
          <a:bodyPr/>
          <a:lstStyle>
            <a:lvl1pPr>
              <a:defRPr/>
            </a:lvl1pPr>
          </a:lstStyle>
          <a:p>
            <a:pPr>
              <a:defRPr/>
            </a:pPr>
            <a:fld id="{612641B4-6E38-4EDC-A999-20CFC44C2DF7}" type="datetimeFigureOut">
              <a:rPr lang="en-AU"/>
              <a:pPr>
                <a:defRPr/>
              </a:pPr>
              <a:t>3/12/2012</a:t>
            </a:fld>
            <a:endParaRPr lang="en-AU"/>
          </a:p>
        </p:txBody>
      </p:sp>
      <p:sp>
        <p:nvSpPr>
          <p:cNvPr id="23" name="Footer Placeholder 16"/>
          <p:cNvSpPr>
            <a:spLocks noGrp="1"/>
          </p:cNvSpPr>
          <p:nvPr>
            <p:ph type="ftr" sz="quarter" idx="11"/>
          </p:nvPr>
        </p:nvSpPr>
        <p:spPr bwMode="auto">
          <a:xfrm rot="5400000">
            <a:off x="7077076" y="4181475"/>
            <a:ext cx="3657600" cy="384175"/>
          </a:xfrm>
        </p:spPr>
        <p:txBody>
          <a:bodyPr/>
          <a:lstStyle>
            <a:lvl1pPr>
              <a:defRPr/>
            </a:lvl1pPr>
          </a:lstStyle>
          <a:p>
            <a:pPr>
              <a:defRPr/>
            </a:pPr>
            <a:endParaRPr lang="en-AU"/>
          </a:p>
        </p:txBody>
      </p:sp>
      <p:sp>
        <p:nvSpPr>
          <p:cNvPr id="24" name="Slide Number Placeholder 28"/>
          <p:cNvSpPr>
            <a:spLocks noGrp="1"/>
          </p:cNvSpPr>
          <p:nvPr>
            <p:ph type="sldNum" sz="quarter" idx="12"/>
          </p:nvPr>
        </p:nvSpPr>
        <p:spPr bwMode="auto">
          <a:xfrm>
            <a:off x="1325563" y="4929188"/>
            <a:ext cx="609600" cy="517525"/>
          </a:xfrm>
        </p:spPr>
        <p:txBody>
          <a:bodyPr/>
          <a:lstStyle>
            <a:lvl1pPr>
              <a:defRPr/>
            </a:lvl1pPr>
          </a:lstStyle>
          <a:p>
            <a:pPr>
              <a:defRPr/>
            </a:pPr>
            <a:fld id="{4BF491C1-FE79-4A6E-A0EC-67D7B0501AE2}" type="slidenum">
              <a:rPr lang="en-AU"/>
              <a:pPr>
                <a:defRPr/>
              </a:pPr>
              <a:t>‹#›</a:t>
            </a:fld>
            <a:endParaRPr lang="en-A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7"/>
          <p:cNvSpPr>
            <a:spLocks noGrp="1"/>
          </p:cNvSpPr>
          <p:nvPr>
            <p:ph sz="quarter" idx="1"/>
          </p:nvPr>
        </p:nvSpPr>
        <p:spPr>
          <a:xfrm>
            <a:off x="457200" y="1600200"/>
            <a:ext cx="7467600" cy="487375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6"/>
          <p:cNvSpPr>
            <a:spLocks noGrp="1"/>
          </p:cNvSpPr>
          <p:nvPr>
            <p:ph type="dt" sz="half" idx="10"/>
          </p:nvPr>
        </p:nvSpPr>
        <p:spPr/>
        <p:txBody>
          <a:bodyPr rtlCol="0"/>
          <a:lstStyle>
            <a:lvl1pPr>
              <a:defRPr/>
            </a:lvl1pPr>
          </a:lstStyle>
          <a:p>
            <a:pPr>
              <a:defRPr/>
            </a:pPr>
            <a:fld id="{4CDACF78-DA63-4DA3-AD7D-8273C91EB83E}" type="datetimeFigureOut">
              <a:rPr lang="en-AU"/>
              <a:pPr>
                <a:defRPr/>
              </a:pPr>
              <a:t>3/12/2012</a:t>
            </a:fld>
            <a:endParaRPr lang="en-AU"/>
          </a:p>
        </p:txBody>
      </p:sp>
      <p:sp>
        <p:nvSpPr>
          <p:cNvPr id="5" name="Slide Number Placeholder 8"/>
          <p:cNvSpPr>
            <a:spLocks noGrp="1"/>
          </p:cNvSpPr>
          <p:nvPr>
            <p:ph type="sldNum" sz="quarter" idx="11"/>
          </p:nvPr>
        </p:nvSpPr>
        <p:spPr/>
        <p:txBody>
          <a:bodyPr rtlCol="0"/>
          <a:lstStyle>
            <a:lvl1pPr>
              <a:defRPr/>
            </a:lvl1pPr>
          </a:lstStyle>
          <a:p>
            <a:pPr>
              <a:defRPr/>
            </a:pPr>
            <a:fld id="{6ABAD5AA-29C5-418F-978A-EEB82DFCBD2D}" type="slidenum">
              <a:rPr lang="en-AU"/>
              <a:pPr>
                <a:defRPr/>
              </a:pPr>
              <a:t>‹#›</a:t>
            </a:fld>
            <a:endParaRPr lang="en-AU"/>
          </a:p>
        </p:txBody>
      </p:sp>
      <p:sp>
        <p:nvSpPr>
          <p:cNvPr id="6" name="Footer Placeholder 9"/>
          <p:cNvSpPr>
            <a:spLocks noGrp="1"/>
          </p:cNvSpPr>
          <p:nvPr>
            <p:ph type="ftr" sz="quarter" idx="12"/>
          </p:nvPr>
        </p:nvSpPr>
        <p:spPr/>
        <p:txBody>
          <a:bodyPr rtlCol="0"/>
          <a:lstStyle>
            <a:lvl1pPr>
              <a:defRPr/>
            </a:lvl1pPr>
          </a:lstStyle>
          <a:p>
            <a:pPr>
              <a:defRPr/>
            </a:pPr>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4" name="Rectangle 3"/>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Straight Connector 7"/>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a:defRPr/>
            </a:pPr>
            <a:endParaRPr lang="en-US"/>
          </a:p>
        </p:txBody>
      </p:sp>
      <p:sp>
        <p:nvSpPr>
          <p:cNvPr id="9" name="Straight Connector 8"/>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a:defRPr/>
            </a:pPr>
            <a:endParaRPr lang="en-US"/>
          </a:p>
        </p:txBody>
      </p:sp>
      <p:sp>
        <p:nvSpPr>
          <p:cNvPr id="10" name="Straight Connector 9"/>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1" name="Straight Connector 10"/>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a:defRPr/>
            </a:pPr>
            <a:endParaRPr lang="en-US"/>
          </a:p>
        </p:txBody>
      </p:sp>
      <p:sp>
        <p:nvSpPr>
          <p:cNvPr id="12" name="Straight Connector 11"/>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3" name="Rectangle 12"/>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4" name="Oval 13"/>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5" name="Oval 14"/>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6" name="Oval 15"/>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7" name="Oval 16"/>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8" name="Oval 17"/>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9" name="Straight Connector 18"/>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lang="en-US" smtClean="0"/>
              <a:t>Click to edit Master title style</a:t>
            </a:r>
            <a:endParaRPr lang="en-US"/>
          </a:p>
        </p:txBody>
      </p:sp>
      <p:sp>
        <p:nvSpPr>
          <p:cNvPr id="3" name="Text Placeholder 2"/>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0" name="Date Placeholder 3"/>
          <p:cNvSpPr>
            <a:spLocks noGrp="1"/>
          </p:cNvSpPr>
          <p:nvPr>
            <p:ph type="dt" sz="half" idx="10"/>
          </p:nvPr>
        </p:nvSpPr>
        <p:spPr bwMode="auto">
          <a:xfrm rot="5400000">
            <a:off x="7762875" y="1169988"/>
            <a:ext cx="2286000" cy="381000"/>
          </a:xfrm>
        </p:spPr>
        <p:txBody>
          <a:bodyPr/>
          <a:lstStyle>
            <a:lvl1pPr>
              <a:defRPr/>
            </a:lvl1pPr>
          </a:lstStyle>
          <a:p>
            <a:pPr>
              <a:defRPr/>
            </a:pPr>
            <a:fld id="{A23533BD-AAB0-4088-9EE4-F0B2B1024E4E}" type="datetimeFigureOut">
              <a:rPr lang="en-AU"/>
              <a:pPr>
                <a:defRPr/>
              </a:pPr>
              <a:t>3/12/2012</a:t>
            </a:fld>
            <a:endParaRPr lang="en-AU"/>
          </a:p>
        </p:txBody>
      </p:sp>
      <p:sp>
        <p:nvSpPr>
          <p:cNvPr id="21" name="Footer Placeholder 4"/>
          <p:cNvSpPr>
            <a:spLocks noGrp="1"/>
          </p:cNvSpPr>
          <p:nvPr>
            <p:ph type="ftr" sz="quarter" idx="11"/>
          </p:nvPr>
        </p:nvSpPr>
        <p:spPr bwMode="auto">
          <a:xfrm rot="5400000">
            <a:off x="7077076" y="4178300"/>
            <a:ext cx="3657600" cy="384175"/>
          </a:xfrm>
        </p:spPr>
        <p:txBody>
          <a:bodyPr/>
          <a:lstStyle>
            <a:lvl1pPr>
              <a:defRPr/>
            </a:lvl1pPr>
          </a:lstStyle>
          <a:p>
            <a:pPr>
              <a:defRPr/>
            </a:pPr>
            <a:endParaRPr lang="en-AU"/>
          </a:p>
        </p:txBody>
      </p:sp>
      <p:sp>
        <p:nvSpPr>
          <p:cNvPr id="22" name="Slide Number Placeholder 5"/>
          <p:cNvSpPr>
            <a:spLocks noGrp="1"/>
          </p:cNvSpPr>
          <p:nvPr>
            <p:ph type="sldNum" sz="quarter" idx="12"/>
          </p:nvPr>
        </p:nvSpPr>
        <p:spPr bwMode="auto">
          <a:xfrm>
            <a:off x="1339850" y="4929188"/>
            <a:ext cx="609600" cy="517525"/>
          </a:xfrm>
        </p:spPr>
        <p:txBody>
          <a:bodyPr/>
          <a:lstStyle>
            <a:lvl1pPr>
              <a:defRPr/>
            </a:lvl1pPr>
          </a:lstStyle>
          <a:p>
            <a:pPr>
              <a:defRPr/>
            </a:pPr>
            <a:fld id="{6737AA38-30DA-4FB5-9685-97FBC4CFCB36}" type="slidenum">
              <a:rPr lang="en-AU"/>
              <a:pPr>
                <a:defRPr/>
              </a:pPr>
              <a:t>‹#›</a:t>
            </a:fld>
            <a:endParaRPr lang="en-A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457200" y="1600200"/>
            <a:ext cx="36576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270248" y="1600200"/>
            <a:ext cx="36576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20E72F32-0007-4F5C-98C0-AE07B59B5A75}" type="datetimeFigureOut">
              <a:rPr lang="en-AU"/>
              <a:pPr>
                <a:defRPr/>
              </a:pPr>
              <a:t>3/12/2012</a:t>
            </a:fld>
            <a:endParaRPr lang="en-AU"/>
          </a:p>
        </p:txBody>
      </p:sp>
      <p:sp>
        <p:nvSpPr>
          <p:cNvPr id="6" name="Footer Placeholder 2"/>
          <p:cNvSpPr>
            <a:spLocks noGrp="1"/>
          </p:cNvSpPr>
          <p:nvPr>
            <p:ph type="ftr" sz="quarter" idx="11"/>
          </p:nvPr>
        </p:nvSpPr>
        <p:spPr/>
        <p:txBody>
          <a:bodyPr/>
          <a:lstStyle>
            <a:lvl1pPr>
              <a:defRPr/>
            </a:lvl1pPr>
          </a:lstStyle>
          <a:p>
            <a:pPr>
              <a:defRPr/>
            </a:pPr>
            <a:endParaRPr lang="en-AU"/>
          </a:p>
        </p:txBody>
      </p:sp>
      <p:sp>
        <p:nvSpPr>
          <p:cNvPr id="7" name="Slide Number Placeholder 22"/>
          <p:cNvSpPr>
            <a:spLocks noGrp="1"/>
          </p:cNvSpPr>
          <p:nvPr>
            <p:ph type="sldNum" sz="quarter" idx="12"/>
          </p:nvPr>
        </p:nvSpPr>
        <p:spPr/>
        <p:txBody>
          <a:bodyPr/>
          <a:lstStyle>
            <a:lvl1pPr>
              <a:defRPr/>
            </a:lvl1pPr>
          </a:lstStyle>
          <a:p>
            <a:pPr>
              <a:defRPr/>
            </a:pPr>
            <a:fld id="{3ECC8B1C-774F-44E9-8CA9-EEE5906BFF6B}" type="slidenum">
              <a:rPr lang="en-AU"/>
              <a:pPr>
                <a:defRPr/>
              </a:pPr>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lstStyle>
            <a:lvl1pPr>
              <a:defRPr/>
            </a:lvl1pPr>
          </a:lstStyle>
          <a:p>
            <a:r>
              <a:rPr lang="en-US" smtClean="0"/>
              <a:t>Click to edit Master title style</a:t>
            </a:r>
            <a:endParaRPr lang="en-US"/>
          </a:p>
        </p:txBody>
      </p:sp>
      <p:sp>
        <p:nvSpPr>
          <p:cNvPr id="11" name="Content Placeholder 10"/>
          <p:cNvSpPr>
            <a:spLocks noGrp="1"/>
          </p:cNvSpPr>
          <p:nvPr>
            <p:ph sz="quarter" idx="2"/>
          </p:nvPr>
        </p:nvSpPr>
        <p:spPr>
          <a:xfrm>
            <a:off x="457200" y="2362200"/>
            <a:ext cx="3657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371975" y="2362200"/>
            <a:ext cx="3657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n-US" smtClean="0"/>
              <a:t>Click to edit Master text styles</a:t>
            </a:r>
          </a:p>
        </p:txBody>
      </p:sp>
      <p:sp>
        <p:nvSpPr>
          <p:cNvPr id="7" name="Date Placeholder 13"/>
          <p:cNvSpPr>
            <a:spLocks noGrp="1"/>
          </p:cNvSpPr>
          <p:nvPr>
            <p:ph type="dt" sz="half" idx="10"/>
          </p:nvPr>
        </p:nvSpPr>
        <p:spPr/>
        <p:txBody>
          <a:bodyPr/>
          <a:lstStyle>
            <a:lvl1pPr>
              <a:defRPr/>
            </a:lvl1pPr>
          </a:lstStyle>
          <a:p>
            <a:pPr>
              <a:defRPr/>
            </a:pPr>
            <a:fld id="{D53F6487-5548-4E65-93EC-4DD88B57CCC4}" type="datetimeFigureOut">
              <a:rPr lang="en-AU"/>
              <a:pPr>
                <a:defRPr/>
              </a:pPr>
              <a:t>3/12/2012</a:t>
            </a:fld>
            <a:endParaRPr lang="en-AU"/>
          </a:p>
        </p:txBody>
      </p:sp>
      <p:sp>
        <p:nvSpPr>
          <p:cNvPr id="8" name="Footer Placeholder 2"/>
          <p:cNvSpPr>
            <a:spLocks noGrp="1"/>
          </p:cNvSpPr>
          <p:nvPr>
            <p:ph type="ftr" sz="quarter" idx="11"/>
          </p:nvPr>
        </p:nvSpPr>
        <p:spPr/>
        <p:txBody>
          <a:bodyPr/>
          <a:lstStyle>
            <a:lvl1pPr>
              <a:defRPr/>
            </a:lvl1pPr>
          </a:lstStyle>
          <a:p>
            <a:pPr>
              <a:defRPr/>
            </a:pPr>
            <a:endParaRPr lang="en-AU"/>
          </a:p>
        </p:txBody>
      </p:sp>
      <p:sp>
        <p:nvSpPr>
          <p:cNvPr id="9" name="Slide Number Placeholder 22"/>
          <p:cNvSpPr>
            <a:spLocks noGrp="1"/>
          </p:cNvSpPr>
          <p:nvPr>
            <p:ph type="sldNum" sz="quarter" idx="12"/>
          </p:nvPr>
        </p:nvSpPr>
        <p:spPr/>
        <p:txBody>
          <a:bodyPr/>
          <a:lstStyle>
            <a:lvl1pPr>
              <a:defRPr/>
            </a:lvl1pPr>
          </a:lstStyle>
          <a:p>
            <a:pPr>
              <a:defRPr/>
            </a:pPr>
            <a:fld id="{555FB57B-2D8D-4389-9E80-F118B174FEA2}" type="slidenum">
              <a:rPr lang="en-AU"/>
              <a:pPr>
                <a:defRPr/>
              </a:pPr>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5"/>
          <p:cNvSpPr>
            <a:spLocks noGrp="1"/>
          </p:cNvSpPr>
          <p:nvPr>
            <p:ph type="dt" sz="half" idx="10"/>
          </p:nvPr>
        </p:nvSpPr>
        <p:spPr/>
        <p:txBody>
          <a:bodyPr rtlCol="0"/>
          <a:lstStyle>
            <a:lvl1pPr>
              <a:defRPr/>
            </a:lvl1pPr>
          </a:lstStyle>
          <a:p>
            <a:pPr>
              <a:defRPr/>
            </a:pPr>
            <a:fld id="{CCD0BAE4-7BBD-4087-9F22-5DEDCBA092CF}" type="datetimeFigureOut">
              <a:rPr lang="en-AU"/>
              <a:pPr>
                <a:defRPr/>
              </a:pPr>
              <a:t>3/12/2012</a:t>
            </a:fld>
            <a:endParaRPr lang="en-AU"/>
          </a:p>
        </p:txBody>
      </p:sp>
      <p:sp>
        <p:nvSpPr>
          <p:cNvPr id="4" name="Slide Number Placeholder 6"/>
          <p:cNvSpPr>
            <a:spLocks noGrp="1"/>
          </p:cNvSpPr>
          <p:nvPr>
            <p:ph type="sldNum" sz="quarter" idx="11"/>
          </p:nvPr>
        </p:nvSpPr>
        <p:spPr/>
        <p:txBody>
          <a:bodyPr rtlCol="0"/>
          <a:lstStyle>
            <a:lvl1pPr>
              <a:defRPr/>
            </a:lvl1pPr>
          </a:lstStyle>
          <a:p>
            <a:pPr>
              <a:defRPr/>
            </a:pPr>
            <a:fld id="{4CFD15BE-E94B-424A-B6EF-3ED506B78AC2}" type="slidenum">
              <a:rPr lang="en-AU"/>
              <a:pPr>
                <a:defRPr/>
              </a:pPr>
              <a:t>‹#›</a:t>
            </a:fld>
            <a:endParaRPr lang="en-AU"/>
          </a:p>
        </p:txBody>
      </p:sp>
      <p:sp>
        <p:nvSpPr>
          <p:cNvPr id="5" name="Footer Placeholder 7"/>
          <p:cNvSpPr>
            <a:spLocks noGrp="1"/>
          </p:cNvSpPr>
          <p:nvPr>
            <p:ph type="ftr" sz="quarter" idx="12"/>
          </p:nvPr>
        </p:nvSpPr>
        <p:spPr/>
        <p:txBody>
          <a:bodyPr rtlCol="0"/>
          <a:lstStyle>
            <a:lvl1pPr>
              <a:defRPr/>
            </a:lvl1pPr>
          </a:lstStyle>
          <a:p>
            <a:pPr>
              <a:defRPr/>
            </a:pPr>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F65E1B44-6FC2-4403-A006-77992AA3AA58}" type="datetimeFigureOut">
              <a:rPr lang="en-AU"/>
              <a:pPr>
                <a:defRPr/>
              </a:pPr>
              <a:t>3/12/2012</a:t>
            </a:fld>
            <a:endParaRPr lang="en-AU"/>
          </a:p>
        </p:txBody>
      </p:sp>
      <p:sp>
        <p:nvSpPr>
          <p:cNvPr id="3" name="Footer Placeholder 2"/>
          <p:cNvSpPr>
            <a:spLocks noGrp="1"/>
          </p:cNvSpPr>
          <p:nvPr>
            <p:ph type="ftr" sz="quarter" idx="11"/>
          </p:nvPr>
        </p:nvSpPr>
        <p:spPr/>
        <p:txBody>
          <a:bodyPr/>
          <a:lstStyle>
            <a:lvl1pPr>
              <a:defRPr/>
            </a:lvl1pPr>
          </a:lstStyle>
          <a:p>
            <a:pPr>
              <a:defRPr/>
            </a:pPr>
            <a:endParaRPr lang="en-AU"/>
          </a:p>
        </p:txBody>
      </p:sp>
      <p:sp>
        <p:nvSpPr>
          <p:cNvPr id="4" name="Slide Number Placeholder 22"/>
          <p:cNvSpPr>
            <a:spLocks noGrp="1"/>
          </p:cNvSpPr>
          <p:nvPr>
            <p:ph type="sldNum" sz="quarter" idx="12"/>
          </p:nvPr>
        </p:nvSpPr>
        <p:spPr/>
        <p:txBody>
          <a:bodyPr/>
          <a:lstStyle>
            <a:lvl1pPr>
              <a:defRPr/>
            </a:lvl1pPr>
          </a:lstStyle>
          <a:p>
            <a:pPr>
              <a:defRPr/>
            </a:pPr>
            <a:fld id="{48DA4D7A-7E23-424A-9641-1FD87F49761D}" type="slidenum">
              <a:rPr lang="en-AU"/>
              <a:pPr>
                <a:defRPr/>
              </a:pPr>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a:defRPr/>
            </a:pPr>
            <a:endParaRPr lang="en-US" dirty="0"/>
          </a:p>
        </p:txBody>
      </p:sp>
      <p:sp>
        <p:nvSpPr>
          <p:cNvPr id="6" name="Straight Connector 5"/>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defRPr/>
            </a:pPr>
            <a:endParaRPr lang="en-US" dirty="0"/>
          </a:p>
        </p:txBody>
      </p:sp>
      <p:sp>
        <p:nvSpPr>
          <p:cNvPr id="7" name="Straight Connector 17"/>
          <p:cNvSpPr>
            <a:spLocks noChangeShapeType="1"/>
          </p:cNvSpPr>
          <p:nvPr/>
        </p:nvSpPr>
        <p:spPr bwMode="auto">
          <a:xfrm>
            <a:off x="6192838" y="0"/>
            <a:ext cx="0" cy="6858000"/>
          </a:xfrm>
          <a:prstGeom prst="line">
            <a:avLst/>
          </a:prstGeom>
          <a:noFill/>
          <a:ln w="12700" algn="ctr">
            <a:solidFill>
              <a:schemeClr val="accent1"/>
            </a:solidFill>
            <a:round/>
            <a:headEnd/>
            <a:tailEnd/>
          </a:ln>
        </p:spPr>
        <p:txBody>
          <a:bodyPr/>
          <a:lstStyle/>
          <a:p>
            <a:pPr>
              <a:defRPr/>
            </a:pPr>
            <a:endParaRPr lang="en-AU"/>
          </a:p>
        </p:txBody>
      </p:sp>
      <p:sp>
        <p:nvSpPr>
          <p:cNvPr id="8" name="Straight Connector 18"/>
          <p:cNvSpPr>
            <a:spLocks noChangeShapeType="1"/>
          </p:cNvSpPr>
          <p:nvPr/>
        </p:nvSpPr>
        <p:spPr bwMode="auto">
          <a:xfrm>
            <a:off x="8991600" y="0"/>
            <a:ext cx="0" cy="6858000"/>
          </a:xfrm>
          <a:prstGeom prst="line">
            <a:avLst/>
          </a:prstGeom>
          <a:noFill/>
          <a:ln w="19050" algn="ctr">
            <a:solidFill>
              <a:schemeClr val="accent1"/>
            </a:solidFill>
            <a:round/>
            <a:headEnd/>
            <a:tailEnd/>
          </a:ln>
        </p:spPr>
        <p:txBody>
          <a:bodyPr/>
          <a:lstStyle/>
          <a:p>
            <a:pPr>
              <a:defRPr/>
            </a:pPr>
            <a:endParaRPr lang="en-AU"/>
          </a:p>
        </p:txBody>
      </p:sp>
      <p:sp>
        <p:nvSpPr>
          <p:cNvPr id="9" name="Rectangle 8"/>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0" name="Straight Connector 20"/>
          <p:cNvSpPr>
            <a:spLocks noChangeShapeType="1"/>
          </p:cNvSpPr>
          <p:nvPr/>
        </p:nvSpPr>
        <p:spPr bwMode="auto">
          <a:xfrm>
            <a:off x="8915400" y="0"/>
            <a:ext cx="0" cy="6858000"/>
          </a:xfrm>
          <a:prstGeom prst="line">
            <a:avLst/>
          </a:prstGeom>
          <a:noFill/>
          <a:ln w="9525" algn="ctr">
            <a:solidFill>
              <a:schemeClr val="accent1"/>
            </a:solidFill>
            <a:round/>
            <a:headEnd/>
            <a:tailEnd/>
          </a:ln>
        </p:spPr>
        <p:txBody>
          <a:bodyPr/>
          <a:lstStyle/>
          <a:p>
            <a:pPr>
              <a:defRPr/>
            </a:pPr>
            <a:endParaRPr lang="en-AU"/>
          </a:p>
        </p:txBody>
      </p:sp>
      <p:sp>
        <p:nvSpPr>
          <p:cNvPr id="11" name="Oval 10"/>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 name="Title 1"/>
          <p:cNvSpPr>
            <a:spLocks noGrp="1"/>
          </p:cNvSpPr>
          <p:nvPr>
            <p:ph type="title"/>
          </p:nvPr>
        </p:nvSpPr>
        <p:spPr>
          <a:xfrm rot="5400000">
            <a:off x="3371850" y="3200400"/>
            <a:ext cx="6309360" cy="457200"/>
          </a:xfrm>
        </p:spPr>
        <p:txBody>
          <a:bodyPr/>
          <a:lstStyle>
            <a:lvl1pPr algn="l">
              <a:buNone/>
              <a:defRPr sz="2000" b="1" cap="small" baseline="0"/>
            </a:lvl1pPr>
          </a:lstStyle>
          <a:p>
            <a:r>
              <a:rPr lang="en-US" smtClean="0"/>
              <a:t>Click to edit Master title style</a:t>
            </a:r>
            <a:endParaRPr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8" name="Content Placeholder 17"/>
          <p:cNvSpPr>
            <a:spLocks noGrp="1"/>
          </p:cNvSpPr>
          <p:nvPr>
            <p:ph sz="quarter" idx="1"/>
          </p:nvPr>
        </p:nvSpPr>
        <p:spPr>
          <a:xfrm>
            <a:off x="304800" y="274320"/>
            <a:ext cx="5638800" cy="632764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Date Placeholder 20"/>
          <p:cNvSpPr>
            <a:spLocks noGrp="1"/>
          </p:cNvSpPr>
          <p:nvPr>
            <p:ph type="dt" sz="half" idx="10"/>
          </p:nvPr>
        </p:nvSpPr>
        <p:spPr/>
        <p:txBody>
          <a:bodyPr rtlCol="0"/>
          <a:lstStyle>
            <a:lvl1pPr>
              <a:defRPr/>
            </a:lvl1pPr>
          </a:lstStyle>
          <a:p>
            <a:pPr>
              <a:defRPr/>
            </a:pPr>
            <a:fld id="{4AEF899B-33F0-4AF8-9E5F-2DDE85FDF480}" type="datetimeFigureOut">
              <a:rPr lang="en-AU"/>
              <a:pPr>
                <a:defRPr/>
              </a:pPr>
              <a:t>3/12/2012</a:t>
            </a:fld>
            <a:endParaRPr lang="en-AU"/>
          </a:p>
        </p:txBody>
      </p:sp>
      <p:sp>
        <p:nvSpPr>
          <p:cNvPr id="13" name="Slide Number Placeholder 21"/>
          <p:cNvSpPr>
            <a:spLocks noGrp="1"/>
          </p:cNvSpPr>
          <p:nvPr>
            <p:ph type="sldNum" sz="quarter" idx="11"/>
          </p:nvPr>
        </p:nvSpPr>
        <p:spPr/>
        <p:txBody>
          <a:bodyPr rtlCol="0"/>
          <a:lstStyle>
            <a:lvl1pPr>
              <a:defRPr/>
            </a:lvl1pPr>
          </a:lstStyle>
          <a:p>
            <a:pPr>
              <a:defRPr/>
            </a:pPr>
            <a:fld id="{9434BC01-64A0-4094-A510-7056F70331D7}" type="slidenum">
              <a:rPr lang="en-AU"/>
              <a:pPr>
                <a:defRPr/>
              </a:pPr>
              <a:t>‹#›</a:t>
            </a:fld>
            <a:endParaRPr lang="en-AU"/>
          </a:p>
        </p:txBody>
      </p:sp>
      <p:sp>
        <p:nvSpPr>
          <p:cNvPr id="14" name="Footer Placeholder 22"/>
          <p:cNvSpPr>
            <a:spLocks noGrp="1"/>
          </p:cNvSpPr>
          <p:nvPr>
            <p:ph type="ftr" sz="quarter" idx="12"/>
          </p:nvPr>
        </p:nvSpPr>
        <p:spPr/>
        <p:txBody>
          <a:bodyPr rtlCol="0"/>
          <a:lstStyle>
            <a:lvl1pPr>
              <a:defRPr/>
            </a:lvl1pPr>
          </a:lstStyle>
          <a:p>
            <a:pPr>
              <a:defRPr/>
            </a:pPr>
            <a:endParaRPr lang="en-A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6" name="Oval 5"/>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7" name="Straight Connector 17"/>
          <p:cNvSpPr>
            <a:spLocks noChangeShapeType="1"/>
          </p:cNvSpPr>
          <p:nvPr/>
        </p:nvSpPr>
        <p:spPr bwMode="auto">
          <a:xfrm>
            <a:off x="8991600" y="0"/>
            <a:ext cx="0" cy="6858000"/>
          </a:xfrm>
          <a:prstGeom prst="line">
            <a:avLst/>
          </a:prstGeom>
          <a:noFill/>
          <a:ln w="9525" algn="ctr">
            <a:solidFill>
              <a:schemeClr val="tx1"/>
            </a:solidFill>
            <a:round/>
            <a:headEnd/>
            <a:tailEnd/>
          </a:ln>
        </p:spPr>
        <p:txBody>
          <a:bodyPr/>
          <a:lstStyle/>
          <a:p>
            <a:pPr>
              <a:defRPr/>
            </a:pPr>
            <a:endParaRPr lang="en-AU"/>
          </a:p>
        </p:txBody>
      </p:sp>
      <p:sp>
        <p:nvSpPr>
          <p:cNvPr id="8" name="Rectangle 7"/>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9" name="Straight Connector 19"/>
          <p:cNvSpPr>
            <a:spLocks noChangeShapeType="1"/>
          </p:cNvSpPr>
          <p:nvPr/>
        </p:nvSpPr>
        <p:spPr bwMode="auto">
          <a:xfrm>
            <a:off x="8915400" y="0"/>
            <a:ext cx="0" cy="6858000"/>
          </a:xfrm>
          <a:prstGeom prst="line">
            <a:avLst/>
          </a:prstGeom>
          <a:noFill/>
          <a:ln w="9525" algn="ctr">
            <a:solidFill>
              <a:schemeClr val="accent1"/>
            </a:solidFill>
            <a:round/>
            <a:headEnd/>
            <a:tailEnd/>
          </a:ln>
        </p:spPr>
        <p:txBody>
          <a:bodyPr/>
          <a:lstStyle/>
          <a:p>
            <a:pPr>
              <a:defRPr/>
            </a:pPr>
            <a:endParaRPr lang="en-AU"/>
          </a:p>
        </p:txBody>
      </p:sp>
      <p:sp>
        <p:nvSpPr>
          <p:cNvPr id="10" name="Straight Connector 9"/>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defRPr/>
            </a:pPr>
            <a:endParaRPr lang="en-US" dirty="0"/>
          </a:p>
        </p:txBody>
      </p:sp>
      <p:sp>
        <p:nvSpPr>
          <p:cNvPr id="11" name="Straight Connector 23"/>
          <p:cNvSpPr>
            <a:spLocks noChangeShapeType="1"/>
          </p:cNvSpPr>
          <p:nvPr/>
        </p:nvSpPr>
        <p:spPr bwMode="auto">
          <a:xfrm>
            <a:off x="6192838" y="0"/>
            <a:ext cx="0" cy="6858000"/>
          </a:xfrm>
          <a:prstGeom prst="line">
            <a:avLst/>
          </a:prstGeom>
          <a:noFill/>
          <a:ln w="12700" algn="ctr">
            <a:solidFill>
              <a:schemeClr val="accent1"/>
            </a:solidFill>
            <a:round/>
            <a:headEnd/>
            <a:tailEnd/>
          </a:ln>
        </p:spPr>
        <p:txBody>
          <a:bodyPr/>
          <a:lstStyle/>
          <a:p>
            <a:pPr>
              <a:defRPr/>
            </a:pPr>
            <a:endParaRPr lang="en-AU"/>
          </a:p>
        </p:txBody>
      </p:sp>
      <p:sp>
        <p:nvSpPr>
          <p:cNvPr id="2" name="Title 1"/>
          <p:cNvSpPr>
            <a:spLocks noGrp="1"/>
          </p:cNvSpPr>
          <p:nvPr>
            <p:ph type="title"/>
          </p:nvPr>
        </p:nvSpPr>
        <p:spPr>
          <a:xfrm rot="5400000">
            <a:off x="3350133" y="3200400"/>
            <a:ext cx="6309360" cy="457200"/>
          </a:xfrm>
        </p:spPr>
        <p:txBody>
          <a:bodyPr/>
          <a:lstStyle>
            <a:lvl1pPr algn="l">
              <a:buNone/>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en-US" smtClean="0"/>
              <a:t>Click to edit Master text styles</a:t>
            </a:r>
          </a:p>
        </p:txBody>
      </p:sp>
      <p:sp>
        <p:nvSpPr>
          <p:cNvPr id="12" name="Date Placeholder 16"/>
          <p:cNvSpPr>
            <a:spLocks noGrp="1"/>
          </p:cNvSpPr>
          <p:nvPr>
            <p:ph type="dt" sz="half" idx="10"/>
          </p:nvPr>
        </p:nvSpPr>
        <p:spPr/>
        <p:txBody>
          <a:bodyPr rtlCol="0"/>
          <a:lstStyle>
            <a:lvl1pPr>
              <a:defRPr/>
            </a:lvl1pPr>
          </a:lstStyle>
          <a:p>
            <a:pPr>
              <a:defRPr/>
            </a:pPr>
            <a:fld id="{71F8918A-4AA8-403F-9BB2-D20066D9F40C}" type="datetimeFigureOut">
              <a:rPr lang="en-AU"/>
              <a:pPr>
                <a:defRPr/>
              </a:pPr>
              <a:t>3/12/2012</a:t>
            </a:fld>
            <a:endParaRPr lang="en-AU"/>
          </a:p>
        </p:txBody>
      </p:sp>
      <p:sp>
        <p:nvSpPr>
          <p:cNvPr id="13" name="Slide Number Placeholder 17"/>
          <p:cNvSpPr>
            <a:spLocks noGrp="1"/>
          </p:cNvSpPr>
          <p:nvPr>
            <p:ph type="sldNum" sz="quarter" idx="11"/>
          </p:nvPr>
        </p:nvSpPr>
        <p:spPr/>
        <p:txBody>
          <a:bodyPr rtlCol="0"/>
          <a:lstStyle>
            <a:lvl1pPr>
              <a:defRPr/>
            </a:lvl1pPr>
          </a:lstStyle>
          <a:p>
            <a:pPr>
              <a:defRPr/>
            </a:pPr>
            <a:fld id="{CF5DA48D-B1EC-4E98-822A-F0DA07891629}" type="slidenum">
              <a:rPr lang="en-AU"/>
              <a:pPr>
                <a:defRPr/>
              </a:pPr>
              <a:t>‹#›</a:t>
            </a:fld>
            <a:endParaRPr lang="en-AU"/>
          </a:p>
        </p:txBody>
      </p:sp>
      <p:sp>
        <p:nvSpPr>
          <p:cNvPr id="14" name="Footer Placeholder 20"/>
          <p:cNvSpPr>
            <a:spLocks noGrp="1"/>
          </p:cNvSpPr>
          <p:nvPr>
            <p:ph type="ftr" sz="quarter" idx="12"/>
          </p:nvPr>
        </p:nvSpPr>
        <p:spPr/>
        <p:txBody>
          <a:bodyPr rtlCol="0"/>
          <a:lstStyle>
            <a:lvl1pPr>
              <a:defRPr/>
            </a:lvl1pPr>
          </a:lstStyle>
          <a:p>
            <a:pPr>
              <a:defRPr/>
            </a:pPr>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8412C036-F99A-49A7-92AD-649CC5415528}" type="datetimeFigureOut">
              <a:rPr lang="en-AU"/>
              <a:pPr>
                <a:defRPr/>
              </a:pPr>
              <a:t>3/12/2012</a:t>
            </a:fld>
            <a:endParaRPr lang="en-AU"/>
          </a:p>
        </p:txBody>
      </p:sp>
      <p:sp>
        <p:nvSpPr>
          <p:cNvPr id="5" name="Footer Placeholder 2"/>
          <p:cNvSpPr>
            <a:spLocks noGrp="1"/>
          </p:cNvSpPr>
          <p:nvPr>
            <p:ph type="ftr" sz="quarter" idx="11"/>
          </p:nvPr>
        </p:nvSpPr>
        <p:spPr/>
        <p:txBody>
          <a:bodyPr/>
          <a:lstStyle>
            <a:lvl1pPr>
              <a:defRPr/>
            </a:lvl1pPr>
          </a:lstStyle>
          <a:p>
            <a:pPr>
              <a:defRPr/>
            </a:pPr>
            <a:endParaRPr lang="en-AU"/>
          </a:p>
        </p:txBody>
      </p:sp>
      <p:sp>
        <p:nvSpPr>
          <p:cNvPr id="6" name="Slide Number Placeholder 22"/>
          <p:cNvSpPr>
            <a:spLocks noGrp="1"/>
          </p:cNvSpPr>
          <p:nvPr>
            <p:ph type="sldNum" sz="quarter" idx="12"/>
          </p:nvPr>
        </p:nvSpPr>
        <p:spPr/>
        <p:txBody>
          <a:bodyPr/>
          <a:lstStyle>
            <a:lvl1pPr>
              <a:defRPr/>
            </a:lvl1pPr>
          </a:lstStyle>
          <a:p>
            <a:pPr>
              <a:defRPr/>
            </a:pPr>
            <a:fld id="{8C0D0881-B3B1-4688-8947-8489BBBA7769}" type="slidenum">
              <a:rPr lang="en-AU"/>
              <a:pPr>
                <a:defRPr/>
              </a:pPr>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08B24863-55AE-4B9B-B5F7-0332182416C8}" type="datetimeFigureOut">
              <a:rPr lang="en-AU"/>
              <a:pPr>
                <a:defRPr/>
              </a:pPr>
              <a:t>3/12/2012</a:t>
            </a:fld>
            <a:endParaRPr lang="en-AU"/>
          </a:p>
        </p:txBody>
      </p:sp>
      <p:sp>
        <p:nvSpPr>
          <p:cNvPr id="5" name="Footer Placeholder 2"/>
          <p:cNvSpPr>
            <a:spLocks noGrp="1"/>
          </p:cNvSpPr>
          <p:nvPr>
            <p:ph type="ftr" sz="quarter" idx="11"/>
          </p:nvPr>
        </p:nvSpPr>
        <p:spPr/>
        <p:txBody>
          <a:bodyPr/>
          <a:lstStyle>
            <a:lvl1pPr>
              <a:defRPr/>
            </a:lvl1pPr>
          </a:lstStyle>
          <a:p>
            <a:pPr>
              <a:defRPr/>
            </a:pPr>
            <a:endParaRPr lang="en-AU"/>
          </a:p>
        </p:txBody>
      </p:sp>
      <p:sp>
        <p:nvSpPr>
          <p:cNvPr id="6" name="Slide Number Placeholder 22"/>
          <p:cNvSpPr>
            <a:spLocks noGrp="1"/>
          </p:cNvSpPr>
          <p:nvPr>
            <p:ph type="sldNum" sz="quarter" idx="12"/>
          </p:nvPr>
        </p:nvSpPr>
        <p:spPr/>
        <p:txBody>
          <a:bodyPr/>
          <a:lstStyle>
            <a:lvl1pPr>
              <a:defRPr/>
            </a:lvl1pPr>
          </a:lstStyle>
          <a:p>
            <a:pPr>
              <a:defRPr/>
            </a:pPr>
            <a:fld id="{0CD7BAC7-EC50-48B9-9683-42F0A7078557}" type="slidenum">
              <a:rPr lang="en-AU"/>
              <a:pPr>
                <a:defRPr/>
              </a:pPr>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a:defRPr/>
            </a:pPr>
            <a:endParaRPr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lang="en-US" smtClean="0"/>
              <a:t>Click to edit Master title style</a:t>
            </a:r>
            <a:endParaRPr lang="en-US"/>
          </a:p>
        </p:txBody>
      </p:sp>
      <p:sp>
        <p:nvSpPr>
          <p:cNvPr id="2052" name="Text Placeholder 12"/>
          <p:cNvSpPr>
            <a:spLocks noGrp="1"/>
          </p:cNvSpPr>
          <p:nvPr>
            <p:ph type="body" idx="1"/>
          </p:nvPr>
        </p:nvSpPr>
        <p:spPr bwMode="auto">
          <a:xfrm>
            <a:off x="457200" y="1600200"/>
            <a:ext cx="7467600" cy="4873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rot="5400000">
            <a:off x="7589045" y="1081881"/>
            <a:ext cx="2011362" cy="384175"/>
          </a:xfrm>
          <a:prstGeom prst="rect">
            <a:avLst/>
          </a:prstGeom>
        </p:spPr>
        <p:txBody>
          <a:bodyPr vert="horz" anchor="ctr" anchorCtr="0"/>
          <a:lstStyle>
            <a:lvl1pPr algn="r" eaLnBrk="1" latinLnBrk="0" hangingPunct="1">
              <a:defRPr kumimoji="0" sz="1200">
                <a:solidFill>
                  <a:schemeClr val="tx2"/>
                </a:solidFill>
                <a:cs typeface="Arial" charset="0"/>
              </a:defRPr>
            </a:lvl1pPr>
          </a:lstStyle>
          <a:p>
            <a:pPr>
              <a:defRPr/>
            </a:pPr>
            <a:fld id="{81707CB7-E9BB-4FCF-9696-CFD50B635208}" type="datetimeFigureOut">
              <a:rPr lang="en-AU"/>
              <a:pPr>
                <a:defRPr/>
              </a:pPr>
              <a:t>3/12/2012</a:t>
            </a:fld>
            <a:endParaRPr lang="en-AU"/>
          </a:p>
        </p:txBody>
      </p:sp>
      <p:sp>
        <p:nvSpPr>
          <p:cNvPr id="3" name="Footer Placeholder 2"/>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latinLnBrk="0" hangingPunct="1">
              <a:defRPr kumimoji="0" sz="1200">
                <a:solidFill>
                  <a:schemeClr val="tx2"/>
                </a:solidFill>
                <a:cs typeface="Arial" charset="0"/>
              </a:defRPr>
            </a:lvl1pPr>
          </a:lstStyle>
          <a:p>
            <a:pPr>
              <a:defRPr/>
            </a:pPr>
            <a:endParaRPr lang="en-AU"/>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032" name="Straight Connector 8"/>
          <p:cNvSpPr>
            <a:spLocks noChangeShapeType="1"/>
          </p:cNvSpPr>
          <p:nvPr/>
        </p:nvSpPr>
        <p:spPr bwMode="auto">
          <a:xfrm>
            <a:off x="8991600" y="0"/>
            <a:ext cx="0" cy="6858000"/>
          </a:xfrm>
          <a:prstGeom prst="line">
            <a:avLst/>
          </a:prstGeom>
          <a:noFill/>
          <a:ln w="19050" algn="ctr">
            <a:solidFill>
              <a:schemeClr val="accent1"/>
            </a:solidFill>
            <a:round/>
            <a:headEnd/>
            <a:tailEnd/>
          </a:ln>
        </p:spPr>
        <p:txBody>
          <a:bodyPr/>
          <a:lstStyle/>
          <a:p>
            <a:pPr>
              <a:defRPr/>
            </a:pPr>
            <a:endParaRPr lang="en-AU"/>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034" name="Straight Connector 10"/>
          <p:cNvSpPr>
            <a:spLocks noChangeShapeType="1"/>
          </p:cNvSpPr>
          <p:nvPr/>
        </p:nvSpPr>
        <p:spPr bwMode="auto">
          <a:xfrm>
            <a:off x="8915400" y="0"/>
            <a:ext cx="0" cy="6858000"/>
          </a:xfrm>
          <a:prstGeom prst="line">
            <a:avLst/>
          </a:prstGeom>
          <a:noFill/>
          <a:ln w="9525" algn="ctr">
            <a:solidFill>
              <a:schemeClr val="accent1"/>
            </a:solidFill>
            <a:round/>
            <a:headEnd/>
            <a:tailEnd/>
          </a:ln>
        </p:spPr>
        <p:txBody>
          <a:bodyPr/>
          <a:lstStyle/>
          <a:p>
            <a:pPr>
              <a:defRPr/>
            </a:pPr>
            <a:endParaRPr lang="en-AU"/>
          </a:p>
        </p:txBody>
      </p:sp>
      <p:sp>
        <p:nvSpPr>
          <p:cNvPr id="12" name="Oval 11"/>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3" name="Slide Number Placeholder 22"/>
          <p:cNvSpPr>
            <a:spLocks noGrp="1"/>
          </p:cNvSpPr>
          <p:nvPr>
            <p:ph type="sldNum" sz="quarter" idx="4"/>
          </p:nvPr>
        </p:nvSpPr>
        <p:spPr>
          <a:xfrm>
            <a:off x="8129588" y="5734050"/>
            <a:ext cx="609600" cy="520700"/>
          </a:xfrm>
          <a:prstGeom prst="rect">
            <a:avLst/>
          </a:prstGeom>
        </p:spPr>
        <p:txBody>
          <a:bodyPr vert="horz" anchor="ctr"/>
          <a:lstStyle>
            <a:lvl1pPr algn="ctr" eaLnBrk="1" latinLnBrk="0" hangingPunct="1">
              <a:defRPr kumimoji="0" sz="1400" b="1">
                <a:solidFill>
                  <a:srgbClr val="FFFFFF"/>
                </a:solidFill>
                <a:cs typeface="Arial" charset="0"/>
              </a:defRPr>
            </a:lvl1pPr>
          </a:lstStyle>
          <a:p>
            <a:pPr>
              <a:defRPr/>
            </a:pPr>
            <a:fld id="{C74B4883-5AE1-4BCC-9D57-88E968B93FC2}" type="slidenum">
              <a:rPr lang="en-AU"/>
              <a:pPr>
                <a:defRPr/>
              </a:pPr>
              <a:t>‹#›</a:t>
            </a:fld>
            <a:endParaRPr lang="en-AU"/>
          </a:p>
        </p:txBody>
      </p:sp>
    </p:spTree>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854" r:id="rId4"/>
    <p:sldLayoutId id="2147483855" r:id="rId5"/>
    <p:sldLayoutId id="2147483862" r:id="rId6"/>
    <p:sldLayoutId id="2147483856" r:id="rId7"/>
    <p:sldLayoutId id="2147483863" r:id="rId8"/>
    <p:sldLayoutId id="2147483864" r:id="rId9"/>
    <p:sldLayoutId id="2147483857" r:id="rId10"/>
    <p:sldLayoutId id="2147483858" r:id="rId11"/>
  </p:sldLayoutIdLst>
  <p:txStyles>
    <p:titleStyle>
      <a:lvl1pPr algn="l" rtl="0" eaLnBrk="0" fontAlgn="base" hangingPunct="0">
        <a:spcBef>
          <a:spcPct val="0"/>
        </a:spcBef>
        <a:spcAft>
          <a:spcPct val="0"/>
        </a:spcAft>
        <a:defRPr sz="3000" kern="1200" cap="small">
          <a:solidFill>
            <a:schemeClr val="tx2"/>
          </a:solidFill>
          <a:latin typeface="+mj-lt"/>
          <a:ea typeface="+mj-ea"/>
          <a:cs typeface="+mj-cs"/>
        </a:defRPr>
      </a:lvl1pPr>
      <a:lvl2pPr algn="l" rtl="0" eaLnBrk="0" fontAlgn="base" hangingPunct="0">
        <a:spcBef>
          <a:spcPct val="0"/>
        </a:spcBef>
        <a:spcAft>
          <a:spcPct val="0"/>
        </a:spcAft>
        <a:defRPr sz="3000">
          <a:solidFill>
            <a:schemeClr val="tx2"/>
          </a:solidFill>
          <a:latin typeface="Century Schoolbook" pitchFamily="18" charset="0"/>
        </a:defRPr>
      </a:lvl2pPr>
      <a:lvl3pPr algn="l" rtl="0" eaLnBrk="0" fontAlgn="base" hangingPunct="0">
        <a:spcBef>
          <a:spcPct val="0"/>
        </a:spcBef>
        <a:spcAft>
          <a:spcPct val="0"/>
        </a:spcAft>
        <a:defRPr sz="3000">
          <a:solidFill>
            <a:schemeClr val="tx2"/>
          </a:solidFill>
          <a:latin typeface="Century Schoolbook" pitchFamily="18" charset="0"/>
        </a:defRPr>
      </a:lvl3pPr>
      <a:lvl4pPr algn="l" rtl="0" eaLnBrk="0" fontAlgn="base" hangingPunct="0">
        <a:spcBef>
          <a:spcPct val="0"/>
        </a:spcBef>
        <a:spcAft>
          <a:spcPct val="0"/>
        </a:spcAft>
        <a:defRPr sz="3000">
          <a:solidFill>
            <a:schemeClr val="tx2"/>
          </a:solidFill>
          <a:latin typeface="Century Schoolbook" pitchFamily="18" charset="0"/>
        </a:defRPr>
      </a:lvl4pPr>
      <a:lvl5pPr algn="l" rtl="0" eaLnBrk="0" fontAlgn="base" hangingPunct="0">
        <a:spcBef>
          <a:spcPct val="0"/>
        </a:spcBef>
        <a:spcAft>
          <a:spcPct val="0"/>
        </a:spcAft>
        <a:defRPr sz="3000">
          <a:solidFill>
            <a:schemeClr val="tx2"/>
          </a:solidFill>
          <a:latin typeface="Century Schoolbook" pitchFamily="18" charset="0"/>
        </a:defRPr>
      </a:lvl5pPr>
      <a:lvl6pPr marL="457200" algn="l" rtl="0" fontAlgn="base">
        <a:spcBef>
          <a:spcPct val="0"/>
        </a:spcBef>
        <a:spcAft>
          <a:spcPct val="0"/>
        </a:spcAft>
        <a:defRPr sz="3000">
          <a:solidFill>
            <a:schemeClr val="tx2"/>
          </a:solidFill>
          <a:latin typeface="Century Schoolbook" pitchFamily="18" charset="0"/>
        </a:defRPr>
      </a:lvl6pPr>
      <a:lvl7pPr marL="914400" algn="l" rtl="0" fontAlgn="base">
        <a:spcBef>
          <a:spcPct val="0"/>
        </a:spcBef>
        <a:spcAft>
          <a:spcPct val="0"/>
        </a:spcAft>
        <a:defRPr sz="3000">
          <a:solidFill>
            <a:schemeClr val="tx2"/>
          </a:solidFill>
          <a:latin typeface="Century Schoolbook" pitchFamily="18" charset="0"/>
        </a:defRPr>
      </a:lvl7pPr>
      <a:lvl8pPr marL="1371600" algn="l" rtl="0" fontAlgn="base">
        <a:spcBef>
          <a:spcPct val="0"/>
        </a:spcBef>
        <a:spcAft>
          <a:spcPct val="0"/>
        </a:spcAft>
        <a:defRPr sz="3000">
          <a:solidFill>
            <a:schemeClr val="tx2"/>
          </a:solidFill>
          <a:latin typeface="Century Schoolbook" pitchFamily="18" charset="0"/>
        </a:defRPr>
      </a:lvl8pPr>
      <a:lvl9pPr marL="1828800" algn="l" rtl="0" fontAlgn="base">
        <a:spcBef>
          <a:spcPct val="0"/>
        </a:spcBef>
        <a:spcAft>
          <a:spcPct val="0"/>
        </a:spcAft>
        <a:defRPr sz="3000">
          <a:solidFill>
            <a:schemeClr val="tx2"/>
          </a:solidFill>
          <a:latin typeface="Century Schoolbook" pitchFamily="18" charset="0"/>
        </a:defRPr>
      </a:lvl9pPr>
    </p:titleStyle>
    <p:bodyStyle>
      <a:lvl1pPr marL="273050" indent="-273050" algn="l" rtl="0" eaLnBrk="0" fontAlgn="base" hangingPunct="0">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eaLnBrk="0" fontAlgn="base" hangingPunct="0">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eaLnBrk="0" fontAlgn="base" hangingPunct="0">
        <a:spcBef>
          <a:spcPct val="20000"/>
        </a:spcBef>
        <a:spcAft>
          <a:spcPct val="0"/>
        </a:spcAft>
        <a:buClr>
          <a:srgbClr val="980101"/>
        </a:buClr>
        <a:buSzPct val="60000"/>
        <a:buFont typeface="Wingdings" pitchFamily="2" charset="2"/>
        <a:buChar char=""/>
        <a:defRPr kern="1200">
          <a:solidFill>
            <a:schemeClr val="tx1"/>
          </a:solidFill>
          <a:latin typeface="+mn-lt"/>
          <a:ea typeface="+mn-ea"/>
          <a:cs typeface="+mn-cs"/>
        </a:defRPr>
      </a:lvl3pPr>
      <a:lvl4pPr marL="1187450" indent="-182563" algn="l" rtl="0" eaLnBrk="0" fontAlgn="base" hangingPunct="0">
        <a:spcBef>
          <a:spcPct val="20000"/>
        </a:spcBef>
        <a:spcAft>
          <a:spcPct val="0"/>
        </a:spcAft>
        <a:buClr>
          <a:srgbClr val="D3AAAA"/>
        </a:buClr>
        <a:buSzPct val="60000"/>
        <a:buFont typeface="Wingdings" pitchFamily="2" charset="2"/>
        <a:buChar char=""/>
        <a:defRPr kern="1200">
          <a:solidFill>
            <a:schemeClr val="tx1"/>
          </a:solidFill>
          <a:latin typeface="+mn-lt"/>
          <a:ea typeface="+mn-ea"/>
          <a:cs typeface="+mn-cs"/>
        </a:defRPr>
      </a:lvl4pPr>
      <a:lvl5pPr marL="1462088" indent="-182563" algn="l" rtl="0" eaLnBrk="0" fontAlgn="base" hangingPunct="0">
        <a:spcBef>
          <a:spcPct val="20000"/>
        </a:spcBef>
        <a:spcAft>
          <a:spcPct val="0"/>
        </a:spcAft>
        <a:buClr>
          <a:srgbClr val="BCB6B4"/>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Microsoft_Office_Excel_97-2003_Worksheet2.xls"/><Relationship Id="rId4" Type="http://schemas.openxmlformats.org/officeDocument/2006/relationships/oleObject" Target="../embeddings/Microsoft_Office_Excel_97-2003_Worksheet1.xls"/></Relationships>
</file>

<file path=ppt/slides/_rels/slide1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2268538" y="2708275"/>
            <a:ext cx="6172200" cy="1895475"/>
          </a:xfrm>
        </p:spPr>
        <p:txBody>
          <a:bodyPr/>
          <a:lstStyle/>
          <a:p>
            <a:pPr eaLnBrk="1" fontAlgn="auto" hangingPunct="1">
              <a:spcAft>
                <a:spcPts val="0"/>
              </a:spcAft>
              <a:defRPr/>
            </a:pPr>
            <a:r>
              <a:rPr lang="en-AU" dirty="0" smtClean="0"/>
              <a:t>Nasogastric Tubes: Do they affect more than just your good looks?</a:t>
            </a:r>
          </a:p>
        </p:txBody>
      </p:sp>
      <p:sp>
        <p:nvSpPr>
          <p:cNvPr id="9219" name="Subtitle 3"/>
          <p:cNvSpPr>
            <a:spLocks noGrp="1"/>
          </p:cNvSpPr>
          <p:nvPr>
            <p:ph type="subTitle" idx="1"/>
          </p:nvPr>
        </p:nvSpPr>
        <p:spPr>
          <a:xfrm>
            <a:off x="2286000" y="5003800"/>
            <a:ext cx="6172200" cy="1371600"/>
          </a:xfrm>
        </p:spPr>
        <p:txBody>
          <a:bodyPr/>
          <a:lstStyle/>
          <a:p>
            <a:pPr algn="r" eaLnBrk="1" hangingPunct="1">
              <a:buFont typeface="Wingdings 3" pitchFamily="18" charset="2"/>
              <a:buNone/>
            </a:pPr>
            <a:r>
              <a:rPr lang="en-AU" smtClean="0"/>
              <a:t>Adult Swallowing EBP Group</a:t>
            </a:r>
          </a:p>
          <a:p>
            <a:pPr algn="r" eaLnBrk="1" hangingPunct="1">
              <a:buFont typeface="Wingdings 3" pitchFamily="18" charset="2"/>
              <a:buNone/>
            </a:pPr>
            <a:r>
              <a:rPr lang="en-AU" smtClean="0"/>
              <a:t>NSW EBP Extravaganza</a:t>
            </a:r>
          </a:p>
          <a:p>
            <a:pPr algn="r" eaLnBrk="1" hangingPunct="1">
              <a:buFont typeface="Wingdings 3" pitchFamily="18" charset="2"/>
              <a:buNone/>
            </a:pPr>
            <a:r>
              <a:rPr lang="en-AU" smtClean="0"/>
              <a:t>4th December 2012</a:t>
            </a:r>
          </a:p>
        </p:txBody>
      </p:sp>
      <p:pic>
        <p:nvPicPr>
          <p:cNvPr id="9220" name="Picture 5" descr="http://s2.hubimg.com/u/2254729_f260.jpg"/>
          <p:cNvPicPr>
            <a:picLocks noChangeAspect="1" noChangeArrowheads="1"/>
          </p:cNvPicPr>
          <p:nvPr/>
        </p:nvPicPr>
        <p:blipFill>
          <a:blip r:embed="rId2" cstate="print"/>
          <a:srcRect/>
          <a:stretch>
            <a:fillRect/>
          </a:stretch>
        </p:blipFill>
        <p:spPr bwMode="auto">
          <a:xfrm>
            <a:off x="439738" y="298450"/>
            <a:ext cx="2476500" cy="2638425"/>
          </a:xfrm>
          <a:prstGeom prst="rect">
            <a:avLst/>
          </a:prstGeom>
          <a:noFill/>
          <a:ln w="9525">
            <a:noFill/>
            <a:miter lim="800000"/>
            <a:headEnd/>
            <a:tailEnd/>
          </a:ln>
        </p:spPr>
      </p:pic>
      <p:pic>
        <p:nvPicPr>
          <p:cNvPr id="9221" name="Picture 5"/>
          <p:cNvPicPr>
            <a:picLocks noChangeAspect="1" noChangeArrowheads="1"/>
          </p:cNvPicPr>
          <p:nvPr/>
        </p:nvPicPr>
        <p:blipFill>
          <a:blip r:embed="rId3" cstate="print"/>
          <a:srcRect/>
          <a:stretch>
            <a:fillRect/>
          </a:stretch>
        </p:blipFill>
        <p:spPr bwMode="auto">
          <a:xfrm>
            <a:off x="5867400" y="349250"/>
            <a:ext cx="2814638" cy="2587625"/>
          </a:xfrm>
          <a:prstGeom prst="rect">
            <a:avLst/>
          </a:prstGeom>
          <a:noFill/>
          <a:ln w="9525">
            <a:noFill/>
            <a:miter lim="800000"/>
            <a:headEnd/>
            <a:tailEnd/>
          </a:ln>
        </p:spPr>
      </p:pic>
      <p:sp>
        <p:nvSpPr>
          <p:cNvPr id="9222" name="TextBox 1"/>
          <p:cNvSpPr txBox="1">
            <a:spLocks noChangeArrowheads="1"/>
          </p:cNvSpPr>
          <p:nvPr/>
        </p:nvSpPr>
        <p:spPr bwMode="auto">
          <a:xfrm>
            <a:off x="6084888" y="2936875"/>
            <a:ext cx="2281237" cy="246063"/>
          </a:xfrm>
          <a:prstGeom prst="rect">
            <a:avLst/>
          </a:prstGeom>
          <a:noFill/>
          <a:ln w="9525">
            <a:noFill/>
            <a:miter lim="800000"/>
            <a:headEnd/>
            <a:tailEnd/>
          </a:ln>
        </p:spPr>
        <p:txBody>
          <a:bodyPr>
            <a:spAutoFit/>
          </a:bodyPr>
          <a:lstStyle/>
          <a:p>
            <a:pPr algn="ctr"/>
            <a:r>
              <a:rPr lang="en-AU" sz="1000"/>
              <a:t>Image from www.aphasiahelp.org</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defRPr/>
            </a:pPr>
            <a:r>
              <a:rPr lang="en-US" dirty="0" smtClean="0"/>
              <a:t>Presentation Outline</a:t>
            </a:r>
          </a:p>
        </p:txBody>
      </p:sp>
      <p:sp>
        <p:nvSpPr>
          <p:cNvPr id="10243" name="Content Placeholder 2"/>
          <p:cNvSpPr>
            <a:spLocks noGrp="1"/>
          </p:cNvSpPr>
          <p:nvPr>
            <p:ph sz="quarter" idx="1"/>
          </p:nvPr>
        </p:nvSpPr>
        <p:spPr>
          <a:xfrm>
            <a:off x="457200" y="1516063"/>
            <a:ext cx="8229600" cy="4937125"/>
          </a:xfrm>
        </p:spPr>
        <p:txBody>
          <a:bodyPr/>
          <a:lstStyle/>
          <a:p>
            <a:pPr eaLnBrk="1" hangingPunct="1"/>
            <a:r>
              <a:rPr lang="en-US" sz="2600" smtClean="0"/>
              <a:t>Background</a:t>
            </a:r>
          </a:p>
          <a:p>
            <a:pPr eaLnBrk="1" hangingPunct="1"/>
            <a:r>
              <a:rPr lang="en-US" sz="2600" smtClean="0"/>
              <a:t>Clinical question</a:t>
            </a:r>
          </a:p>
          <a:p>
            <a:pPr eaLnBrk="1" hangingPunct="1"/>
            <a:r>
              <a:rPr lang="en-US" sz="2600" smtClean="0"/>
              <a:t>External evidence: CAT process</a:t>
            </a:r>
          </a:p>
          <a:p>
            <a:pPr eaLnBrk="1" hangingPunct="1"/>
            <a:r>
              <a:rPr lang="en-US" sz="2600" smtClean="0"/>
              <a:t>Internal evidence: clinical experience</a:t>
            </a:r>
          </a:p>
          <a:p>
            <a:pPr eaLnBrk="1" hangingPunct="1"/>
            <a:r>
              <a:rPr lang="en-US" sz="2600" smtClean="0"/>
              <a:t>Clinical application</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defRPr/>
            </a:pPr>
            <a:r>
              <a:rPr lang="en-AU" dirty="0" smtClean="0"/>
              <a:t>Background</a:t>
            </a:r>
          </a:p>
        </p:txBody>
      </p:sp>
      <p:sp>
        <p:nvSpPr>
          <p:cNvPr id="11267" name="Content Placeholder 2"/>
          <p:cNvSpPr>
            <a:spLocks noGrp="1"/>
          </p:cNvSpPr>
          <p:nvPr>
            <p:ph sz="quarter" idx="1"/>
          </p:nvPr>
        </p:nvSpPr>
        <p:spPr>
          <a:xfrm>
            <a:off x="457200" y="1516063"/>
            <a:ext cx="8229600" cy="4937125"/>
          </a:xfrm>
        </p:spPr>
        <p:txBody>
          <a:bodyPr/>
          <a:lstStyle/>
          <a:p>
            <a:pPr eaLnBrk="1" hangingPunct="1"/>
            <a:r>
              <a:rPr lang="en-AU" sz="2600" smtClean="0"/>
              <a:t>Nasogastric tubes (NGT) – common alternate mode of nutrition, hydration and medication administration</a:t>
            </a:r>
          </a:p>
          <a:p>
            <a:pPr eaLnBrk="1" hangingPunct="1"/>
            <a:r>
              <a:rPr lang="en-AU" sz="2600" smtClean="0"/>
              <a:t>Clinical experience dictates negative association between NGT and swallow function</a:t>
            </a:r>
          </a:p>
          <a:p>
            <a:pPr eaLnBrk="1" hangingPunct="1"/>
            <a:r>
              <a:rPr lang="en-AU" sz="2600" smtClean="0"/>
              <a:t>Paucity of literature</a:t>
            </a:r>
          </a:p>
          <a:p>
            <a:pPr eaLnBrk="1" hangingPunct="1"/>
            <a:r>
              <a:rPr lang="en-AU" sz="2600" smtClean="0"/>
              <a:t>Clinical considerations:</a:t>
            </a:r>
            <a:r>
              <a:rPr lang="en-AU" smtClean="0"/>
              <a:t/>
            </a:r>
            <a:br>
              <a:rPr lang="en-AU" smtClean="0"/>
            </a:br>
            <a:r>
              <a:rPr lang="en-AU" smtClean="0"/>
              <a:t>- fine bore versus large bore</a:t>
            </a:r>
            <a:br>
              <a:rPr lang="en-AU" smtClean="0"/>
            </a:br>
            <a:r>
              <a:rPr lang="en-AU" smtClean="0"/>
              <a:t>- duration in situ</a:t>
            </a:r>
          </a:p>
          <a:p>
            <a:pPr eaLnBrk="1" hangingPunct="1"/>
            <a:r>
              <a:rPr lang="en-AU" sz="2600" smtClean="0"/>
              <a:t>Previously investigated by  Central Sydney Area clinical network in 2008</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defRPr/>
            </a:pPr>
            <a:r>
              <a:rPr lang="en-AU" smtClean="0"/>
              <a:t>Clinical Question</a:t>
            </a:r>
          </a:p>
        </p:txBody>
      </p:sp>
      <p:graphicFrame>
        <p:nvGraphicFramePr>
          <p:cNvPr id="5" name="Content Placeholder 4"/>
          <p:cNvGraphicFramePr>
            <a:graphicFrameLocks noGrp="1"/>
          </p:cNvGraphicFramePr>
          <p:nvPr>
            <p:ph sz="quarter" idx="1"/>
          </p:nvPr>
        </p:nvGraphicFramePr>
        <p:xfrm>
          <a:off x="457200" y="2009775"/>
          <a:ext cx="8229600" cy="2836863"/>
        </p:xfrm>
        <a:graphic>
          <a:graphicData uri="http://schemas.openxmlformats.org/drawingml/2006/table">
            <a:tbl>
              <a:tblPr firstRow="1" bandRow="1">
                <a:tableStyleId>{5C22544A-7EE6-4342-B048-85BDC9FD1C3A}</a:tableStyleId>
              </a:tblPr>
              <a:tblGrid>
                <a:gridCol w="8229600"/>
              </a:tblGrid>
              <a:tr h="2836863">
                <a:tc>
                  <a:txBody>
                    <a:bodyPr/>
                    <a:lstStyle/>
                    <a:p>
                      <a:pPr algn="ctr"/>
                      <a:r>
                        <a:rPr lang="en-AU" sz="4500" dirty="0" smtClean="0"/>
                        <a:t>What is the impact of nasogastric tubes on swallow function in adults?</a:t>
                      </a:r>
                      <a:endParaRPr lang="en-AU" sz="4500" dirty="0"/>
                    </a:p>
                  </a:txBody>
                  <a:tcPr marT="41314" marB="41314" anchor="ct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defRPr/>
            </a:pPr>
            <a:r>
              <a:rPr lang="en-AU" smtClean="0"/>
              <a:t>CAPped Articles</a:t>
            </a:r>
          </a:p>
        </p:txBody>
      </p:sp>
      <p:sp>
        <p:nvSpPr>
          <p:cNvPr id="6147" name="Content Placeholder 2"/>
          <p:cNvSpPr>
            <a:spLocks noGrp="1"/>
          </p:cNvSpPr>
          <p:nvPr>
            <p:ph sz="quarter" idx="1"/>
          </p:nvPr>
        </p:nvSpPr>
        <p:spPr>
          <a:xfrm>
            <a:off x="457200" y="1516063"/>
            <a:ext cx="8362950" cy="4937125"/>
          </a:xfrm>
        </p:spPr>
        <p:txBody>
          <a:bodyPr>
            <a:noAutofit/>
          </a:bodyPr>
          <a:lstStyle/>
          <a:p>
            <a:pPr marL="274320" indent="-274320" eaLnBrk="1" fontAlgn="auto" hangingPunct="1">
              <a:spcAft>
                <a:spcPts val="0"/>
              </a:spcAft>
              <a:buFont typeface="Wingdings 3"/>
              <a:buChar char=""/>
              <a:defRPr/>
            </a:pPr>
            <a:r>
              <a:rPr lang="en-AU" sz="1750" dirty="0" err="1" smtClean="0"/>
              <a:t>Dziewas</a:t>
            </a:r>
            <a:r>
              <a:rPr lang="en-AU" sz="1750" dirty="0" smtClean="0"/>
              <a:t>, R., </a:t>
            </a:r>
            <a:r>
              <a:rPr lang="en-AU" sz="1750" dirty="0" err="1" smtClean="0"/>
              <a:t>Warnecke</a:t>
            </a:r>
            <a:r>
              <a:rPr lang="en-AU" sz="1750" dirty="0" smtClean="0"/>
              <a:t>, T., </a:t>
            </a:r>
            <a:r>
              <a:rPr lang="en-AU" sz="1750" dirty="0" err="1" smtClean="0"/>
              <a:t>Hamacher</a:t>
            </a:r>
            <a:r>
              <a:rPr lang="en-AU" sz="1750" dirty="0" smtClean="0"/>
              <a:t>, C., </a:t>
            </a:r>
            <a:r>
              <a:rPr lang="en-AU" sz="1750" dirty="0" err="1" smtClean="0"/>
              <a:t>Oelenberg</a:t>
            </a:r>
            <a:r>
              <a:rPr lang="en-AU" sz="1750" dirty="0" smtClean="0"/>
              <a:t>, S., </a:t>
            </a:r>
            <a:r>
              <a:rPr lang="en-AU" sz="1750" dirty="0" err="1" smtClean="0"/>
              <a:t>Teismann</a:t>
            </a:r>
            <a:r>
              <a:rPr lang="en-AU" sz="1750" dirty="0" smtClean="0"/>
              <a:t>, I., Kraemer, C., Ritter, M., </a:t>
            </a:r>
            <a:r>
              <a:rPr lang="en-AU" sz="1750" dirty="0" err="1" smtClean="0"/>
              <a:t>Ringelstein</a:t>
            </a:r>
            <a:r>
              <a:rPr lang="en-AU" sz="1750" dirty="0" smtClean="0"/>
              <a:t>, E.B., &amp; </a:t>
            </a:r>
            <a:r>
              <a:rPr lang="en-AU" sz="1750" dirty="0" err="1" smtClean="0"/>
              <a:t>Shaebitz</a:t>
            </a:r>
            <a:r>
              <a:rPr lang="en-AU" sz="1750" dirty="0" smtClean="0"/>
              <a:t>, W.R., (2008). </a:t>
            </a:r>
            <a:r>
              <a:rPr lang="en-AU" sz="1750" b="1" dirty="0" smtClean="0"/>
              <a:t>Do nasogastric tubes worsen dysphagia in patients with acute stroke? </a:t>
            </a:r>
            <a:r>
              <a:rPr lang="en-AU" sz="1750" i="1" dirty="0" smtClean="0"/>
              <a:t>BMC Neurology, 8:28</a:t>
            </a:r>
          </a:p>
          <a:p>
            <a:pPr marL="274320" indent="-274320" eaLnBrk="1" fontAlgn="auto" hangingPunct="1">
              <a:spcAft>
                <a:spcPts val="0"/>
              </a:spcAft>
              <a:buFont typeface="Wingdings 3"/>
              <a:buChar char=""/>
              <a:defRPr/>
            </a:pPr>
            <a:r>
              <a:rPr lang="en-AU" sz="1750" dirty="0" err="1" smtClean="0"/>
              <a:t>Fattal</a:t>
            </a:r>
            <a:r>
              <a:rPr lang="en-AU" sz="1750" dirty="0" smtClean="0"/>
              <a:t>, M., </a:t>
            </a:r>
            <a:r>
              <a:rPr lang="en-AU" sz="1750" dirty="0" err="1" smtClean="0"/>
              <a:t>Suiterm</a:t>
            </a:r>
            <a:r>
              <a:rPr lang="en-AU" sz="1750" dirty="0" smtClean="0"/>
              <a:t> D.M., Warner, H.L., &amp; </a:t>
            </a:r>
            <a:r>
              <a:rPr lang="en-AU" sz="1750" dirty="0" err="1" smtClean="0"/>
              <a:t>Leder</a:t>
            </a:r>
            <a:r>
              <a:rPr lang="en-AU" sz="1750" dirty="0" smtClean="0"/>
              <a:t>, S.B., (2011). </a:t>
            </a:r>
            <a:r>
              <a:rPr lang="en-AU" sz="1750" b="1" dirty="0" smtClean="0"/>
              <a:t>Effect of presence/ absence of a nasogastric tube in the same person on incidence of aspiration.</a:t>
            </a:r>
            <a:r>
              <a:rPr lang="en-AU" sz="1750" dirty="0" smtClean="0"/>
              <a:t> </a:t>
            </a:r>
            <a:r>
              <a:rPr lang="en-AU" sz="1750" i="1" dirty="0" smtClean="0"/>
              <a:t>Otolaryngology – Head &amp; Neck Surgery, 145:5, pp796-800</a:t>
            </a:r>
          </a:p>
          <a:p>
            <a:pPr marL="274320" indent="-274320" eaLnBrk="1" fontAlgn="auto" hangingPunct="1">
              <a:spcAft>
                <a:spcPts val="0"/>
              </a:spcAft>
              <a:buFont typeface="Wingdings 3"/>
              <a:buChar char=""/>
              <a:defRPr/>
            </a:pPr>
            <a:r>
              <a:rPr lang="en-AU" sz="1750" dirty="0" smtClean="0"/>
              <a:t>Huggins, P.S., </a:t>
            </a:r>
            <a:r>
              <a:rPr lang="en-AU" sz="1750" dirty="0" err="1" smtClean="0"/>
              <a:t>Tuomi</a:t>
            </a:r>
            <a:r>
              <a:rPr lang="en-AU" sz="1750" dirty="0" smtClean="0"/>
              <a:t>, S.K., &amp; Young, C., (1999). </a:t>
            </a:r>
            <a:r>
              <a:rPr lang="en-AU" sz="1750" b="1" dirty="0" smtClean="0"/>
              <a:t>Effects of nasogastric tubes on the young, normal swallowing mechanism.</a:t>
            </a:r>
            <a:r>
              <a:rPr lang="en-AU" sz="1750" i="1" dirty="0" smtClean="0"/>
              <a:t> Dysphagia, 14:3, pp157-161</a:t>
            </a:r>
            <a:endParaRPr lang="en-AU" sz="1750" dirty="0" smtClean="0"/>
          </a:p>
          <a:p>
            <a:pPr marL="274320" indent="-274320" eaLnBrk="1" fontAlgn="auto" hangingPunct="1">
              <a:spcAft>
                <a:spcPts val="0"/>
              </a:spcAft>
              <a:buFont typeface="Wingdings 3"/>
              <a:buChar char=""/>
              <a:defRPr/>
            </a:pPr>
            <a:r>
              <a:rPr lang="en-AU" sz="1750" dirty="0" err="1" smtClean="0"/>
              <a:t>Leder</a:t>
            </a:r>
            <a:r>
              <a:rPr lang="en-AU" sz="1750" dirty="0" smtClean="0"/>
              <a:t>, S.B., &amp; </a:t>
            </a:r>
            <a:r>
              <a:rPr lang="en-AU" sz="1750" dirty="0" err="1" smtClean="0"/>
              <a:t>Suiter</a:t>
            </a:r>
            <a:r>
              <a:rPr lang="en-AU" sz="1750" dirty="0" smtClean="0"/>
              <a:t>, D.M., (2008). </a:t>
            </a:r>
            <a:r>
              <a:rPr lang="en-AU" sz="1750" b="1" dirty="0" smtClean="0"/>
              <a:t>Effects of nasogastric tubes on incidence of aspiration.</a:t>
            </a:r>
            <a:r>
              <a:rPr lang="en-AU" sz="1750" dirty="0" smtClean="0"/>
              <a:t> </a:t>
            </a:r>
            <a:r>
              <a:rPr lang="en-AU" sz="1750" i="1" dirty="0" smtClean="0"/>
              <a:t>Archives of Physical &amp; Medical Rehabilitation, 89</a:t>
            </a:r>
          </a:p>
          <a:p>
            <a:pPr marL="274320" indent="-274320" eaLnBrk="1" fontAlgn="auto" hangingPunct="1">
              <a:spcAft>
                <a:spcPts val="0"/>
              </a:spcAft>
              <a:buFont typeface="Wingdings 3"/>
              <a:buChar char=""/>
              <a:defRPr/>
            </a:pPr>
            <a:r>
              <a:rPr lang="en-AU" sz="1750" dirty="0" smtClean="0"/>
              <a:t>Wang, T., Wu, M., Chang, Y., Hsiao, T., &amp; Lien, I., (2006). </a:t>
            </a:r>
            <a:r>
              <a:rPr lang="en-AU" sz="1750" b="1" dirty="0" smtClean="0"/>
              <a:t>The effect of nasogastric tubes on swallowing function in persons with dysphagia following stroke.</a:t>
            </a:r>
            <a:r>
              <a:rPr lang="en-AU" sz="1750" i="1" dirty="0" smtClean="0"/>
              <a:t> Archives of Physical &amp; Medical Rehabilitation, 87:9, pp1270-1273</a:t>
            </a:r>
            <a:endParaRPr lang="en-AU" sz="1750"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defRPr/>
            </a:pPr>
            <a:r>
              <a:rPr lang="en-AU" smtClean="0"/>
              <a:t>Summary of CAPs</a:t>
            </a:r>
          </a:p>
        </p:txBody>
      </p:sp>
      <p:graphicFrame>
        <p:nvGraphicFramePr>
          <p:cNvPr id="4" name="Content Placeholder 3"/>
          <p:cNvGraphicFramePr>
            <a:graphicFrameLocks noGrp="1"/>
          </p:cNvGraphicFramePr>
          <p:nvPr>
            <p:ph sz="quarter" idx="1"/>
          </p:nvPr>
        </p:nvGraphicFramePr>
        <p:xfrm>
          <a:off x="155575" y="1489075"/>
          <a:ext cx="8712200" cy="5251600"/>
        </p:xfrm>
        <a:graphic>
          <a:graphicData uri="http://schemas.openxmlformats.org/drawingml/2006/table">
            <a:tbl>
              <a:tblPr firstRow="1" bandRow="1">
                <a:tableStyleId>{5C22544A-7EE6-4342-B048-85BDC9FD1C3A}</a:tableStyleId>
              </a:tblPr>
              <a:tblGrid>
                <a:gridCol w="888089"/>
                <a:gridCol w="792032"/>
                <a:gridCol w="1620548"/>
                <a:gridCol w="1692454"/>
                <a:gridCol w="1414528"/>
                <a:gridCol w="1224213"/>
                <a:gridCol w="1080336"/>
              </a:tblGrid>
              <a:tr h="754316">
                <a:tc>
                  <a:txBody>
                    <a:bodyPr/>
                    <a:lstStyle/>
                    <a:p>
                      <a:pPr algn="ctr"/>
                      <a:r>
                        <a:rPr lang="en-AU" sz="1400" dirty="0" smtClean="0"/>
                        <a:t>Article</a:t>
                      </a:r>
                      <a:endParaRPr lang="en-AU" sz="1400" dirty="0"/>
                    </a:p>
                  </a:txBody>
                  <a:tcPr marL="91446" marR="91446" marT="45716" marB="45716" anchor="ctr"/>
                </a:tc>
                <a:tc>
                  <a:txBody>
                    <a:bodyPr/>
                    <a:lstStyle/>
                    <a:p>
                      <a:pPr algn="ctr"/>
                      <a:r>
                        <a:rPr lang="en-AU" sz="1400" dirty="0" smtClean="0"/>
                        <a:t>Level</a:t>
                      </a:r>
                      <a:endParaRPr lang="en-AU" sz="1400" dirty="0"/>
                    </a:p>
                  </a:txBody>
                  <a:tcPr marL="91446" marR="91446" marT="45716" marB="45716" anchor="ctr"/>
                </a:tc>
                <a:tc>
                  <a:txBody>
                    <a:bodyPr/>
                    <a:lstStyle/>
                    <a:p>
                      <a:pPr algn="ctr"/>
                      <a:r>
                        <a:rPr lang="en-AU" sz="1400" dirty="0" smtClean="0"/>
                        <a:t>Participants</a:t>
                      </a:r>
                      <a:endParaRPr lang="en-AU" sz="1400" dirty="0"/>
                    </a:p>
                  </a:txBody>
                  <a:tcPr marL="91446" marR="91446" marT="45716" marB="45716" anchor="ctr"/>
                </a:tc>
                <a:tc>
                  <a:txBody>
                    <a:bodyPr/>
                    <a:lstStyle/>
                    <a:p>
                      <a:pPr algn="ctr"/>
                      <a:r>
                        <a:rPr lang="en-AU" sz="1400" dirty="0" smtClean="0"/>
                        <a:t>Method</a:t>
                      </a:r>
                      <a:endParaRPr lang="en-AU" sz="1400" dirty="0"/>
                    </a:p>
                  </a:txBody>
                  <a:tcPr marL="91446" marR="91446" marT="45716" marB="45716" anchor="ctr"/>
                </a:tc>
                <a:tc>
                  <a:txBody>
                    <a:bodyPr/>
                    <a:lstStyle/>
                    <a:p>
                      <a:pPr algn="ctr"/>
                      <a:r>
                        <a:rPr lang="en-AU" sz="1400" dirty="0" smtClean="0"/>
                        <a:t>Outcome Measures</a:t>
                      </a:r>
                      <a:endParaRPr lang="en-AU" sz="1400" dirty="0"/>
                    </a:p>
                  </a:txBody>
                  <a:tcPr marL="91446" marR="91446" marT="45716" marB="45716" anchor="ctr"/>
                </a:tc>
                <a:tc>
                  <a:txBody>
                    <a:bodyPr/>
                    <a:lstStyle/>
                    <a:p>
                      <a:pPr algn="ctr"/>
                      <a:r>
                        <a:rPr lang="en-AU" sz="1400" dirty="0" smtClean="0"/>
                        <a:t>Results</a:t>
                      </a:r>
                      <a:endParaRPr lang="en-AU" sz="1400" dirty="0"/>
                    </a:p>
                  </a:txBody>
                  <a:tcPr marL="91446" marR="91446" marT="45716" marB="45716" anchor="ctr"/>
                </a:tc>
                <a:tc>
                  <a:txBody>
                    <a:bodyPr/>
                    <a:lstStyle/>
                    <a:p>
                      <a:pPr algn="ctr"/>
                      <a:r>
                        <a:rPr lang="en-AU" sz="1400" dirty="0" smtClean="0"/>
                        <a:t>Impact  on Swallow?</a:t>
                      </a:r>
                      <a:endParaRPr lang="en-AU" sz="1400" dirty="0"/>
                    </a:p>
                  </a:txBody>
                  <a:tcPr marL="91446" marR="91446" marT="45716" marB="45716" anchor="ctr"/>
                </a:tc>
              </a:tr>
              <a:tr h="1440884">
                <a:tc>
                  <a:txBody>
                    <a:bodyPr/>
                    <a:lstStyle/>
                    <a:p>
                      <a:r>
                        <a:rPr lang="en-AU" sz="1100" dirty="0" err="1" smtClean="0">
                          <a:latin typeface="+mj-lt"/>
                        </a:rPr>
                        <a:t>Dziewas</a:t>
                      </a:r>
                      <a:r>
                        <a:rPr lang="en-AU" sz="1100" baseline="0" dirty="0" smtClean="0">
                          <a:latin typeface="+mj-lt"/>
                        </a:rPr>
                        <a:t> et al, 2008</a:t>
                      </a:r>
                      <a:endParaRPr lang="en-AU" sz="1100" dirty="0">
                        <a:latin typeface="+mj-lt"/>
                      </a:endParaRPr>
                    </a:p>
                  </a:txBody>
                  <a:tcPr marL="91446" marR="91446" marT="45716" marB="45716"/>
                </a:tc>
                <a:tc>
                  <a:txBody>
                    <a:bodyPr/>
                    <a:lstStyle/>
                    <a:p>
                      <a:pPr algn="ctr">
                        <a:lnSpc>
                          <a:spcPct val="115000"/>
                        </a:lnSpc>
                        <a:spcAft>
                          <a:spcPts val="0"/>
                        </a:spcAft>
                      </a:pPr>
                      <a:r>
                        <a:rPr lang="en-AU" sz="1100" dirty="0">
                          <a:latin typeface="+mj-lt"/>
                          <a:ea typeface="Calibri"/>
                          <a:cs typeface="Times New Roman"/>
                        </a:rPr>
                        <a:t>IV</a:t>
                      </a:r>
                    </a:p>
                  </a:txBody>
                  <a:tcPr marL="91446" marR="91446" marT="45716" marB="45716"/>
                </a:tc>
                <a:tc>
                  <a:txBody>
                    <a:bodyPr/>
                    <a:lstStyle/>
                    <a:p>
                      <a:pPr>
                        <a:lnSpc>
                          <a:spcPct val="115000"/>
                        </a:lnSpc>
                        <a:spcAft>
                          <a:spcPts val="0"/>
                        </a:spcAft>
                      </a:pPr>
                      <a:r>
                        <a:rPr lang="en-AU" sz="1100" dirty="0">
                          <a:latin typeface="+mj-lt"/>
                          <a:ea typeface="Calibri"/>
                          <a:cs typeface="Times New Roman"/>
                        </a:rPr>
                        <a:t>Part 1 – 100</a:t>
                      </a:r>
                    </a:p>
                    <a:p>
                      <a:pPr>
                        <a:lnSpc>
                          <a:spcPct val="115000"/>
                        </a:lnSpc>
                        <a:spcAft>
                          <a:spcPts val="0"/>
                        </a:spcAft>
                      </a:pPr>
                      <a:r>
                        <a:rPr lang="en-AU" sz="1100" dirty="0">
                          <a:latin typeface="+mj-lt"/>
                          <a:ea typeface="Calibri"/>
                          <a:cs typeface="Times New Roman"/>
                        </a:rPr>
                        <a:t>Part 2 – 25 </a:t>
                      </a:r>
                    </a:p>
                    <a:p>
                      <a:pPr>
                        <a:lnSpc>
                          <a:spcPct val="115000"/>
                        </a:lnSpc>
                        <a:spcAft>
                          <a:spcPts val="0"/>
                        </a:spcAft>
                      </a:pPr>
                      <a:r>
                        <a:rPr lang="en-AU" sz="1100" dirty="0" smtClean="0">
                          <a:latin typeface="+mj-lt"/>
                          <a:ea typeface="Calibri"/>
                          <a:cs typeface="Times New Roman"/>
                        </a:rPr>
                        <a:t>Stroke</a:t>
                      </a:r>
                      <a:endParaRPr lang="en-AU" sz="1100" dirty="0">
                        <a:latin typeface="+mj-lt"/>
                        <a:ea typeface="Calibri"/>
                        <a:cs typeface="Times New Roman"/>
                      </a:endParaRPr>
                    </a:p>
                  </a:txBody>
                  <a:tcPr marL="91446" marR="91446" marT="45716" marB="45716"/>
                </a:tc>
                <a:tc>
                  <a:txBody>
                    <a:bodyPr/>
                    <a:lstStyle/>
                    <a:p>
                      <a:pPr>
                        <a:lnSpc>
                          <a:spcPct val="115000"/>
                        </a:lnSpc>
                        <a:spcAft>
                          <a:spcPts val="0"/>
                        </a:spcAft>
                      </a:pPr>
                      <a:r>
                        <a:rPr lang="en-AU" sz="1100" dirty="0">
                          <a:latin typeface="+mj-lt"/>
                          <a:ea typeface="Calibri"/>
                          <a:cs typeface="Times New Roman"/>
                        </a:rPr>
                        <a:t>Part 1 – </a:t>
                      </a:r>
                      <a:r>
                        <a:rPr lang="en-AU" sz="1100" dirty="0" smtClean="0">
                          <a:latin typeface="+mj-lt"/>
                          <a:ea typeface="Calibri"/>
                          <a:cs typeface="Times New Roman"/>
                        </a:rPr>
                        <a:t>Case </a:t>
                      </a:r>
                      <a:r>
                        <a:rPr lang="en-AU" sz="1100" dirty="0">
                          <a:latin typeface="+mj-lt"/>
                          <a:ea typeface="Calibri"/>
                          <a:cs typeface="Times New Roman"/>
                        </a:rPr>
                        <a:t>series. Freq. &amp; outcome of NGT misplacement.</a:t>
                      </a:r>
                    </a:p>
                    <a:p>
                      <a:pPr>
                        <a:lnSpc>
                          <a:spcPct val="115000"/>
                        </a:lnSpc>
                        <a:spcAft>
                          <a:spcPts val="0"/>
                        </a:spcAft>
                      </a:pPr>
                      <a:r>
                        <a:rPr lang="en-AU" sz="1100" dirty="0">
                          <a:latin typeface="+mj-lt"/>
                          <a:ea typeface="Calibri"/>
                          <a:cs typeface="Times New Roman"/>
                        </a:rPr>
                        <a:t>Part 2 – Repeated measures design. </a:t>
                      </a:r>
                      <a:r>
                        <a:rPr lang="en-AU" sz="1100" dirty="0" err="1">
                          <a:latin typeface="+mj-lt"/>
                          <a:ea typeface="Calibri"/>
                          <a:cs typeface="Times New Roman"/>
                        </a:rPr>
                        <a:t>Ax</a:t>
                      </a:r>
                      <a:r>
                        <a:rPr lang="en-AU" sz="1100" dirty="0">
                          <a:latin typeface="+mj-lt"/>
                          <a:ea typeface="Calibri"/>
                          <a:cs typeface="Times New Roman"/>
                        </a:rPr>
                        <a:t> pre- &amp; post-NGT </a:t>
                      </a:r>
                      <a:r>
                        <a:rPr lang="en-AU" sz="1100" dirty="0" smtClean="0">
                          <a:latin typeface="+mj-lt"/>
                          <a:ea typeface="Calibri"/>
                          <a:cs typeface="Times New Roman"/>
                        </a:rPr>
                        <a:t>insertion.</a:t>
                      </a:r>
                      <a:endParaRPr lang="en-AU" sz="1100" dirty="0">
                        <a:latin typeface="+mj-lt"/>
                        <a:ea typeface="Calibri"/>
                        <a:cs typeface="Times New Roman"/>
                      </a:endParaRPr>
                    </a:p>
                  </a:txBody>
                  <a:tcPr marL="91446" marR="91446" marT="45716" marB="45716"/>
                </a:tc>
                <a:tc>
                  <a:txBody>
                    <a:bodyPr/>
                    <a:lstStyle/>
                    <a:p>
                      <a:pPr>
                        <a:lnSpc>
                          <a:spcPct val="115000"/>
                        </a:lnSpc>
                        <a:spcAft>
                          <a:spcPts val="0"/>
                        </a:spcAft>
                      </a:pPr>
                      <a:r>
                        <a:rPr lang="en-AU" sz="1100" dirty="0" smtClean="0">
                          <a:latin typeface="+mj-lt"/>
                          <a:ea typeface="Calibri"/>
                          <a:cs typeface="Times New Roman"/>
                        </a:rPr>
                        <a:t>FEES – Incidence</a:t>
                      </a:r>
                      <a:r>
                        <a:rPr lang="en-AU" sz="1100" baseline="0" dirty="0" smtClean="0">
                          <a:latin typeface="+mj-lt"/>
                          <a:ea typeface="Calibri"/>
                          <a:cs typeface="Times New Roman"/>
                        </a:rPr>
                        <a:t> of aspiration</a:t>
                      </a:r>
                      <a:r>
                        <a:rPr lang="en-AU" sz="1100" dirty="0" smtClean="0">
                          <a:latin typeface="+mj-lt"/>
                          <a:ea typeface="Calibri"/>
                          <a:cs typeface="Times New Roman"/>
                        </a:rPr>
                        <a:t>. </a:t>
                      </a:r>
                    </a:p>
                    <a:p>
                      <a:pPr>
                        <a:lnSpc>
                          <a:spcPct val="115000"/>
                        </a:lnSpc>
                        <a:spcAft>
                          <a:spcPts val="0"/>
                        </a:spcAft>
                      </a:pPr>
                      <a:r>
                        <a:rPr lang="en-AU" sz="1100" dirty="0" smtClean="0">
                          <a:latin typeface="+mj-lt"/>
                          <a:ea typeface="Calibri"/>
                          <a:cs typeface="Times New Roman"/>
                        </a:rPr>
                        <a:t>Salient </a:t>
                      </a:r>
                      <a:r>
                        <a:rPr lang="en-AU" sz="1100" dirty="0">
                          <a:latin typeface="+mj-lt"/>
                          <a:ea typeface="Calibri"/>
                          <a:cs typeface="Times New Roman"/>
                        </a:rPr>
                        <a:t>endoscopic finding.</a:t>
                      </a:r>
                    </a:p>
                  </a:txBody>
                  <a:tcPr marL="91446" marR="91446" marT="45716" marB="45716"/>
                </a:tc>
                <a:tc>
                  <a:txBody>
                    <a:bodyPr/>
                    <a:lstStyle/>
                    <a:p>
                      <a:pPr>
                        <a:lnSpc>
                          <a:spcPct val="115000"/>
                        </a:lnSpc>
                        <a:spcAft>
                          <a:spcPts val="0"/>
                        </a:spcAft>
                      </a:pPr>
                      <a:r>
                        <a:rPr lang="en-AU" sz="1100" dirty="0">
                          <a:latin typeface="+mj-lt"/>
                          <a:ea typeface="Calibri"/>
                          <a:cs typeface="Times New Roman"/>
                        </a:rPr>
                        <a:t>Part 1 </a:t>
                      </a:r>
                      <a:r>
                        <a:rPr lang="en-AU" sz="1100" dirty="0" smtClean="0">
                          <a:latin typeface="+mj-lt"/>
                          <a:ea typeface="Calibri"/>
                          <a:cs typeface="Times New Roman"/>
                        </a:rPr>
                        <a:t>– NGT coiled in pharynx = </a:t>
                      </a:r>
                      <a:r>
                        <a:rPr lang="en-AU" sz="1100" dirty="0">
                          <a:latin typeface="+mj-lt"/>
                          <a:ea typeface="Calibri"/>
                          <a:cs typeface="Times New Roman"/>
                        </a:rPr>
                        <a:t>worsened </a:t>
                      </a:r>
                      <a:r>
                        <a:rPr lang="en-AU" sz="1100" dirty="0" smtClean="0">
                          <a:latin typeface="+mj-lt"/>
                          <a:ea typeface="Calibri"/>
                          <a:cs typeface="Times New Roman"/>
                        </a:rPr>
                        <a:t>dysphagia</a:t>
                      </a:r>
                      <a:endParaRPr lang="en-AU" sz="1100" dirty="0">
                        <a:latin typeface="+mj-lt"/>
                        <a:ea typeface="Calibri"/>
                        <a:cs typeface="Times New Roman"/>
                      </a:endParaRPr>
                    </a:p>
                    <a:p>
                      <a:pPr>
                        <a:lnSpc>
                          <a:spcPct val="115000"/>
                        </a:lnSpc>
                        <a:spcAft>
                          <a:spcPts val="0"/>
                        </a:spcAft>
                      </a:pPr>
                      <a:r>
                        <a:rPr lang="en-AU" sz="1100" dirty="0">
                          <a:latin typeface="+mj-lt"/>
                          <a:ea typeface="Calibri"/>
                          <a:cs typeface="Times New Roman"/>
                        </a:rPr>
                        <a:t>Part 2 – Nil </a:t>
                      </a:r>
                    </a:p>
                  </a:txBody>
                  <a:tcPr marL="91446" marR="91446" marT="45716" marB="45716"/>
                </a:tc>
                <a:tc>
                  <a:txBody>
                    <a:bodyPr/>
                    <a:lstStyle/>
                    <a:p>
                      <a:pPr algn="ctr">
                        <a:lnSpc>
                          <a:spcPct val="115000"/>
                        </a:lnSpc>
                        <a:spcAft>
                          <a:spcPts val="0"/>
                        </a:spcAft>
                      </a:pPr>
                      <a:r>
                        <a:rPr lang="en-AU" sz="1100" dirty="0">
                          <a:latin typeface="+mj-lt"/>
                          <a:ea typeface="Calibri"/>
                          <a:cs typeface="Times New Roman"/>
                        </a:rPr>
                        <a:t>No</a:t>
                      </a:r>
                    </a:p>
                  </a:txBody>
                  <a:tcPr marL="91446" marR="91446" marT="45716" marB="45716"/>
                </a:tc>
              </a:tr>
              <a:tr h="862547">
                <a:tc>
                  <a:txBody>
                    <a:bodyPr/>
                    <a:lstStyle/>
                    <a:p>
                      <a:pPr>
                        <a:lnSpc>
                          <a:spcPct val="115000"/>
                        </a:lnSpc>
                        <a:spcAft>
                          <a:spcPts val="0"/>
                        </a:spcAft>
                      </a:pPr>
                      <a:r>
                        <a:rPr lang="en-AU" sz="1100" dirty="0" err="1">
                          <a:latin typeface="+mj-lt"/>
                          <a:ea typeface="Calibri"/>
                          <a:cs typeface="Times New Roman"/>
                        </a:rPr>
                        <a:t>Fattal</a:t>
                      </a:r>
                      <a:r>
                        <a:rPr lang="en-AU" sz="1100" dirty="0">
                          <a:latin typeface="+mj-lt"/>
                          <a:ea typeface="Calibri"/>
                          <a:cs typeface="Times New Roman"/>
                        </a:rPr>
                        <a:t> </a:t>
                      </a:r>
                      <a:r>
                        <a:rPr lang="en-AU" sz="1100" dirty="0" smtClean="0">
                          <a:latin typeface="+mj-lt"/>
                          <a:ea typeface="Calibri"/>
                          <a:cs typeface="Times New Roman"/>
                        </a:rPr>
                        <a:t>et al, 2011</a:t>
                      </a:r>
                      <a:endParaRPr lang="en-AU" sz="1100" dirty="0">
                        <a:latin typeface="+mj-lt"/>
                        <a:ea typeface="Calibri"/>
                        <a:cs typeface="Times New Roman"/>
                      </a:endParaRPr>
                    </a:p>
                  </a:txBody>
                  <a:tcPr marL="91446" marR="91446" marT="45716" marB="45716"/>
                </a:tc>
                <a:tc>
                  <a:txBody>
                    <a:bodyPr/>
                    <a:lstStyle/>
                    <a:p>
                      <a:pPr algn="ctr">
                        <a:lnSpc>
                          <a:spcPct val="115000"/>
                        </a:lnSpc>
                        <a:spcAft>
                          <a:spcPts val="0"/>
                        </a:spcAft>
                      </a:pPr>
                      <a:r>
                        <a:rPr lang="en-AU" sz="1100" dirty="0">
                          <a:latin typeface="+mj-lt"/>
                          <a:ea typeface="Calibri"/>
                          <a:cs typeface="Times New Roman"/>
                        </a:rPr>
                        <a:t>III-2</a:t>
                      </a:r>
                    </a:p>
                  </a:txBody>
                  <a:tcPr marL="91446" marR="91446" marT="45716" marB="45716"/>
                </a:tc>
                <a:tc>
                  <a:txBody>
                    <a:bodyPr/>
                    <a:lstStyle/>
                    <a:p>
                      <a:pPr>
                        <a:lnSpc>
                          <a:spcPct val="115000"/>
                        </a:lnSpc>
                        <a:spcAft>
                          <a:spcPts val="0"/>
                        </a:spcAft>
                      </a:pPr>
                      <a:r>
                        <a:rPr lang="en-AU" sz="1100" dirty="0" err="1" smtClean="0">
                          <a:latin typeface="+mj-lt"/>
                          <a:ea typeface="Calibri"/>
                          <a:cs typeface="Times New Roman"/>
                        </a:rPr>
                        <a:t>Grp</a:t>
                      </a:r>
                      <a:r>
                        <a:rPr lang="en-AU" sz="1100" dirty="0" smtClean="0">
                          <a:latin typeface="+mj-lt"/>
                          <a:ea typeface="Calibri"/>
                          <a:cs typeface="Times New Roman"/>
                        </a:rPr>
                        <a:t> </a:t>
                      </a:r>
                      <a:r>
                        <a:rPr lang="en-AU" sz="1100" dirty="0">
                          <a:latin typeface="+mj-lt"/>
                          <a:ea typeface="Calibri"/>
                          <a:cs typeface="Times New Roman"/>
                        </a:rPr>
                        <a:t>1 (21) </a:t>
                      </a:r>
                      <a:r>
                        <a:rPr lang="en-AU" sz="1100" dirty="0" smtClean="0">
                          <a:latin typeface="+mj-lt"/>
                          <a:ea typeface="Calibri"/>
                          <a:cs typeface="Times New Roman"/>
                        </a:rPr>
                        <a:t>w/ NGT </a:t>
                      </a:r>
                      <a:endParaRPr lang="en-AU" sz="1100" dirty="0">
                        <a:latin typeface="+mj-lt"/>
                        <a:ea typeface="Calibri"/>
                        <a:cs typeface="Times New Roman"/>
                      </a:endParaRPr>
                    </a:p>
                    <a:p>
                      <a:pPr>
                        <a:lnSpc>
                          <a:spcPct val="115000"/>
                        </a:lnSpc>
                        <a:spcAft>
                          <a:spcPts val="0"/>
                        </a:spcAft>
                      </a:pPr>
                      <a:r>
                        <a:rPr lang="en-AU" sz="1100" dirty="0" err="1" smtClean="0">
                          <a:latin typeface="+mj-lt"/>
                          <a:ea typeface="Calibri"/>
                          <a:cs typeface="Times New Roman"/>
                        </a:rPr>
                        <a:t>Grp</a:t>
                      </a:r>
                      <a:r>
                        <a:rPr lang="en-AU" sz="1100" dirty="0" smtClean="0">
                          <a:latin typeface="+mj-lt"/>
                          <a:ea typeface="Calibri"/>
                          <a:cs typeface="Times New Roman"/>
                        </a:rPr>
                        <a:t> </a:t>
                      </a:r>
                      <a:r>
                        <a:rPr lang="en-AU" sz="1100" dirty="0">
                          <a:latin typeface="+mj-lt"/>
                          <a:ea typeface="Calibri"/>
                          <a:cs typeface="Times New Roman"/>
                        </a:rPr>
                        <a:t>2 (41) </a:t>
                      </a:r>
                      <a:r>
                        <a:rPr lang="en-AU" sz="1100" dirty="0" smtClean="0">
                          <a:latin typeface="+mj-lt"/>
                          <a:ea typeface="Calibri"/>
                          <a:cs typeface="Times New Roman"/>
                        </a:rPr>
                        <a:t>w/o NGT</a:t>
                      </a:r>
                    </a:p>
                    <a:p>
                      <a:pPr>
                        <a:lnSpc>
                          <a:spcPct val="115000"/>
                        </a:lnSpc>
                        <a:spcAft>
                          <a:spcPts val="0"/>
                        </a:spcAft>
                      </a:pPr>
                      <a:r>
                        <a:rPr lang="en-AU" sz="1100" dirty="0" smtClean="0">
                          <a:latin typeface="+mj-lt"/>
                          <a:ea typeface="Calibri"/>
                          <a:cs typeface="Times New Roman"/>
                        </a:rPr>
                        <a:t>Mixed medical</a:t>
                      </a:r>
                      <a:endParaRPr lang="en-AU" sz="1100" dirty="0">
                        <a:latin typeface="+mj-lt"/>
                        <a:ea typeface="Calibri"/>
                        <a:cs typeface="Times New Roman"/>
                      </a:endParaRPr>
                    </a:p>
                  </a:txBody>
                  <a:tcPr marL="91446" marR="91446" marT="45716" marB="45716"/>
                </a:tc>
                <a:tc>
                  <a:txBody>
                    <a:bodyPr/>
                    <a:lstStyle/>
                    <a:p>
                      <a:pPr>
                        <a:lnSpc>
                          <a:spcPct val="115000"/>
                        </a:lnSpc>
                        <a:spcAft>
                          <a:spcPts val="0"/>
                        </a:spcAft>
                      </a:pPr>
                      <a:r>
                        <a:rPr lang="en-AU" sz="1100" dirty="0">
                          <a:latin typeface="+mj-lt"/>
                          <a:ea typeface="Calibri"/>
                          <a:cs typeface="Times New Roman"/>
                        </a:rPr>
                        <a:t>Crossover design.</a:t>
                      </a:r>
                    </a:p>
                    <a:p>
                      <a:pPr>
                        <a:lnSpc>
                          <a:spcPct val="115000"/>
                        </a:lnSpc>
                        <a:spcAft>
                          <a:spcPts val="0"/>
                        </a:spcAft>
                      </a:pPr>
                      <a:r>
                        <a:rPr lang="en-AU" sz="1100" dirty="0">
                          <a:latin typeface="+mj-lt"/>
                          <a:ea typeface="Calibri"/>
                          <a:cs typeface="Times New Roman"/>
                        </a:rPr>
                        <a:t>Pre- &amp; post </a:t>
                      </a:r>
                      <a:r>
                        <a:rPr lang="en-AU" sz="1100" dirty="0" err="1">
                          <a:latin typeface="+mj-lt"/>
                          <a:ea typeface="Calibri"/>
                          <a:cs typeface="Times New Roman"/>
                        </a:rPr>
                        <a:t>Ax</a:t>
                      </a:r>
                      <a:r>
                        <a:rPr lang="en-AU" sz="1100" dirty="0">
                          <a:latin typeface="+mj-lt"/>
                          <a:ea typeface="Calibri"/>
                          <a:cs typeface="Times New Roman"/>
                        </a:rPr>
                        <a:t> w NGT removal ( Gr1) or insertion (Gr2).</a:t>
                      </a:r>
                    </a:p>
                  </a:txBody>
                  <a:tcPr marL="91446" marR="91446" marT="45716" marB="45716"/>
                </a:tc>
                <a:tc>
                  <a:txBody>
                    <a:bodyPr/>
                    <a:lstStyle/>
                    <a:p>
                      <a:pPr>
                        <a:lnSpc>
                          <a:spcPct val="115000"/>
                        </a:lnSpc>
                        <a:spcAft>
                          <a:spcPts val="0"/>
                        </a:spcAft>
                      </a:pPr>
                      <a:r>
                        <a:rPr lang="en-AU" sz="1100" dirty="0">
                          <a:latin typeface="+mj-lt"/>
                          <a:ea typeface="Calibri"/>
                          <a:cs typeface="Times New Roman"/>
                        </a:rPr>
                        <a:t>FEES </a:t>
                      </a:r>
                      <a:r>
                        <a:rPr lang="en-AU" sz="1100" dirty="0" smtClean="0">
                          <a:latin typeface="+mj-lt"/>
                          <a:ea typeface="Calibri"/>
                          <a:cs typeface="Times New Roman"/>
                        </a:rPr>
                        <a:t>– Incidence </a:t>
                      </a:r>
                      <a:r>
                        <a:rPr lang="en-AU" sz="1100" dirty="0">
                          <a:latin typeface="+mj-lt"/>
                          <a:ea typeface="Calibri"/>
                          <a:cs typeface="Times New Roman"/>
                        </a:rPr>
                        <a:t>of aspiration</a:t>
                      </a:r>
                    </a:p>
                  </a:txBody>
                  <a:tcPr marL="91446" marR="91446" marT="45716" marB="45716"/>
                </a:tc>
                <a:tc>
                  <a:txBody>
                    <a:bodyPr/>
                    <a:lstStyle/>
                    <a:p>
                      <a:pPr>
                        <a:lnSpc>
                          <a:spcPct val="115000"/>
                        </a:lnSpc>
                        <a:spcAft>
                          <a:spcPts val="0"/>
                        </a:spcAft>
                      </a:pPr>
                      <a:r>
                        <a:rPr lang="en-AU" sz="1100" dirty="0">
                          <a:latin typeface="+mj-lt"/>
                          <a:ea typeface="Calibri"/>
                          <a:cs typeface="Times New Roman"/>
                        </a:rPr>
                        <a:t>Nil</a:t>
                      </a:r>
                    </a:p>
                  </a:txBody>
                  <a:tcPr marL="91446" marR="91446" marT="45716" marB="45716"/>
                </a:tc>
                <a:tc>
                  <a:txBody>
                    <a:bodyPr/>
                    <a:lstStyle/>
                    <a:p>
                      <a:pPr algn="ctr">
                        <a:lnSpc>
                          <a:spcPct val="115000"/>
                        </a:lnSpc>
                        <a:spcAft>
                          <a:spcPts val="0"/>
                        </a:spcAft>
                      </a:pPr>
                      <a:r>
                        <a:rPr lang="en-AU" sz="1100" dirty="0">
                          <a:latin typeface="+mj-lt"/>
                          <a:ea typeface="Calibri"/>
                          <a:cs typeface="Times New Roman"/>
                        </a:rPr>
                        <a:t>No</a:t>
                      </a:r>
                    </a:p>
                  </a:txBody>
                  <a:tcPr marL="91446" marR="91446" marT="45716" marB="45716"/>
                </a:tc>
              </a:tr>
              <a:tr h="929601">
                <a:tc>
                  <a:txBody>
                    <a:bodyPr/>
                    <a:lstStyle/>
                    <a:p>
                      <a:r>
                        <a:rPr lang="en-AU" sz="1100" dirty="0" smtClean="0">
                          <a:latin typeface="+mj-lt"/>
                        </a:rPr>
                        <a:t>Huggins et al, 1999</a:t>
                      </a:r>
                      <a:endParaRPr lang="en-AU" sz="1100" dirty="0">
                        <a:latin typeface="+mj-lt"/>
                      </a:endParaRPr>
                    </a:p>
                  </a:txBody>
                  <a:tcPr marL="91446" marR="91446" marT="45716" marB="45716"/>
                </a:tc>
                <a:tc>
                  <a:txBody>
                    <a:bodyPr/>
                    <a:lstStyle/>
                    <a:p>
                      <a:pPr algn="ctr"/>
                      <a:r>
                        <a:rPr lang="en-AU" sz="1100" dirty="0" smtClean="0">
                          <a:latin typeface="+mj-lt"/>
                        </a:rPr>
                        <a:t>IV</a:t>
                      </a:r>
                      <a:endParaRPr lang="en-AU" sz="1100" dirty="0">
                        <a:latin typeface="+mj-lt"/>
                      </a:endParaRPr>
                    </a:p>
                  </a:txBody>
                  <a:tcPr marL="91446" marR="91446" marT="45716" marB="45716"/>
                </a:tc>
                <a:tc>
                  <a:txBody>
                    <a:bodyPr/>
                    <a:lstStyle/>
                    <a:p>
                      <a:r>
                        <a:rPr lang="en-AU" sz="1100" dirty="0" smtClean="0">
                          <a:latin typeface="+mj-lt"/>
                        </a:rPr>
                        <a:t>10</a:t>
                      </a:r>
                    </a:p>
                    <a:p>
                      <a:r>
                        <a:rPr lang="en-AU" sz="1100" dirty="0" smtClean="0">
                          <a:latin typeface="+mj-lt"/>
                        </a:rPr>
                        <a:t>Young, healthy adults</a:t>
                      </a:r>
                      <a:endParaRPr lang="en-AU" sz="1100" dirty="0">
                        <a:latin typeface="+mj-lt"/>
                      </a:endParaRPr>
                    </a:p>
                  </a:txBody>
                  <a:tcPr marL="91446" marR="91446" marT="45716" marB="45716"/>
                </a:tc>
                <a:tc>
                  <a:txBody>
                    <a:bodyPr/>
                    <a:lstStyle/>
                    <a:p>
                      <a:r>
                        <a:rPr lang="en-AU" sz="1100" dirty="0" smtClean="0">
                          <a:latin typeface="+mj-lt"/>
                        </a:rPr>
                        <a:t>Repeated measures design.</a:t>
                      </a:r>
                    </a:p>
                    <a:p>
                      <a:r>
                        <a:rPr lang="en-AU" sz="1100" dirty="0" smtClean="0">
                          <a:latin typeface="+mj-lt"/>
                        </a:rPr>
                        <a:t>T</a:t>
                      </a:r>
                      <a:r>
                        <a:rPr lang="en-AU" sz="1100" baseline="0" dirty="0" smtClean="0">
                          <a:latin typeface="+mj-lt"/>
                        </a:rPr>
                        <a:t>hree conditions: no NGT, fine bore, wide bore.</a:t>
                      </a:r>
                      <a:endParaRPr lang="en-AU" sz="1100" dirty="0">
                        <a:latin typeface="+mj-lt"/>
                      </a:endParaRPr>
                    </a:p>
                  </a:txBody>
                  <a:tcPr marL="91446" marR="91446" marT="45716" marB="45716"/>
                </a:tc>
                <a:tc>
                  <a:txBody>
                    <a:bodyPr/>
                    <a:lstStyle/>
                    <a:p>
                      <a:r>
                        <a:rPr lang="en-AU" sz="1100" dirty="0" smtClean="0">
                          <a:latin typeface="+mj-lt"/>
                        </a:rPr>
                        <a:t>VF – 5 temporal  and 3 non-temporal measures</a:t>
                      </a:r>
                      <a:endParaRPr lang="en-AU" sz="1100" dirty="0">
                        <a:latin typeface="+mj-lt"/>
                      </a:endParaRPr>
                    </a:p>
                  </a:txBody>
                  <a:tcPr marL="91446" marR="91446" marT="45716" marB="45716"/>
                </a:tc>
                <a:tc>
                  <a:txBody>
                    <a:bodyPr/>
                    <a:lstStyle/>
                    <a:p>
                      <a:r>
                        <a:rPr lang="en-AU" sz="1100" dirty="0" smtClean="0">
                          <a:latin typeface="+mj-lt"/>
                        </a:rPr>
                        <a:t>Wide bore</a:t>
                      </a:r>
                      <a:r>
                        <a:rPr lang="en-AU" sz="1100" baseline="0" dirty="0" smtClean="0">
                          <a:latin typeface="+mj-lt"/>
                        </a:rPr>
                        <a:t> = increased duration of 4/5 events</a:t>
                      </a:r>
                      <a:endParaRPr lang="en-AU" sz="1100" dirty="0">
                        <a:latin typeface="+mj-lt"/>
                      </a:endParaRPr>
                    </a:p>
                  </a:txBody>
                  <a:tcPr marL="91446" marR="91446" marT="45716" marB="45716"/>
                </a:tc>
                <a:tc>
                  <a:txBody>
                    <a:bodyPr/>
                    <a:lstStyle/>
                    <a:p>
                      <a:pPr algn="ctr"/>
                      <a:r>
                        <a:rPr lang="en-AU" sz="1100" dirty="0" smtClean="0">
                          <a:latin typeface="+mj-lt"/>
                        </a:rPr>
                        <a:t>Slight</a:t>
                      </a:r>
                    </a:p>
                    <a:p>
                      <a:pPr algn="ctr"/>
                      <a:endParaRPr lang="en-AU" sz="1100" dirty="0" smtClean="0">
                        <a:latin typeface="+mj-lt"/>
                      </a:endParaRPr>
                    </a:p>
                    <a:p>
                      <a:pPr algn="ctr"/>
                      <a:r>
                        <a:rPr lang="en-AU" sz="1100" dirty="0" smtClean="0">
                          <a:latin typeface="+mj-lt"/>
                        </a:rPr>
                        <a:t>Fine bore &gt; wide bore?</a:t>
                      </a:r>
                      <a:endParaRPr lang="en-AU" sz="1100" dirty="0">
                        <a:latin typeface="+mj-lt"/>
                      </a:endParaRPr>
                    </a:p>
                  </a:txBody>
                  <a:tcPr marL="91446" marR="91446" marT="45716" marB="45716"/>
                </a:tc>
              </a:tr>
              <a:tr h="594334">
                <a:tc>
                  <a:txBody>
                    <a:bodyPr/>
                    <a:lstStyle/>
                    <a:p>
                      <a:r>
                        <a:rPr lang="en-AU" sz="1100" dirty="0" err="1" smtClean="0">
                          <a:latin typeface="+mj-lt"/>
                        </a:rPr>
                        <a:t>Leder</a:t>
                      </a:r>
                      <a:r>
                        <a:rPr lang="en-AU" sz="1100" baseline="0" dirty="0" smtClean="0">
                          <a:latin typeface="+mj-lt"/>
                        </a:rPr>
                        <a:t> &amp; </a:t>
                      </a:r>
                      <a:r>
                        <a:rPr lang="en-AU" sz="1100" baseline="0" dirty="0" err="1" smtClean="0">
                          <a:latin typeface="+mj-lt"/>
                        </a:rPr>
                        <a:t>Suiter</a:t>
                      </a:r>
                      <a:r>
                        <a:rPr lang="en-AU" sz="1100" baseline="0" dirty="0" smtClean="0">
                          <a:latin typeface="+mj-lt"/>
                        </a:rPr>
                        <a:t>, 2008</a:t>
                      </a:r>
                      <a:endParaRPr lang="en-AU" sz="1100" dirty="0">
                        <a:latin typeface="+mj-lt"/>
                      </a:endParaRPr>
                    </a:p>
                  </a:txBody>
                  <a:tcPr marL="91446" marR="91446" marT="45716" marB="45716"/>
                </a:tc>
                <a:tc>
                  <a:txBody>
                    <a:bodyPr/>
                    <a:lstStyle/>
                    <a:p>
                      <a:pPr algn="ctr"/>
                      <a:r>
                        <a:rPr lang="en-AU" sz="1100" dirty="0" smtClean="0">
                          <a:latin typeface="+mj-lt"/>
                        </a:rPr>
                        <a:t>III-2</a:t>
                      </a:r>
                      <a:endParaRPr lang="en-AU" sz="1100" dirty="0">
                        <a:latin typeface="+mj-lt"/>
                      </a:endParaRPr>
                    </a:p>
                  </a:txBody>
                  <a:tcPr marL="91446" marR="91446" marT="45716" marB="45716"/>
                </a:tc>
                <a:tc>
                  <a:txBody>
                    <a:bodyPr/>
                    <a:lstStyle/>
                    <a:p>
                      <a:r>
                        <a:rPr lang="en-AU" sz="1100" dirty="0" err="1" smtClean="0">
                          <a:latin typeface="+mj-lt"/>
                        </a:rPr>
                        <a:t>Grp</a:t>
                      </a:r>
                      <a:r>
                        <a:rPr lang="en-AU" sz="1100" dirty="0" smtClean="0">
                          <a:latin typeface="+mj-lt"/>
                        </a:rPr>
                        <a:t> 1 (630) w/ NGT</a:t>
                      </a:r>
                    </a:p>
                    <a:p>
                      <a:r>
                        <a:rPr lang="en-AU" sz="1100" dirty="0" err="1" smtClean="0">
                          <a:latin typeface="+mj-lt"/>
                        </a:rPr>
                        <a:t>Grp</a:t>
                      </a:r>
                      <a:r>
                        <a:rPr lang="en-AU" sz="1100" dirty="0" smtClean="0">
                          <a:latin typeface="+mj-lt"/>
                        </a:rPr>
                        <a:t> 2 (630) w/o</a:t>
                      </a:r>
                      <a:r>
                        <a:rPr lang="en-AU" sz="1100" baseline="0" dirty="0" smtClean="0">
                          <a:latin typeface="+mj-lt"/>
                        </a:rPr>
                        <a:t> NGT</a:t>
                      </a:r>
                    </a:p>
                    <a:p>
                      <a:r>
                        <a:rPr lang="en-AU" sz="1100" baseline="0" dirty="0" smtClean="0">
                          <a:latin typeface="+mj-lt"/>
                        </a:rPr>
                        <a:t>Mixed medical</a:t>
                      </a:r>
                      <a:endParaRPr lang="en-AU" sz="1100" dirty="0">
                        <a:latin typeface="+mj-lt"/>
                      </a:endParaRPr>
                    </a:p>
                  </a:txBody>
                  <a:tcPr marL="91446" marR="91446" marT="45716" marB="45716"/>
                </a:tc>
                <a:tc>
                  <a:txBody>
                    <a:bodyPr/>
                    <a:lstStyle/>
                    <a:p>
                      <a:r>
                        <a:rPr lang="en-AU" sz="1100" dirty="0" smtClean="0">
                          <a:latin typeface="+mj-lt"/>
                        </a:rPr>
                        <a:t>7 year ,</a:t>
                      </a:r>
                      <a:r>
                        <a:rPr lang="en-AU" sz="1100" baseline="0" dirty="0" smtClean="0">
                          <a:latin typeface="+mj-lt"/>
                        </a:rPr>
                        <a:t> prospective  cohort series.</a:t>
                      </a:r>
                    </a:p>
                    <a:p>
                      <a:r>
                        <a:rPr lang="en-AU" sz="1100" dirty="0" smtClean="0">
                          <a:latin typeface="+mj-lt"/>
                        </a:rPr>
                        <a:t>Single instance</a:t>
                      </a:r>
                      <a:r>
                        <a:rPr lang="en-AU" sz="1100" baseline="0" dirty="0" smtClean="0">
                          <a:latin typeface="+mj-lt"/>
                        </a:rPr>
                        <a:t> </a:t>
                      </a:r>
                      <a:r>
                        <a:rPr lang="en-AU" sz="1100" baseline="0" dirty="0" err="1" smtClean="0">
                          <a:latin typeface="+mj-lt"/>
                        </a:rPr>
                        <a:t>Ax</a:t>
                      </a:r>
                      <a:r>
                        <a:rPr lang="en-AU" sz="1100" baseline="0" dirty="0" smtClean="0">
                          <a:latin typeface="+mj-lt"/>
                        </a:rPr>
                        <a:t>.</a:t>
                      </a:r>
                      <a:endParaRPr lang="en-AU" sz="1100" dirty="0">
                        <a:latin typeface="+mj-lt"/>
                      </a:endParaRPr>
                    </a:p>
                  </a:txBody>
                  <a:tcPr marL="91446" marR="91446" marT="45716" marB="45716"/>
                </a:tc>
                <a:tc>
                  <a:txBody>
                    <a:bodyPr/>
                    <a:lstStyle/>
                    <a:p>
                      <a:r>
                        <a:rPr lang="en-AU" sz="1100" dirty="0" smtClean="0">
                          <a:latin typeface="+mj-lt"/>
                        </a:rPr>
                        <a:t>FEES – Incidence of aspiration</a:t>
                      </a:r>
                      <a:endParaRPr lang="en-AU" sz="1100" dirty="0">
                        <a:latin typeface="+mj-lt"/>
                      </a:endParaRPr>
                    </a:p>
                  </a:txBody>
                  <a:tcPr marL="91446" marR="91446" marT="45716" marB="45716"/>
                </a:tc>
                <a:tc>
                  <a:txBody>
                    <a:bodyPr/>
                    <a:lstStyle/>
                    <a:p>
                      <a:r>
                        <a:rPr lang="en-AU" sz="1100" dirty="0" smtClean="0">
                          <a:latin typeface="+mj-lt"/>
                        </a:rPr>
                        <a:t>Nil</a:t>
                      </a:r>
                      <a:endParaRPr lang="en-AU" sz="1100" dirty="0">
                        <a:latin typeface="+mj-lt"/>
                      </a:endParaRPr>
                    </a:p>
                  </a:txBody>
                  <a:tcPr marL="91446" marR="91446" marT="45716" marB="45716"/>
                </a:tc>
                <a:tc>
                  <a:txBody>
                    <a:bodyPr/>
                    <a:lstStyle/>
                    <a:p>
                      <a:pPr algn="ctr"/>
                      <a:r>
                        <a:rPr lang="en-AU" sz="1100" dirty="0" smtClean="0">
                          <a:latin typeface="+mj-lt"/>
                        </a:rPr>
                        <a:t>No</a:t>
                      </a:r>
                      <a:endParaRPr lang="en-AU" sz="1100" dirty="0">
                        <a:latin typeface="+mj-lt"/>
                      </a:endParaRPr>
                    </a:p>
                  </a:txBody>
                  <a:tcPr marL="91446" marR="91446" marT="45716" marB="45716"/>
                </a:tc>
              </a:tr>
              <a:tr h="669769">
                <a:tc>
                  <a:txBody>
                    <a:bodyPr/>
                    <a:lstStyle/>
                    <a:p>
                      <a:r>
                        <a:rPr lang="en-AU" sz="1100" dirty="0" smtClean="0">
                          <a:latin typeface="+mj-lt"/>
                        </a:rPr>
                        <a:t>Wang et al, 2006</a:t>
                      </a:r>
                      <a:endParaRPr lang="en-AU" sz="1100" dirty="0">
                        <a:latin typeface="+mj-lt"/>
                      </a:endParaRPr>
                    </a:p>
                  </a:txBody>
                  <a:tcPr marL="91446" marR="91446" marT="45716" marB="45716"/>
                </a:tc>
                <a:tc>
                  <a:txBody>
                    <a:bodyPr/>
                    <a:lstStyle/>
                    <a:p>
                      <a:pPr algn="ctr">
                        <a:lnSpc>
                          <a:spcPct val="115000"/>
                        </a:lnSpc>
                        <a:spcAft>
                          <a:spcPts val="0"/>
                        </a:spcAft>
                      </a:pPr>
                      <a:r>
                        <a:rPr lang="en-AU" sz="1100" dirty="0">
                          <a:latin typeface="+mj-lt"/>
                          <a:ea typeface="Calibri"/>
                          <a:cs typeface="Calibri" pitchFamily="34" charset="0"/>
                        </a:rPr>
                        <a:t>IV</a:t>
                      </a:r>
                    </a:p>
                  </a:txBody>
                  <a:tcPr marL="91446" marR="91446" marT="45716" marB="45716"/>
                </a:tc>
                <a:tc>
                  <a:txBody>
                    <a:bodyPr/>
                    <a:lstStyle/>
                    <a:p>
                      <a:pPr>
                        <a:lnSpc>
                          <a:spcPct val="115000"/>
                        </a:lnSpc>
                        <a:spcAft>
                          <a:spcPts val="0"/>
                        </a:spcAft>
                      </a:pPr>
                      <a:r>
                        <a:rPr lang="en-AU" sz="1100" dirty="0">
                          <a:latin typeface="+mj-lt"/>
                          <a:ea typeface="Calibri"/>
                          <a:cs typeface="Calibri" pitchFamily="34" charset="0"/>
                        </a:rPr>
                        <a:t>22 </a:t>
                      </a:r>
                    </a:p>
                    <a:p>
                      <a:pPr>
                        <a:lnSpc>
                          <a:spcPct val="115000"/>
                        </a:lnSpc>
                        <a:spcAft>
                          <a:spcPts val="0"/>
                        </a:spcAft>
                      </a:pPr>
                      <a:r>
                        <a:rPr lang="en-AU" sz="1100" dirty="0" smtClean="0">
                          <a:latin typeface="+mj-lt"/>
                          <a:ea typeface="Calibri"/>
                          <a:cs typeface="Calibri" pitchFamily="34" charset="0"/>
                        </a:rPr>
                        <a:t>Stroke</a:t>
                      </a:r>
                      <a:endParaRPr lang="en-AU" sz="1100" dirty="0">
                        <a:latin typeface="+mj-lt"/>
                        <a:ea typeface="Calibri"/>
                        <a:cs typeface="Calibri" pitchFamily="34" charset="0"/>
                      </a:endParaRPr>
                    </a:p>
                    <a:p>
                      <a:pPr>
                        <a:lnSpc>
                          <a:spcPct val="115000"/>
                        </a:lnSpc>
                        <a:spcAft>
                          <a:spcPts val="0"/>
                        </a:spcAft>
                      </a:pPr>
                      <a:r>
                        <a:rPr lang="en-AU" sz="1100" dirty="0">
                          <a:latin typeface="+mj-lt"/>
                          <a:ea typeface="Calibri"/>
                          <a:cs typeface="Calibri" pitchFamily="34" charset="0"/>
                        </a:rPr>
                        <a:t>NGT </a:t>
                      </a:r>
                      <a:r>
                        <a:rPr lang="en-AU" sz="1100" dirty="0" err="1">
                          <a:latin typeface="+mj-lt"/>
                          <a:ea typeface="Calibri"/>
                          <a:cs typeface="Calibri" pitchFamily="34" charset="0"/>
                        </a:rPr>
                        <a:t>insitu</a:t>
                      </a:r>
                      <a:r>
                        <a:rPr lang="en-AU" sz="1100" dirty="0">
                          <a:latin typeface="+mj-lt"/>
                          <a:ea typeface="Calibri"/>
                          <a:cs typeface="Calibri" pitchFamily="34" charset="0"/>
                        </a:rPr>
                        <a:t> &gt; 2 weeks</a:t>
                      </a:r>
                    </a:p>
                  </a:txBody>
                  <a:tcPr marL="91446" marR="91446" marT="45716" marB="45716"/>
                </a:tc>
                <a:tc>
                  <a:txBody>
                    <a:bodyPr/>
                    <a:lstStyle/>
                    <a:p>
                      <a:pPr>
                        <a:lnSpc>
                          <a:spcPct val="115000"/>
                        </a:lnSpc>
                        <a:spcAft>
                          <a:spcPts val="0"/>
                        </a:spcAft>
                      </a:pPr>
                      <a:r>
                        <a:rPr lang="en-AU" sz="1100" dirty="0">
                          <a:latin typeface="+mj-lt"/>
                          <a:ea typeface="Calibri"/>
                          <a:cs typeface="Calibri" pitchFamily="34" charset="0"/>
                        </a:rPr>
                        <a:t>Repeated measures design. </a:t>
                      </a:r>
                      <a:r>
                        <a:rPr lang="en-AU" sz="1100" dirty="0" err="1">
                          <a:latin typeface="+mj-lt"/>
                          <a:ea typeface="Calibri"/>
                          <a:cs typeface="Calibri" pitchFamily="34" charset="0"/>
                        </a:rPr>
                        <a:t>Ax</a:t>
                      </a:r>
                      <a:r>
                        <a:rPr lang="en-AU" sz="1100" dirty="0">
                          <a:latin typeface="+mj-lt"/>
                          <a:ea typeface="Calibri"/>
                          <a:cs typeface="Calibri" pitchFamily="34" charset="0"/>
                        </a:rPr>
                        <a:t> pre- &amp; post-NGT removal. </a:t>
                      </a:r>
                    </a:p>
                  </a:txBody>
                  <a:tcPr marL="91446" marR="91446" marT="45716" marB="45716"/>
                </a:tc>
                <a:tc>
                  <a:txBody>
                    <a:bodyPr/>
                    <a:lstStyle/>
                    <a:p>
                      <a:pPr>
                        <a:lnSpc>
                          <a:spcPct val="115000"/>
                        </a:lnSpc>
                        <a:spcAft>
                          <a:spcPts val="0"/>
                        </a:spcAft>
                      </a:pPr>
                      <a:r>
                        <a:rPr lang="en-AU" sz="1100" dirty="0">
                          <a:latin typeface="+mj-lt"/>
                          <a:ea typeface="Calibri"/>
                          <a:cs typeface="Calibri" pitchFamily="34" charset="0"/>
                        </a:rPr>
                        <a:t>MBS – timed </a:t>
                      </a:r>
                      <a:r>
                        <a:rPr lang="en-AU" sz="1100" dirty="0" smtClean="0">
                          <a:latin typeface="+mj-lt"/>
                          <a:ea typeface="Calibri"/>
                          <a:cs typeface="Calibri" pitchFamily="34" charset="0"/>
                        </a:rPr>
                        <a:t> &amp; </a:t>
                      </a:r>
                      <a:r>
                        <a:rPr lang="en-AU" sz="1100" dirty="0">
                          <a:latin typeface="+mj-lt"/>
                          <a:ea typeface="Calibri"/>
                          <a:cs typeface="Calibri" pitchFamily="34" charset="0"/>
                        </a:rPr>
                        <a:t>qualitative </a:t>
                      </a:r>
                      <a:r>
                        <a:rPr lang="en-AU" sz="1100" dirty="0" err="1" smtClean="0">
                          <a:latin typeface="+mj-lt"/>
                          <a:ea typeface="Calibri"/>
                          <a:cs typeface="Calibri" pitchFamily="34" charset="0"/>
                        </a:rPr>
                        <a:t>obs</a:t>
                      </a:r>
                      <a:endParaRPr lang="en-AU" sz="1100" dirty="0">
                        <a:latin typeface="+mj-lt"/>
                        <a:ea typeface="Calibri"/>
                        <a:cs typeface="Calibri" pitchFamily="34" charset="0"/>
                      </a:endParaRPr>
                    </a:p>
                  </a:txBody>
                  <a:tcPr marL="91446" marR="91446" marT="45716" marB="45716"/>
                </a:tc>
                <a:tc>
                  <a:txBody>
                    <a:bodyPr/>
                    <a:lstStyle/>
                    <a:p>
                      <a:pPr>
                        <a:lnSpc>
                          <a:spcPct val="115000"/>
                        </a:lnSpc>
                        <a:spcAft>
                          <a:spcPts val="0"/>
                        </a:spcAft>
                      </a:pPr>
                      <a:r>
                        <a:rPr lang="en-AU" sz="1100" dirty="0">
                          <a:latin typeface="+mj-lt"/>
                          <a:ea typeface="Calibri"/>
                          <a:cs typeface="Calibri" pitchFamily="34" charset="0"/>
                        </a:rPr>
                        <a:t>Nil </a:t>
                      </a:r>
                    </a:p>
                  </a:txBody>
                  <a:tcPr marL="91446" marR="91446" marT="45716" marB="45716"/>
                </a:tc>
                <a:tc>
                  <a:txBody>
                    <a:bodyPr/>
                    <a:lstStyle/>
                    <a:p>
                      <a:pPr algn="ctr">
                        <a:lnSpc>
                          <a:spcPct val="115000"/>
                        </a:lnSpc>
                        <a:spcAft>
                          <a:spcPts val="0"/>
                        </a:spcAft>
                      </a:pPr>
                      <a:r>
                        <a:rPr lang="en-AU" sz="1100" dirty="0">
                          <a:latin typeface="+mj-lt"/>
                          <a:ea typeface="Calibri"/>
                          <a:cs typeface="Calibri" pitchFamily="34" charset="0"/>
                        </a:rPr>
                        <a:t>No</a:t>
                      </a:r>
                    </a:p>
                  </a:txBody>
                  <a:tcPr marL="91446" marR="91446" marT="45716" marB="45716"/>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defRPr/>
            </a:pPr>
            <a:r>
              <a:rPr lang="en-AU" dirty="0" smtClean="0"/>
              <a:t>External Evidence: </a:t>
            </a:r>
            <a:br>
              <a:rPr lang="en-AU" dirty="0" smtClean="0"/>
            </a:br>
            <a:r>
              <a:rPr lang="en-AU" dirty="0" smtClean="0"/>
              <a:t>Strengths and Limitations</a:t>
            </a:r>
          </a:p>
        </p:txBody>
      </p:sp>
      <p:sp>
        <p:nvSpPr>
          <p:cNvPr id="15363" name="Content Placeholder 2"/>
          <p:cNvSpPr>
            <a:spLocks noGrp="1"/>
          </p:cNvSpPr>
          <p:nvPr>
            <p:ph sz="quarter" idx="1"/>
          </p:nvPr>
        </p:nvSpPr>
        <p:spPr>
          <a:xfrm>
            <a:off x="457200" y="1516063"/>
            <a:ext cx="8229600" cy="4937125"/>
          </a:xfrm>
        </p:spPr>
        <p:txBody>
          <a:bodyPr/>
          <a:lstStyle/>
          <a:p>
            <a:pPr eaLnBrk="1" hangingPunct="1"/>
            <a:r>
              <a:rPr lang="en-AU" sz="2600" smtClean="0"/>
              <a:t>Use of objective assessment tools</a:t>
            </a:r>
          </a:p>
          <a:p>
            <a:pPr lvl="1" eaLnBrk="1" hangingPunct="1"/>
            <a:r>
              <a:rPr lang="en-AU" sz="2200" smtClean="0"/>
              <a:t>Time frame parameters </a:t>
            </a:r>
          </a:p>
          <a:p>
            <a:pPr lvl="1" eaLnBrk="1" hangingPunct="1"/>
            <a:r>
              <a:rPr lang="en-AU" sz="2200" smtClean="0"/>
              <a:t>Rating scales</a:t>
            </a:r>
          </a:p>
          <a:p>
            <a:pPr eaLnBrk="1" hangingPunct="1"/>
            <a:r>
              <a:rPr lang="en-AU" sz="2600" smtClean="0"/>
              <a:t>Study design and bias</a:t>
            </a:r>
          </a:p>
          <a:p>
            <a:pPr eaLnBrk="1" hangingPunct="1"/>
            <a:r>
              <a:rPr lang="en-AU" sz="2600" smtClean="0"/>
              <a:t>Impact of NGT reviewed in healthy population</a:t>
            </a:r>
          </a:p>
          <a:p>
            <a:pPr eaLnBrk="1" hangingPunct="1"/>
            <a:r>
              <a:rPr lang="en-AU" sz="2600" smtClean="0"/>
              <a:t>Comparison of NGT size</a:t>
            </a:r>
          </a:p>
          <a:p>
            <a:pPr eaLnBrk="1" hangingPunct="1"/>
            <a:r>
              <a:rPr lang="en-AU" sz="2600" smtClean="0"/>
              <a:t>Varying participant populations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defRPr/>
            </a:pPr>
            <a:r>
              <a:rPr lang="en-AU" smtClean="0"/>
              <a:t>Clinical Question: Answered?</a:t>
            </a:r>
          </a:p>
        </p:txBody>
      </p:sp>
      <p:sp>
        <p:nvSpPr>
          <p:cNvPr id="16387" name="Content Placeholder 2"/>
          <p:cNvSpPr>
            <a:spLocks noGrp="1"/>
          </p:cNvSpPr>
          <p:nvPr>
            <p:ph sz="quarter" idx="1"/>
          </p:nvPr>
        </p:nvSpPr>
        <p:spPr>
          <a:xfrm>
            <a:off x="457200" y="1516063"/>
            <a:ext cx="8229600" cy="4937125"/>
          </a:xfrm>
        </p:spPr>
        <p:txBody>
          <a:bodyPr/>
          <a:lstStyle/>
          <a:p>
            <a:pPr eaLnBrk="1" hangingPunct="1"/>
            <a:r>
              <a:rPr lang="en-AU" sz="2600" smtClean="0"/>
              <a:t>Level of evidence – III-2 or IV</a:t>
            </a:r>
          </a:p>
          <a:p>
            <a:pPr eaLnBrk="1" hangingPunct="1"/>
            <a:r>
              <a:rPr lang="en-AU" sz="2600" smtClean="0"/>
              <a:t>Clinical bottom line</a:t>
            </a:r>
          </a:p>
          <a:p>
            <a:pPr lvl="1" eaLnBrk="1" hangingPunct="1"/>
            <a:r>
              <a:rPr lang="en-AU" sz="2600" smtClean="0"/>
              <a:t>The current evidence says that there is no significant impact of nasogastric tubes on swallowing function in adults.</a:t>
            </a:r>
          </a:p>
          <a:p>
            <a:pPr lvl="1" eaLnBrk="1" hangingPunct="1">
              <a:buFont typeface="Arial" charset="0"/>
              <a:buNone/>
            </a:pPr>
            <a:endParaRPr lang="en-AU" smtClean="0"/>
          </a:p>
          <a:p>
            <a:pPr lvl="1" eaLnBrk="1" hangingPunct="1">
              <a:buFont typeface="Arial" charset="0"/>
              <a:buNone/>
            </a:pPr>
            <a:endParaRPr lang="en-AU" smtClean="0"/>
          </a:p>
          <a:p>
            <a:pPr lvl="1" eaLnBrk="1" hangingPunct="1">
              <a:buFont typeface="Arial" charset="0"/>
              <a:buNone/>
            </a:pPr>
            <a:endParaRPr lang="en-AU" smtClean="0"/>
          </a:p>
          <a:p>
            <a:pPr algn="ctr" eaLnBrk="1" hangingPunct="1">
              <a:buFont typeface="Wingdings" pitchFamily="2" charset="2"/>
              <a:buNone/>
            </a:pPr>
            <a:r>
              <a:rPr lang="en-AU" sz="3000" smtClean="0"/>
              <a:t>But this didn’t sit with our clinical judgment!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fontAlgn="auto" hangingPunct="1">
              <a:spcAft>
                <a:spcPts val="0"/>
              </a:spcAft>
              <a:defRPr/>
            </a:pPr>
            <a:r>
              <a:rPr lang="en-AU" dirty="0" smtClean="0"/>
              <a:t>Internal Evidence</a:t>
            </a:r>
          </a:p>
        </p:txBody>
      </p:sp>
      <p:sp>
        <p:nvSpPr>
          <p:cNvPr id="17411" name="Content Placeholder 2"/>
          <p:cNvSpPr>
            <a:spLocks noGrp="1"/>
          </p:cNvSpPr>
          <p:nvPr>
            <p:ph sz="quarter" idx="1"/>
          </p:nvPr>
        </p:nvSpPr>
        <p:spPr>
          <a:xfrm>
            <a:off x="457200" y="1600200"/>
            <a:ext cx="7467600" cy="4873625"/>
          </a:xfrm>
        </p:spPr>
        <p:txBody>
          <a:bodyPr/>
          <a:lstStyle/>
          <a:p>
            <a:pPr eaLnBrk="1" hangingPunct="1"/>
            <a:r>
              <a:rPr lang="en-AU" sz="2600" smtClean="0"/>
              <a:t>Aim</a:t>
            </a:r>
          </a:p>
          <a:p>
            <a:pPr lvl="1" eaLnBrk="1" hangingPunct="1"/>
            <a:r>
              <a:rPr lang="en-AU" sz="2200" smtClean="0"/>
              <a:t>To explore the current viewpoints and practices of speech pathologists working in adult dysphagia in regards to our clinical question</a:t>
            </a:r>
          </a:p>
          <a:p>
            <a:pPr eaLnBrk="1" hangingPunct="1"/>
            <a:r>
              <a:rPr lang="en-AU" sz="2600" smtClean="0"/>
              <a:t>10 question survey</a:t>
            </a:r>
          </a:p>
          <a:p>
            <a:pPr eaLnBrk="1" hangingPunct="1"/>
            <a:r>
              <a:rPr lang="en-AU" sz="2600" smtClean="0"/>
              <a:t>Distributed widely </a:t>
            </a:r>
          </a:p>
          <a:p>
            <a:pPr eaLnBrk="1" hangingPunct="1"/>
            <a:r>
              <a:rPr lang="en-AU" sz="2600" smtClean="0"/>
              <a:t>Analysis of data</a:t>
            </a:r>
          </a:p>
          <a:p>
            <a:pPr eaLnBrk="1" hangingPunct="1"/>
            <a:r>
              <a:rPr lang="en-AU" sz="2600" smtClean="0"/>
              <a:t>Limitations</a:t>
            </a:r>
          </a:p>
          <a:p>
            <a:pPr eaLnBrk="1" hangingPunct="1"/>
            <a:endParaRPr lang="en-AU"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3"/>
          <p:cNvSpPr>
            <a:spLocks noGrp="1"/>
          </p:cNvSpPr>
          <p:nvPr>
            <p:ph type="title"/>
          </p:nvPr>
        </p:nvSpPr>
        <p:spPr/>
        <p:txBody>
          <a:bodyPr/>
          <a:lstStyle/>
          <a:p>
            <a:pPr eaLnBrk="1" fontAlgn="auto" hangingPunct="1">
              <a:spcAft>
                <a:spcPts val="0"/>
              </a:spcAft>
              <a:defRPr/>
            </a:pPr>
            <a:r>
              <a:rPr lang="en-AU" smtClean="0"/>
              <a:t>Results: Demographics</a:t>
            </a:r>
          </a:p>
        </p:txBody>
      </p:sp>
      <p:graphicFrame>
        <p:nvGraphicFramePr>
          <p:cNvPr id="10" name="Content Placeholder 9"/>
          <p:cNvGraphicFramePr>
            <a:graphicFrameLocks noGrp="1"/>
          </p:cNvGraphicFramePr>
          <p:nvPr>
            <p:ph sz="quarter" idx="1"/>
          </p:nvPr>
        </p:nvGraphicFramePr>
        <p:xfrm>
          <a:off x="250825" y="1628775"/>
          <a:ext cx="8351837" cy="4359275"/>
        </p:xfrm>
        <a:graphic>
          <a:graphicData uri="http://schemas.openxmlformats.org/drawingml/2006/table">
            <a:tbl>
              <a:tblPr/>
              <a:tblGrid>
                <a:gridCol w="1445210"/>
                <a:gridCol w="874744"/>
                <a:gridCol w="703989"/>
                <a:gridCol w="842647"/>
                <a:gridCol w="695986"/>
                <a:gridCol w="837321"/>
                <a:gridCol w="863983"/>
                <a:gridCol w="1005309"/>
                <a:gridCol w="1082648"/>
              </a:tblGrid>
              <a:tr h="399500">
                <a:tc gridSpan="9">
                  <a:txBody>
                    <a:bodyPr/>
                    <a:lstStyle/>
                    <a:p>
                      <a:pPr marL="0" algn="ctr" fontAlgn="b">
                        <a:spcBef>
                          <a:spcPts val="1200"/>
                        </a:spcBef>
                        <a:spcAft>
                          <a:spcPts val="600"/>
                        </a:spcAft>
                      </a:pPr>
                      <a:r>
                        <a:rPr lang="en-AU" sz="2200" b="1" i="0" u="none" strike="noStrike" dirty="0">
                          <a:solidFill>
                            <a:srgbClr val="000000"/>
                          </a:solidFill>
                          <a:effectLst/>
                          <a:latin typeface="Calibri"/>
                        </a:rPr>
                        <a:t>Demographics of </a:t>
                      </a:r>
                      <a:r>
                        <a:rPr lang="en-AU" sz="2200" b="1" i="0" u="none" strike="noStrike" dirty="0" smtClean="0">
                          <a:solidFill>
                            <a:srgbClr val="000000"/>
                          </a:solidFill>
                          <a:effectLst/>
                          <a:latin typeface="Calibri"/>
                        </a:rPr>
                        <a:t>Participants</a:t>
                      </a:r>
                      <a:endParaRPr lang="en-AU" sz="2200" b="0" i="0" u="none" strike="noStrike" dirty="0">
                        <a:solidFill>
                          <a:srgbClr val="000000"/>
                        </a:solidFill>
                        <a:effectLst/>
                        <a:latin typeface="Calibri"/>
                      </a:endParaRPr>
                    </a:p>
                  </a:txBody>
                  <a:tcPr marL="9524" marR="9524" marT="9523"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AU"/>
                    </a:p>
                  </a:txBody>
                  <a:tcPr/>
                </a:tc>
                <a:tc hMerge="1">
                  <a:txBody>
                    <a:bodyPr/>
                    <a:lstStyle/>
                    <a:p>
                      <a:pPr marL="0" algn="l" fontAlgn="b">
                        <a:spcBef>
                          <a:spcPts val="600"/>
                        </a:spcBef>
                        <a:spcAft>
                          <a:spcPts val="600"/>
                        </a:spcAft>
                      </a:pPr>
                      <a:endParaRPr lang="en-AU" sz="2200" b="0" i="0" u="none" strike="noStrike" dirty="0">
                        <a:solidFill>
                          <a:srgbClr val="000000"/>
                        </a:solidFill>
                        <a:effectLst/>
                        <a:latin typeface="Calibri"/>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pPr marL="0" algn="l" fontAlgn="b">
                        <a:spcBef>
                          <a:spcPts val="600"/>
                        </a:spcBef>
                        <a:spcAft>
                          <a:spcPts val="600"/>
                        </a:spcAft>
                      </a:pPr>
                      <a:endParaRPr lang="en-AU" sz="2200" b="0" i="0" u="none" strike="noStrike" dirty="0">
                        <a:solidFill>
                          <a:srgbClr val="000000"/>
                        </a:solidFill>
                        <a:effectLst/>
                        <a:latin typeface="Calibri"/>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pPr marL="0" algn="l" fontAlgn="b">
                        <a:spcBef>
                          <a:spcPts val="600"/>
                        </a:spcBef>
                        <a:spcAft>
                          <a:spcPts val="600"/>
                        </a:spcAft>
                      </a:pPr>
                      <a:endParaRPr lang="en-AU" sz="2200" b="0" i="0" u="none" strike="noStrike" dirty="0">
                        <a:solidFill>
                          <a:srgbClr val="000000"/>
                        </a:solidFill>
                        <a:effectLst/>
                        <a:latin typeface="Calibri"/>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pPr marL="0" algn="l" fontAlgn="b">
                        <a:spcBef>
                          <a:spcPts val="600"/>
                        </a:spcBef>
                        <a:spcAft>
                          <a:spcPts val="600"/>
                        </a:spcAft>
                      </a:pPr>
                      <a:endParaRPr lang="en-AU" sz="2200" b="0" i="0" u="none" strike="noStrike" dirty="0">
                        <a:solidFill>
                          <a:srgbClr val="000000"/>
                        </a:solidFill>
                        <a:effectLst/>
                        <a:latin typeface="Calibri"/>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AU"/>
                    </a:p>
                  </a:txBody>
                  <a:tcPr/>
                </a:tc>
                <a:tc hMerge="1">
                  <a:txBody>
                    <a:bodyPr/>
                    <a:lstStyle/>
                    <a:p>
                      <a:pPr marL="0" algn="l" fontAlgn="b">
                        <a:spcBef>
                          <a:spcPts val="600"/>
                        </a:spcBef>
                        <a:spcAft>
                          <a:spcPts val="600"/>
                        </a:spcAft>
                      </a:pPr>
                      <a:endParaRPr lang="en-AU" sz="2200" b="0" i="0" u="none" strike="noStrike" dirty="0">
                        <a:solidFill>
                          <a:srgbClr val="000000"/>
                        </a:solidFill>
                        <a:effectLst/>
                        <a:latin typeface="Calibri"/>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AU"/>
                    </a:p>
                  </a:txBody>
                  <a:tcPr/>
                </a:tc>
              </a:tr>
              <a:tr h="787965">
                <a:tc rowSpan="2">
                  <a:txBody>
                    <a:bodyPr/>
                    <a:lstStyle/>
                    <a:p>
                      <a:pPr marL="0" algn="l" fontAlgn="ctr">
                        <a:spcBef>
                          <a:spcPts val="600"/>
                        </a:spcBef>
                        <a:spcAft>
                          <a:spcPts val="600"/>
                        </a:spcAft>
                      </a:pPr>
                      <a:r>
                        <a:rPr lang="en-AU" sz="2200" b="1" i="0" u="none" strike="noStrike" dirty="0">
                          <a:solidFill>
                            <a:srgbClr val="000000"/>
                          </a:solidFill>
                          <a:effectLst/>
                          <a:latin typeface="Calibri"/>
                        </a:rPr>
                        <a:t>Years in adult dysphagia</a:t>
                      </a:r>
                    </a:p>
                  </a:txBody>
                  <a:tcPr marL="9524" marR="9524" marT="95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gridSpan="2">
                  <a:txBody>
                    <a:bodyPr/>
                    <a:lstStyle/>
                    <a:p>
                      <a:pPr marL="0" algn="ctr" fontAlgn="b">
                        <a:spcBef>
                          <a:spcPts val="600"/>
                        </a:spcBef>
                        <a:spcAft>
                          <a:spcPts val="600"/>
                        </a:spcAft>
                      </a:pPr>
                      <a:r>
                        <a:rPr lang="en-AU" sz="2200" b="1" i="0" u="none" strike="noStrike" dirty="0">
                          <a:solidFill>
                            <a:srgbClr val="000000"/>
                          </a:solidFill>
                          <a:effectLst/>
                          <a:latin typeface="Calibri"/>
                        </a:rPr>
                        <a:t>&lt;1</a:t>
                      </a:r>
                    </a:p>
                  </a:txBody>
                  <a:tcPr marL="9524" marR="9524"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hMerge="1">
                  <a:txBody>
                    <a:bodyPr/>
                    <a:lstStyle/>
                    <a:p>
                      <a:endParaRPr lang="en-AU"/>
                    </a:p>
                  </a:txBody>
                  <a:tcPr/>
                </a:tc>
                <a:tc gridSpan="2">
                  <a:txBody>
                    <a:bodyPr/>
                    <a:lstStyle/>
                    <a:p>
                      <a:pPr marL="0" algn="ctr" fontAlgn="b">
                        <a:spcBef>
                          <a:spcPts val="600"/>
                        </a:spcBef>
                        <a:spcAft>
                          <a:spcPts val="600"/>
                        </a:spcAft>
                      </a:pPr>
                      <a:r>
                        <a:rPr lang="en-AU" sz="2200" b="1" i="0" u="none" strike="noStrike">
                          <a:solidFill>
                            <a:srgbClr val="000000"/>
                          </a:solidFill>
                          <a:effectLst/>
                          <a:latin typeface="Calibri"/>
                        </a:rPr>
                        <a:t>1-3 years</a:t>
                      </a:r>
                    </a:p>
                  </a:txBody>
                  <a:tcPr marL="9524" marR="9524"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hMerge="1">
                  <a:txBody>
                    <a:bodyPr/>
                    <a:lstStyle/>
                    <a:p>
                      <a:endParaRPr lang="en-AU"/>
                    </a:p>
                  </a:txBody>
                  <a:tcPr/>
                </a:tc>
                <a:tc gridSpan="2">
                  <a:txBody>
                    <a:bodyPr/>
                    <a:lstStyle/>
                    <a:p>
                      <a:pPr marL="0" algn="ctr" fontAlgn="b">
                        <a:spcBef>
                          <a:spcPts val="600"/>
                        </a:spcBef>
                        <a:spcAft>
                          <a:spcPts val="600"/>
                        </a:spcAft>
                      </a:pPr>
                      <a:r>
                        <a:rPr lang="en-AU" sz="2200" b="1" i="0" u="none" strike="noStrike">
                          <a:solidFill>
                            <a:srgbClr val="000000"/>
                          </a:solidFill>
                          <a:effectLst/>
                          <a:latin typeface="Calibri"/>
                        </a:rPr>
                        <a:t>4-8 years</a:t>
                      </a:r>
                    </a:p>
                  </a:txBody>
                  <a:tcPr marL="9524" marR="9524"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hMerge="1">
                  <a:txBody>
                    <a:bodyPr/>
                    <a:lstStyle/>
                    <a:p>
                      <a:endParaRPr lang="en-AU"/>
                    </a:p>
                  </a:txBody>
                  <a:tcPr/>
                </a:tc>
                <a:tc>
                  <a:txBody>
                    <a:bodyPr/>
                    <a:lstStyle/>
                    <a:p>
                      <a:pPr marL="0" algn="ctr" fontAlgn="b">
                        <a:spcBef>
                          <a:spcPts val="600"/>
                        </a:spcBef>
                        <a:spcAft>
                          <a:spcPts val="600"/>
                        </a:spcAft>
                      </a:pPr>
                      <a:r>
                        <a:rPr lang="en-AU" sz="2200" b="1" i="0" u="none" strike="noStrike" dirty="0">
                          <a:solidFill>
                            <a:srgbClr val="000000"/>
                          </a:solidFill>
                          <a:effectLst/>
                          <a:latin typeface="Calibri"/>
                        </a:rPr>
                        <a:t>8+</a:t>
                      </a:r>
                    </a:p>
                  </a:txBody>
                  <a:tcPr marL="9524" marR="9524"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marL="0" algn="ctr" fontAlgn="b">
                        <a:spcBef>
                          <a:spcPts val="600"/>
                        </a:spcBef>
                        <a:spcAft>
                          <a:spcPts val="600"/>
                        </a:spcAft>
                      </a:pPr>
                      <a:r>
                        <a:rPr lang="en-AU" sz="2000" b="1" i="0" u="none" strike="noStrike" dirty="0" smtClean="0">
                          <a:solidFill>
                            <a:srgbClr val="000000"/>
                          </a:solidFill>
                          <a:effectLst/>
                          <a:latin typeface="Calibri"/>
                        </a:rPr>
                        <a:t>Unknown</a:t>
                      </a:r>
                      <a:endParaRPr lang="en-AU" sz="2000" b="1" i="0" u="none" strike="noStrike" dirty="0">
                        <a:solidFill>
                          <a:srgbClr val="000000"/>
                        </a:solidFill>
                        <a:effectLst/>
                        <a:latin typeface="Calibri"/>
                      </a:endParaRPr>
                    </a:p>
                  </a:txBody>
                  <a:tcPr marL="9524" marR="9524"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r>
              <a:tr h="399500">
                <a:tc vMerge="1">
                  <a:txBody>
                    <a:bodyPr/>
                    <a:lstStyle/>
                    <a:p>
                      <a:endParaRPr lang="en-AU"/>
                    </a:p>
                  </a:txBody>
                  <a:tcPr/>
                </a:tc>
                <a:tc gridSpan="2">
                  <a:txBody>
                    <a:bodyPr/>
                    <a:lstStyle/>
                    <a:p>
                      <a:pPr marL="0" algn="ctr" fontAlgn="b">
                        <a:spcBef>
                          <a:spcPts val="600"/>
                        </a:spcBef>
                        <a:spcAft>
                          <a:spcPts val="600"/>
                        </a:spcAft>
                      </a:pPr>
                      <a:r>
                        <a:rPr lang="en-AU" sz="2200" b="0" i="0" u="none" strike="noStrike">
                          <a:solidFill>
                            <a:srgbClr val="000000"/>
                          </a:solidFill>
                          <a:effectLst/>
                          <a:latin typeface="Calibri"/>
                        </a:rPr>
                        <a:t>2%</a:t>
                      </a:r>
                    </a:p>
                  </a:txBody>
                  <a:tcPr marL="9524" marR="9524"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C7CE"/>
                    </a:solidFill>
                  </a:tcPr>
                </a:tc>
                <a:tc hMerge="1">
                  <a:txBody>
                    <a:bodyPr/>
                    <a:lstStyle/>
                    <a:p>
                      <a:endParaRPr lang="en-AU"/>
                    </a:p>
                  </a:txBody>
                  <a:tcPr/>
                </a:tc>
                <a:tc gridSpan="2">
                  <a:txBody>
                    <a:bodyPr/>
                    <a:lstStyle/>
                    <a:p>
                      <a:pPr marL="0" algn="ctr" fontAlgn="b">
                        <a:spcBef>
                          <a:spcPts val="600"/>
                        </a:spcBef>
                        <a:spcAft>
                          <a:spcPts val="600"/>
                        </a:spcAft>
                      </a:pPr>
                      <a:r>
                        <a:rPr lang="en-AU" sz="2200" b="0" i="0" u="none" strike="noStrike">
                          <a:solidFill>
                            <a:srgbClr val="000000"/>
                          </a:solidFill>
                          <a:effectLst/>
                          <a:latin typeface="Calibri"/>
                        </a:rPr>
                        <a:t>20%</a:t>
                      </a:r>
                    </a:p>
                  </a:txBody>
                  <a:tcPr marL="9524" marR="9524"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C7CE"/>
                    </a:solidFill>
                  </a:tcPr>
                </a:tc>
                <a:tc hMerge="1">
                  <a:txBody>
                    <a:bodyPr/>
                    <a:lstStyle/>
                    <a:p>
                      <a:endParaRPr lang="en-AU"/>
                    </a:p>
                  </a:txBody>
                  <a:tcPr/>
                </a:tc>
                <a:tc gridSpan="2">
                  <a:txBody>
                    <a:bodyPr/>
                    <a:lstStyle/>
                    <a:p>
                      <a:pPr marL="0" algn="ctr" fontAlgn="b">
                        <a:spcBef>
                          <a:spcPts val="600"/>
                        </a:spcBef>
                        <a:spcAft>
                          <a:spcPts val="600"/>
                        </a:spcAft>
                      </a:pPr>
                      <a:r>
                        <a:rPr lang="en-AU" sz="2200" b="0" i="0" u="none" strike="noStrike">
                          <a:solidFill>
                            <a:srgbClr val="000000"/>
                          </a:solidFill>
                          <a:effectLst/>
                          <a:latin typeface="Calibri"/>
                        </a:rPr>
                        <a:t>41%</a:t>
                      </a:r>
                    </a:p>
                  </a:txBody>
                  <a:tcPr marL="9524" marR="9524"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C7CE"/>
                    </a:solidFill>
                  </a:tcPr>
                </a:tc>
                <a:tc hMerge="1">
                  <a:txBody>
                    <a:bodyPr/>
                    <a:lstStyle/>
                    <a:p>
                      <a:endParaRPr lang="en-AU"/>
                    </a:p>
                  </a:txBody>
                  <a:tcPr/>
                </a:tc>
                <a:tc>
                  <a:txBody>
                    <a:bodyPr/>
                    <a:lstStyle/>
                    <a:p>
                      <a:pPr marL="0" algn="ctr" fontAlgn="b">
                        <a:spcBef>
                          <a:spcPts val="600"/>
                        </a:spcBef>
                        <a:spcAft>
                          <a:spcPts val="600"/>
                        </a:spcAft>
                      </a:pPr>
                      <a:r>
                        <a:rPr lang="en-AU" sz="2200" b="0" i="0" u="none" strike="noStrike" dirty="0">
                          <a:solidFill>
                            <a:srgbClr val="000000"/>
                          </a:solidFill>
                          <a:effectLst/>
                          <a:latin typeface="Calibri"/>
                        </a:rPr>
                        <a:t>36%</a:t>
                      </a:r>
                    </a:p>
                  </a:txBody>
                  <a:tcPr marL="9524" marR="9524"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C7CE"/>
                    </a:solidFill>
                  </a:tcPr>
                </a:tc>
                <a:tc>
                  <a:txBody>
                    <a:bodyPr/>
                    <a:lstStyle/>
                    <a:p>
                      <a:pPr marL="0" algn="ctr" fontAlgn="b">
                        <a:spcBef>
                          <a:spcPts val="600"/>
                        </a:spcBef>
                        <a:spcAft>
                          <a:spcPts val="600"/>
                        </a:spcAft>
                      </a:pPr>
                      <a:r>
                        <a:rPr lang="en-AU" sz="2200" b="0" i="0" u="none" strike="noStrike" dirty="0" smtClean="0">
                          <a:solidFill>
                            <a:srgbClr val="000000"/>
                          </a:solidFill>
                          <a:effectLst/>
                          <a:latin typeface="Calibri"/>
                        </a:rPr>
                        <a:t>1%</a:t>
                      </a:r>
                      <a:endParaRPr lang="en-AU" sz="2200" b="0" i="0" u="none" strike="noStrike" dirty="0">
                        <a:solidFill>
                          <a:srgbClr val="000000"/>
                        </a:solidFill>
                        <a:effectLst/>
                        <a:latin typeface="Calibri"/>
                      </a:endParaRPr>
                    </a:p>
                  </a:txBody>
                  <a:tcPr marL="9524" marR="9524"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C7CE"/>
                    </a:solidFill>
                  </a:tcPr>
                </a:tc>
              </a:tr>
              <a:tr h="399500">
                <a:tc rowSpan="2">
                  <a:txBody>
                    <a:bodyPr/>
                    <a:lstStyle/>
                    <a:p>
                      <a:pPr marL="0" algn="l" fontAlgn="ctr">
                        <a:spcBef>
                          <a:spcPts val="600"/>
                        </a:spcBef>
                        <a:spcAft>
                          <a:spcPts val="600"/>
                        </a:spcAft>
                      </a:pPr>
                      <a:r>
                        <a:rPr lang="en-AU" sz="2200" b="1" i="0" u="none" strike="noStrike" dirty="0">
                          <a:solidFill>
                            <a:srgbClr val="000000"/>
                          </a:solidFill>
                          <a:effectLst/>
                          <a:latin typeface="Calibri"/>
                        </a:rPr>
                        <a:t>Majority work setting</a:t>
                      </a:r>
                    </a:p>
                  </a:txBody>
                  <a:tcPr marL="9524" marR="9524" marT="95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gridSpan="2">
                  <a:txBody>
                    <a:bodyPr/>
                    <a:lstStyle/>
                    <a:p>
                      <a:pPr marL="0" algn="ctr" fontAlgn="b">
                        <a:spcBef>
                          <a:spcPts val="600"/>
                        </a:spcBef>
                        <a:spcAft>
                          <a:spcPts val="600"/>
                        </a:spcAft>
                      </a:pPr>
                      <a:r>
                        <a:rPr lang="en-AU" sz="2200" b="1" i="0" u="none" strike="noStrike">
                          <a:solidFill>
                            <a:srgbClr val="000000"/>
                          </a:solidFill>
                          <a:effectLst/>
                          <a:latin typeface="Calibri"/>
                        </a:rPr>
                        <a:t>Acute</a:t>
                      </a:r>
                    </a:p>
                  </a:txBody>
                  <a:tcPr marL="9524" marR="9524"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hMerge="1">
                  <a:txBody>
                    <a:bodyPr/>
                    <a:lstStyle/>
                    <a:p>
                      <a:endParaRPr lang="en-AU"/>
                    </a:p>
                  </a:txBody>
                  <a:tcPr/>
                </a:tc>
                <a:tc gridSpan="2">
                  <a:txBody>
                    <a:bodyPr/>
                    <a:lstStyle/>
                    <a:p>
                      <a:pPr marL="0" algn="ctr" fontAlgn="b">
                        <a:spcBef>
                          <a:spcPts val="600"/>
                        </a:spcBef>
                        <a:spcAft>
                          <a:spcPts val="600"/>
                        </a:spcAft>
                      </a:pPr>
                      <a:r>
                        <a:rPr lang="en-AU" sz="2200" b="1" i="0" u="none" strike="noStrike">
                          <a:solidFill>
                            <a:srgbClr val="000000"/>
                          </a:solidFill>
                          <a:effectLst/>
                          <a:latin typeface="Calibri"/>
                        </a:rPr>
                        <a:t>Subacute</a:t>
                      </a:r>
                    </a:p>
                  </a:txBody>
                  <a:tcPr marL="9524" marR="9524"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hMerge="1">
                  <a:txBody>
                    <a:bodyPr/>
                    <a:lstStyle/>
                    <a:p>
                      <a:endParaRPr lang="en-AU"/>
                    </a:p>
                  </a:txBody>
                  <a:tcPr/>
                </a:tc>
                <a:tc gridSpan="2">
                  <a:txBody>
                    <a:bodyPr/>
                    <a:lstStyle/>
                    <a:p>
                      <a:pPr marL="0" algn="ctr" fontAlgn="b">
                        <a:spcBef>
                          <a:spcPts val="600"/>
                        </a:spcBef>
                        <a:spcAft>
                          <a:spcPts val="600"/>
                        </a:spcAft>
                      </a:pPr>
                      <a:r>
                        <a:rPr lang="en-AU" sz="2200" b="1" i="0" u="none" strike="noStrike">
                          <a:solidFill>
                            <a:srgbClr val="000000"/>
                          </a:solidFill>
                          <a:effectLst/>
                          <a:latin typeface="Calibri"/>
                        </a:rPr>
                        <a:t>Rehab</a:t>
                      </a:r>
                    </a:p>
                  </a:txBody>
                  <a:tcPr marL="9524" marR="9524"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hMerge="1">
                  <a:txBody>
                    <a:bodyPr/>
                    <a:lstStyle/>
                    <a:p>
                      <a:endParaRPr lang="en-AU"/>
                    </a:p>
                  </a:txBody>
                  <a:tcPr/>
                </a:tc>
                <a:tc gridSpan="2">
                  <a:txBody>
                    <a:bodyPr/>
                    <a:lstStyle/>
                    <a:p>
                      <a:pPr marL="0" algn="ctr" fontAlgn="b">
                        <a:spcBef>
                          <a:spcPts val="600"/>
                        </a:spcBef>
                        <a:spcAft>
                          <a:spcPts val="600"/>
                        </a:spcAft>
                      </a:pPr>
                      <a:r>
                        <a:rPr lang="en-AU" sz="2200" b="1" i="0" u="none" strike="noStrike" dirty="0">
                          <a:solidFill>
                            <a:srgbClr val="000000"/>
                          </a:solidFill>
                          <a:effectLst/>
                          <a:latin typeface="Calibri"/>
                        </a:rPr>
                        <a:t>Community</a:t>
                      </a:r>
                    </a:p>
                  </a:txBody>
                  <a:tcPr marL="9524" marR="9524"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hMerge="1">
                  <a:txBody>
                    <a:bodyPr/>
                    <a:lstStyle/>
                    <a:p>
                      <a:endParaRPr lang="en-AU"/>
                    </a:p>
                  </a:txBody>
                  <a:tcPr/>
                </a:tc>
              </a:tr>
              <a:tr h="776929">
                <a:tc vMerge="1">
                  <a:txBody>
                    <a:bodyPr/>
                    <a:lstStyle/>
                    <a:p>
                      <a:endParaRPr lang="en-AU"/>
                    </a:p>
                  </a:txBody>
                  <a:tcPr/>
                </a:tc>
                <a:tc gridSpan="2">
                  <a:txBody>
                    <a:bodyPr/>
                    <a:lstStyle/>
                    <a:p>
                      <a:pPr marL="0" algn="ctr" fontAlgn="b">
                        <a:spcBef>
                          <a:spcPts val="600"/>
                        </a:spcBef>
                        <a:spcAft>
                          <a:spcPts val="600"/>
                        </a:spcAft>
                      </a:pPr>
                      <a:r>
                        <a:rPr lang="en-AU" sz="2200" b="0" i="0" u="none" strike="noStrike">
                          <a:solidFill>
                            <a:srgbClr val="000000"/>
                          </a:solidFill>
                          <a:effectLst/>
                          <a:latin typeface="Calibri"/>
                        </a:rPr>
                        <a:t>77</a:t>
                      </a:r>
                    </a:p>
                  </a:txBody>
                  <a:tcPr marL="9524" marR="9524"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EB9C"/>
                    </a:solidFill>
                  </a:tcPr>
                </a:tc>
                <a:tc hMerge="1">
                  <a:txBody>
                    <a:bodyPr/>
                    <a:lstStyle/>
                    <a:p>
                      <a:endParaRPr lang="en-AU"/>
                    </a:p>
                  </a:txBody>
                  <a:tcPr/>
                </a:tc>
                <a:tc gridSpan="2">
                  <a:txBody>
                    <a:bodyPr/>
                    <a:lstStyle/>
                    <a:p>
                      <a:pPr marL="0" algn="ctr" fontAlgn="b">
                        <a:spcBef>
                          <a:spcPts val="600"/>
                        </a:spcBef>
                        <a:spcAft>
                          <a:spcPts val="600"/>
                        </a:spcAft>
                      </a:pPr>
                      <a:r>
                        <a:rPr lang="en-AU" sz="2200" b="0" i="0" u="none" strike="noStrike">
                          <a:solidFill>
                            <a:srgbClr val="000000"/>
                          </a:solidFill>
                          <a:effectLst/>
                          <a:latin typeface="Calibri"/>
                        </a:rPr>
                        <a:t>27</a:t>
                      </a:r>
                    </a:p>
                  </a:txBody>
                  <a:tcPr marL="9524" marR="9524"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EB9C"/>
                    </a:solidFill>
                  </a:tcPr>
                </a:tc>
                <a:tc hMerge="1">
                  <a:txBody>
                    <a:bodyPr/>
                    <a:lstStyle/>
                    <a:p>
                      <a:endParaRPr lang="en-AU"/>
                    </a:p>
                  </a:txBody>
                  <a:tcPr/>
                </a:tc>
                <a:tc gridSpan="2">
                  <a:txBody>
                    <a:bodyPr/>
                    <a:lstStyle/>
                    <a:p>
                      <a:pPr marL="0" algn="ctr" fontAlgn="b">
                        <a:spcBef>
                          <a:spcPts val="600"/>
                        </a:spcBef>
                        <a:spcAft>
                          <a:spcPts val="600"/>
                        </a:spcAft>
                      </a:pPr>
                      <a:r>
                        <a:rPr lang="en-AU" sz="2200" b="0" i="0" u="none" strike="noStrike">
                          <a:solidFill>
                            <a:srgbClr val="000000"/>
                          </a:solidFill>
                          <a:effectLst/>
                          <a:latin typeface="Calibri"/>
                        </a:rPr>
                        <a:t>37</a:t>
                      </a:r>
                    </a:p>
                  </a:txBody>
                  <a:tcPr marL="9524" marR="9524"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EB9C"/>
                    </a:solidFill>
                  </a:tcPr>
                </a:tc>
                <a:tc hMerge="1">
                  <a:txBody>
                    <a:bodyPr/>
                    <a:lstStyle/>
                    <a:p>
                      <a:endParaRPr lang="en-AU"/>
                    </a:p>
                  </a:txBody>
                  <a:tcPr/>
                </a:tc>
                <a:tc gridSpan="2">
                  <a:txBody>
                    <a:bodyPr/>
                    <a:lstStyle/>
                    <a:p>
                      <a:pPr marL="0" algn="ctr" fontAlgn="b">
                        <a:spcBef>
                          <a:spcPts val="600"/>
                        </a:spcBef>
                        <a:spcAft>
                          <a:spcPts val="600"/>
                        </a:spcAft>
                      </a:pPr>
                      <a:r>
                        <a:rPr lang="en-AU" sz="2200" b="0" i="0" u="none" strike="noStrike" dirty="0">
                          <a:solidFill>
                            <a:srgbClr val="000000"/>
                          </a:solidFill>
                          <a:effectLst/>
                          <a:latin typeface="Calibri"/>
                        </a:rPr>
                        <a:t>13</a:t>
                      </a:r>
                    </a:p>
                  </a:txBody>
                  <a:tcPr marL="9524" marR="9524"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EB9C"/>
                    </a:solidFill>
                  </a:tcPr>
                </a:tc>
                <a:tc hMerge="1">
                  <a:txBody>
                    <a:bodyPr/>
                    <a:lstStyle/>
                    <a:p>
                      <a:endParaRPr lang="en-AU"/>
                    </a:p>
                  </a:txBody>
                  <a:tcPr/>
                </a:tc>
              </a:tr>
              <a:tr h="1196381">
                <a:tc rowSpan="2">
                  <a:txBody>
                    <a:bodyPr/>
                    <a:lstStyle/>
                    <a:p>
                      <a:pPr marL="0" algn="l" fontAlgn="ctr">
                        <a:spcBef>
                          <a:spcPts val="600"/>
                        </a:spcBef>
                        <a:spcAft>
                          <a:spcPts val="600"/>
                        </a:spcAft>
                      </a:pPr>
                      <a:r>
                        <a:rPr lang="en-AU" sz="2200" b="1" i="0" u="none" strike="noStrike" dirty="0">
                          <a:solidFill>
                            <a:srgbClr val="000000"/>
                          </a:solidFill>
                          <a:effectLst/>
                          <a:latin typeface="Calibri"/>
                        </a:rPr>
                        <a:t>Current caseload</a:t>
                      </a:r>
                    </a:p>
                  </a:txBody>
                  <a:tcPr marL="9524" marR="9524" marT="95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marL="0" algn="ctr" fontAlgn="b">
                        <a:spcBef>
                          <a:spcPts val="600"/>
                        </a:spcBef>
                        <a:spcAft>
                          <a:spcPts val="600"/>
                        </a:spcAft>
                      </a:pPr>
                      <a:r>
                        <a:rPr lang="en-AU" sz="2200" b="1" i="0" u="none" strike="noStrike" dirty="0">
                          <a:solidFill>
                            <a:srgbClr val="000000"/>
                          </a:solidFill>
                          <a:effectLst/>
                          <a:latin typeface="Calibri"/>
                        </a:rPr>
                        <a:t>H&amp;N</a:t>
                      </a:r>
                    </a:p>
                  </a:txBody>
                  <a:tcPr marL="9524" marR="9524"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marL="0" algn="ctr" fontAlgn="b">
                        <a:spcBef>
                          <a:spcPts val="600"/>
                        </a:spcBef>
                        <a:spcAft>
                          <a:spcPts val="600"/>
                        </a:spcAft>
                      </a:pPr>
                      <a:r>
                        <a:rPr lang="en-AU" sz="2200" b="1" i="0" u="none" strike="noStrike" dirty="0">
                          <a:solidFill>
                            <a:srgbClr val="000000"/>
                          </a:solidFill>
                          <a:effectLst/>
                          <a:latin typeface="Calibri"/>
                        </a:rPr>
                        <a:t>Aged Care</a:t>
                      </a:r>
                    </a:p>
                  </a:txBody>
                  <a:tcPr marL="9524" marR="9524"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marL="0" algn="ctr" fontAlgn="b">
                        <a:spcBef>
                          <a:spcPts val="600"/>
                        </a:spcBef>
                        <a:spcAft>
                          <a:spcPts val="600"/>
                        </a:spcAft>
                      </a:pPr>
                      <a:r>
                        <a:rPr lang="en-AU" sz="2200" b="1" i="0" u="none" strike="noStrike">
                          <a:solidFill>
                            <a:srgbClr val="000000"/>
                          </a:solidFill>
                          <a:effectLst/>
                          <a:latin typeface="Calibri"/>
                        </a:rPr>
                        <a:t>TBI</a:t>
                      </a:r>
                    </a:p>
                  </a:txBody>
                  <a:tcPr marL="9524" marR="9524"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marL="0" algn="ctr" fontAlgn="b">
                        <a:spcBef>
                          <a:spcPts val="600"/>
                        </a:spcBef>
                        <a:spcAft>
                          <a:spcPts val="600"/>
                        </a:spcAft>
                      </a:pPr>
                      <a:r>
                        <a:rPr lang="en-AU" sz="2000" b="1" i="0" u="none" strike="noStrike" dirty="0" err="1">
                          <a:solidFill>
                            <a:srgbClr val="000000"/>
                          </a:solidFill>
                          <a:effectLst/>
                          <a:latin typeface="Calibri"/>
                        </a:rPr>
                        <a:t>Neuro</a:t>
                      </a:r>
                      <a:endParaRPr lang="en-AU" sz="2000" b="1" i="0" u="none" strike="noStrike" dirty="0">
                        <a:solidFill>
                          <a:srgbClr val="000000"/>
                        </a:solidFill>
                        <a:effectLst/>
                        <a:latin typeface="Calibri"/>
                      </a:endParaRPr>
                    </a:p>
                  </a:txBody>
                  <a:tcPr marL="9524" marR="9524"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marL="0" algn="ctr" fontAlgn="b">
                        <a:spcBef>
                          <a:spcPts val="600"/>
                        </a:spcBef>
                        <a:spcAft>
                          <a:spcPts val="600"/>
                        </a:spcAft>
                      </a:pPr>
                      <a:r>
                        <a:rPr lang="en-AU" sz="2200" b="1" i="0" u="none" strike="noStrike">
                          <a:solidFill>
                            <a:srgbClr val="000000"/>
                          </a:solidFill>
                          <a:effectLst/>
                          <a:latin typeface="Calibri"/>
                        </a:rPr>
                        <a:t>Rehab</a:t>
                      </a:r>
                    </a:p>
                  </a:txBody>
                  <a:tcPr marL="9524" marR="9524"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marL="0" algn="ctr" fontAlgn="b">
                        <a:spcBef>
                          <a:spcPts val="600"/>
                        </a:spcBef>
                        <a:spcAft>
                          <a:spcPts val="600"/>
                        </a:spcAft>
                      </a:pPr>
                      <a:r>
                        <a:rPr lang="en-AU" sz="2200" b="1" i="0" u="none" strike="noStrike" dirty="0">
                          <a:solidFill>
                            <a:srgbClr val="000000"/>
                          </a:solidFill>
                          <a:effectLst/>
                          <a:latin typeface="Calibri"/>
                        </a:rPr>
                        <a:t>Gen med</a:t>
                      </a:r>
                      <a:r>
                        <a:rPr lang="en-AU" sz="2200" b="1" i="0" u="none" strike="noStrike" dirty="0" smtClean="0">
                          <a:solidFill>
                            <a:srgbClr val="000000"/>
                          </a:solidFill>
                          <a:effectLst/>
                          <a:latin typeface="Calibri"/>
                        </a:rPr>
                        <a:t>/ </a:t>
                      </a:r>
                      <a:r>
                        <a:rPr lang="en-AU" sz="2200" b="1" i="0" u="none" strike="noStrike" dirty="0" err="1" smtClean="0">
                          <a:solidFill>
                            <a:srgbClr val="000000"/>
                          </a:solidFill>
                          <a:effectLst/>
                          <a:latin typeface="Calibri"/>
                        </a:rPr>
                        <a:t>surg</a:t>
                      </a:r>
                      <a:endParaRPr lang="en-AU" sz="2200" b="1" i="0" u="none" strike="noStrike" dirty="0">
                        <a:solidFill>
                          <a:srgbClr val="000000"/>
                        </a:solidFill>
                        <a:effectLst/>
                        <a:latin typeface="Calibri"/>
                      </a:endParaRPr>
                    </a:p>
                  </a:txBody>
                  <a:tcPr marL="9524" marR="9524"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marL="0" algn="ctr" fontAlgn="b">
                        <a:spcBef>
                          <a:spcPts val="600"/>
                        </a:spcBef>
                        <a:spcAft>
                          <a:spcPts val="600"/>
                        </a:spcAft>
                      </a:pPr>
                      <a:r>
                        <a:rPr lang="en-AU" sz="2200" b="1" i="0" u="none" strike="noStrike" dirty="0">
                          <a:solidFill>
                            <a:srgbClr val="000000"/>
                          </a:solidFill>
                          <a:effectLst/>
                          <a:latin typeface="Calibri"/>
                        </a:rPr>
                        <a:t>ICU</a:t>
                      </a:r>
                      <a:r>
                        <a:rPr lang="en-AU" sz="2200" b="1" i="0" u="none" strike="noStrike" dirty="0" smtClean="0">
                          <a:solidFill>
                            <a:srgbClr val="000000"/>
                          </a:solidFill>
                          <a:effectLst/>
                          <a:latin typeface="Calibri"/>
                        </a:rPr>
                        <a:t>/ critical </a:t>
                      </a:r>
                      <a:r>
                        <a:rPr lang="en-AU" sz="2200" b="1" i="0" u="none" strike="noStrike" dirty="0">
                          <a:solidFill>
                            <a:srgbClr val="000000"/>
                          </a:solidFill>
                          <a:effectLst/>
                          <a:latin typeface="Calibri"/>
                        </a:rPr>
                        <a:t>care</a:t>
                      </a:r>
                    </a:p>
                  </a:txBody>
                  <a:tcPr marL="9524" marR="9524"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marL="0" algn="ctr" fontAlgn="b">
                        <a:spcBef>
                          <a:spcPts val="600"/>
                        </a:spcBef>
                        <a:spcAft>
                          <a:spcPts val="600"/>
                        </a:spcAft>
                      </a:pPr>
                      <a:r>
                        <a:rPr lang="en-AU" sz="2200" b="1" i="0" u="none" strike="noStrike" dirty="0">
                          <a:solidFill>
                            <a:srgbClr val="000000"/>
                          </a:solidFill>
                          <a:effectLst/>
                          <a:latin typeface="Calibri"/>
                        </a:rPr>
                        <a:t>Other </a:t>
                      </a:r>
                    </a:p>
                  </a:txBody>
                  <a:tcPr marL="9524" marR="9524"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r>
              <a:tr h="399500">
                <a:tc vMerge="1">
                  <a:txBody>
                    <a:bodyPr/>
                    <a:lstStyle/>
                    <a:p>
                      <a:endParaRPr lang="en-AU"/>
                    </a:p>
                  </a:txBody>
                  <a:tcPr/>
                </a:tc>
                <a:tc>
                  <a:txBody>
                    <a:bodyPr/>
                    <a:lstStyle/>
                    <a:p>
                      <a:pPr marL="0" algn="ctr" fontAlgn="b">
                        <a:spcBef>
                          <a:spcPts val="600"/>
                        </a:spcBef>
                        <a:spcAft>
                          <a:spcPts val="600"/>
                        </a:spcAft>
                      </a:pPr>
                      <a:r>
                        <a:rPr lang="en-AU" sz="2200" b="0" i="0" u="none" strike="noStrike" dirty="0" smtClean="0">
                          <a:solidFill>
                            <a:srgbClr val="000000"/>
                          </a:solidFill>
                          <a:effectLst/>
                          <a:latin typeface="Calibri"/>
                        </a:rPr>
                        <a:t>22</a:t>
                      </a:r>
                      <a:endParaRPr lang="en-AU" sz="2200" b="0" i="0" u="none" strike="noStrike" dirty="0">
                        <a:solidFill>
                          <a:srgbClr val="000000"/>
                        </a:solidFill>
                        <a:effectLst/>
                        <a:latin typeface="Calibri"/>
                      </a:endParaRPr>
                    </a:p>
                  </a:txBody>
                  <a:tcPr marL="9524" marR="9524"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6EFCE"/>
                    </a:solidFill>
                  </a:tcPr>
                </a:tc>
                <a:tc>
                  <a:txBody>
                    <a:bodyPr/>
                    <a:lstStyle/>
                    <a:p>
                      <a:pPr marL="0" algn="ctr" fontAlgn="b">
                        <a:spcBef>
                          <a:spcPts val="1800"/>
                        </a:spcBef>
                        <a:spcAft>
                          <a:spcPts val="1800"/>
                        </a:spcAft>
                      </a:pPr>
                      <a:r>
                        <a:rPr lang="en-AU" sz="2200" b="0" i="0" u="none" strike="noStrike" dirty="0">
                          <a:solidFill>
                            <a:srgbClr val="000000"/>
                          </a:solidFill>
                          <a:effectLst/>
                          <a:latin typeface="Calibri"/>
                        </a:rPr>
                        <a:t>40</a:t>
                      </a:r>
                    </a:p>
                  </a:txBody>
                  <a:tcPr marL="9524" marR="9524"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6EFCE"/>
                    </a:solidFill>
                  </a:tcPr>
                </a:tc>
                <a:tc>
                  <a:txBody>
                    <a:bodyPr/>
                    <a:lstStyle/>
                    <a:p>
                      <a:pPr marL="0" algn="ctr" fontAlgn="b">
                        <a:spcBef>
                          <a:spcPts val="1800"/>
                        </a:spcBef>
                        <a:spcAft>
                          <a:spcPts val="1800"/>
                        </a:spcAft>
                      </a:pPr>
                      <a:r>
                        <a:rPr lang="en-AU" sz="2200" b="0" i="0" u="none" strike="noStrike" dirty="0">
                          <a:solidFill>
                            <a:srgbClr val="000000"/>
                          </a:solidFill>
                          <a:effectLst/>
                          <a:latin typeface="Calibri"/>
                        </a:rPr>
                        <a:t>20</a:t>
                      </a:r>
                    </a:p>
                  </a:txBody>
                  <a:tcPr marL="9524" marR="9524"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6EFCE"/>
                    </a:solidFill>
                  </a:tcPr>
                </a:tc>
                <a:tc>
                  <a:txBody>
                    <a:bodyPr/>
                    <a:lstStyle/>
                    <a:p>
                      <a:pPr marL="0" algn="ctr" fontAlgn="b">
                        <a:spcBef>
                          <a:spcPts val="1800"/>
                        </a:spcBef>
                        <a:spcAft>
                          <a:spcPts val="1800"/>
                        </a:spcAft>
                      </a:pPr>
                      <a:r>
                        <a:rPr lang="en-AU" sz="2200" b="0" i="0" u="none" strike="noStrike" dirty="0">
                          <a:solidFill>
                            <a:srgbClr val="000000"/>
                          </a:solidFill>
                          <a:effectLst/>
                          <a:latin typeface="Calibri"/>
                        </a:rPr>
                        <a:t>67</a:t>
                      </a:r>
                    </a:p>
                  </a:txBody>
                  <a:tcPr marL="9524" marR="9524"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6EFCE"/>
                    </a:solidFill>
                  </a:tcPr>
                </a:tc>
                <a:tc>
                  <a:txBody>
                    <a:bodyPr/>
                    <a:lstStyle/>
                    <a:p>
                      <a:pPr marL="0" algn="ctr" fontAlgn="b">
                        <a:spcBef>
                          <a:spcPts val="1800"/>
                        </a:spcBef>
                        <a:spcAft>
                          <a:spcPts val="1800"/>
                        </a:spcAft>
                      </a:pPr>
                      <a:r>
                        <a:rPr lang="en-AU" sz="2200" b="0" i="0" u="none" strike="noStrike" dirty="0">
                          <a:solidFill>
                            <a:srgbClr val="000000"/>
                          </a:solidFill>
                          <a:effectLst/>
                          <a:latin typeface="Calibri"/>
                        </a:rPr>
                        <a:t>39</a:t>
                      </a:r>
                    </a:p>
                  </a:txBody>
                  <a:tcPr marL="9524" marR="9524"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6EFCE"/>
                    </a:solidFill>
                  </a:tcPr>
                </a:tc>
                <a:tc>
                  <a:txBody>
                    <a:bodyPr/>
                    <a:lstStyle/>
                    <a:p>
                      <a:pPr marL="0" algn="ctr" fontAlgn="b">
                        <a:spcBef>
                          <a:spcPts val="1800"/>
                        </a:spcBef>
                        <a:spcAft>
                          <a:spcPts val="1800"/>
                        </a:spcAft>
                      </a:pPr>
                      <a:r>
                        <a:rPr lang="en-AU" sz="2200" b="0" i="0" u="none" strike="noStrike" dirty="0">
                          <a:solidFill>
                            <a:srgbClr val="000000"/>
                          </a:solidFill>
                          <a:effectLst/>
                          <a:latin typeface="Calibri"/>
                        </a:rPr>
                        <a:t>48</a:t>
                      </a:r>
                    </a:p>
                  </a:txBody>
                  <a:tcPr marL="9524" marR="9524"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6EFCE"/>
                    </a:solidFill>
                  </a:tcPr>
                </a:tc>
                <a:tc>
                  <a:txBody>
                    <a:bodyPr/>
                    <a:lstStyle/>
                    <a:p>
                      <a:pPr marL="0" algn="ctr" fontAlgn="b">
                        <a:spcBef>
                          <a:spcPts val="1800"/>
                        </a:spcBef>
                        <a:spcAft>
                          <a:spcPts val="1800"/>
                        </a:spcAft>
                      </a:pPr>
                      <a:r>
                        <a:rPr lang="en-AU" sz="2200" b="0" i="0" u="none" strike="noStrike" dirty="0">
                          <a:solidFill>
                            <a:srgbClr val="000000"/>
                          </a:solidFill>
                          <a:effectLst/>
                          <a:latin typeface="Calibri"/>
                        </a:rPr>
                        <a:t>31</a:t>
                      </a:r>
                    </a:p>
                  </a:txBody>
                  <a:tcPr marL="9524" marR="9524"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6EFCE"/>
                    </a:solidFill>
                  </a:tcPr>
                </a:tc>
                <a:tc>
                  <a:txBody>
                    <a:bodyPr/>
                    <a:lstStyle/>
                    <a:p>
                      <a:pPr marL="0" algn="ctr" fontAlgn="b">
                        <a:spcBef>
                          <a:spcPts val="1800"/>
                        </a:spcBef>
                        <a:spcAft>
                          <a:spcPts val="1800"/>
                        </a:spcAft>
                      </a:pPr>
                      <a:r>
                        <a:rPr lang="en-AU" sz="2200" b="0" i="0" u="none" strike="noStrike" dirty="0" smtClean="0">
                          <a:solidFill>
                            <a:srgbClr val="000000"/>
                          </a:solidFill>
                          <a:effectLst/>
                          <a:latin typeface="Calibri"/>
                        </a:rPr>
                        <a:t>4</a:t>
                      </a:r>
                    </a:p>
                  </a:txBody>
                  <a:tcPr marL="9524" marR="9524"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6EFCE"/>
                    </a:solidFill>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fontAlgn="auto" hangingPunct="1">
              <a:spcAft>
                <a:spcPts val="0"/>
              </a:spcAft>
              <a:defRPr/>
            </a:pPr>
            <a:r>
              <a:rPr lang="en-AU" smtClean="0"/>
              <a:t>Results: Frequency of Impact</a:t>
            </a:r>
          </a:p>
        </p:txBody>
      </p:sp>
      <p:sp>
        <p:nvSpPr>
          <p:cNvPr id="5123" name="Content Placeholder 2"/>
          <p:cNvSpPr>
            <a:spLocks noGrp="1"/>
          </p:cNvSpPr>
          <p:nvPr>
            <p:ph sz="quarter" idx="1"/>
          </p:nvPr>
        </p:nvSpPr>
        <p:spPr>
          <a:xfrm>
            <a:off x="457200" y="1600200"/>
            <a:ext cx="7467600" cy="4873625"/>
          </a:xfrm>
        </p:spPr>
        <p:txBody>
          <a:bodyPr>
            <a:normAutofit/>
          </a:bodyPr>
          <a:lstStyle/>
          <a:p>
            <a:pPr marL="274320" indent="-274320" eaLnBrk="1" fontAlgn="auto" hangingPunct="1">
              <a:spcAft>
                <a:spcPts val="0"/>
              </a:spcAft>
              <a:buFont typeface="Wingdings 3"/>
              <a:buChar char=""/>
              <a:defRPr/>
            </a:pPr>
            <a:endParaRPr lang="en-AU" dirty="0" smtClean="0"/>
          </a:p>
          <a:p>
            <a:pPr marL="0" indent="0" eaLnBrk="1" fontAlgn="auto" hangingPunct="1">
              <a:spcAft>
                <a:spcPts val="0"/>
              </a:spcAft>
              <a:buFont typeface="Arial" charset="0"/>
              <a:buNone/>
              <a:defRPr/>
            </a:pPr>
            <a:endParaRPr lang="en-AU" dirty="0" smtClean="0"/>
          </a:p>
        </p:txBody>
      </p:sp>
      <p:graphicFrame>
        <p:nvGraphicFramePr>
          <p:cNvPr id="4" name="Chart 3"/>
          <p:cNvGraphicFramePr>
            <a:graphicFrameLocks/>
          </p:cNvGraphicFramePr>
          <p:nvPr/>
        </p:nvGraphicFramePr>
        <p:xfrm>
          <a:off x="683568" y="1268760"/>
          <a:ext cx="7704856" cy="5184576"/>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p:cNvSpPr txBox="1"/>
          <p:nvPr/>
        </p:nvSpPr>
        <p:spPr>
          <a:xfrm>
            <a:off x="323528" y="3429000"/>
            <a:ext cx="369332" cy="1872208"/>
          </a:xfrm>
          <a:prstGeom prst="rect">
            <a:avLst/>
          </a:prstGeom>
          <a:noFill/>
        </p:spPr>
        <p:txBody>
          <a:bodyPr vert="vert270">
            <a:spAutoFit/>
          </a:bodyPr>
          <a:lstStyle/>
          <a:p>
            <a:pPr>
              <a:defRPr/>
            </a:pPr>
            <a:r>
              <a:rPr lang="en-AU" sz="1200" b="1" dirty="0">
                <a:cs typeface="+mn-cs"/>
              </a:rPr>
              <a:t>% of Speech Pathologists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eaLnBrk="1" fontAlgn="auto" hangingPunct="1">
              <a:spcAft>
                <a:spcPts val="0"/>
              </a:spcAft>
              <a:defRPr/>
            </a:pPr>
            <a:r>
              <a:rPr lang="en-AU" smtClean="0"/>
              <a:t>Results: Impact of NGTs</a:t>
            </a:r>
          </a:p>
        </p:txBody>
      </p:sp>
      <p:sp>
        <p:nvSpPr>
          <p:cNvPr id="20483" name="Content Placeholder 2"/>
          <p:cNvSpPr>
            <a:spLocks noGrp="1"/>
          </p:cNvSpPr>
          <p:nvPr>
            <p:ph sz="quarter" idx="1"/>
          </p:nvPr>
        </p:nvSpPr>
        <p:spPr>
          <a:xfrm>
            <a:off x="457200" y="1600200"/>
            <a:ext cx="7467600" cy="4873625"/>
          </a:xfrm>
        </p:spPr>
        <p:txBody>
          <a:bodyPr/>
          <a:lstStyle/>
          <a:p>
            <a:pPr eaLnBrk="1" hangingPunct="1"/>
            <a:r>
              <a:rPr lang="en-AU" sz="2000" smtClean="0"/>
              <a:t>Two predominant features:  </a:t>
            </a:r>
          </a:p>
          <a:p>
            <a:pPr lvl="1" eaLnBrk="1" hangingPunct="1"/>
            <a:r>
              <a:rPr lang="en-AU" sz="1600" smtClean="0"/>
              <a:t>Altered sensation </a:t>
            </a:r>
          </a:p>
          <a:p>
            <a:pPr lvl="1" eaLnBrk="1" hangingPunct="1"/>
            <a:r>
              <a:rPr lang="en-AU" sz="1600" smtClean="0"/>
              <a:t>Pharyngeal residue </a:t>
            </a:r>
          </a:p>
          <a:p>
            <a:pPr eaLnBrk="1" hangingPunct="1"/>
            <a:r>
              <a:rPr lang="en-AU" sz="2000" smtClean="0"/>
              <a:t>Less predominant features: </a:t>
            </a:r>
          </a:p>
          <a:p>
            <a:pPr lvl="1" eaLnBrk="1" hangingPunct="1"/>
            <a:r>
              <a:rPr lang="en-AU" sz="1600" smtClean="0"/>
              <a:t>Swallow initiation</a:t>
            </a:r>
          </a:p>
          <a:p>
            <a:pPr lvl="1" eaLnBrk="1" hangingPunct="1"/>
            <a:r>
              <a:rPr lang="en-AU" sz="1600" smtClean="0"/>
              <a:t>Pharyngeal transit </a:t>
            </a:r>
          </a:p>
          <a:p>
            <a:pPr lvl="1" eaLnBrk="1" hangingPunct="1"/>
            <a:r>
              <a:rPr lang="en-AU" sz="1600" smtClean="0"/>
              <a:t>Epiglottic deflection </a:t>
            </a:r>
          </a:p>
          <a:p>
            <a:pPr lvl="1" eaLnBrk="1" hangingPunct="1"/>
            <a:r>
              <a:rPr lang="en-AU" sz="1600" smtClean="0"/>
              <a:t>UES opening </a:t>
            </a:r>
          </a:p>
          <a:p>
            <a:pPr lvl="1" eaLnBrk="1" hangingPunct="1"/>
            <a:r>
              <a:rPr lang="en-AU" sz="1600" smtClean="0"/>
              <a:t>Changes to mucosa </a:t>
            </a:r>
          </a:p>
          <a:p>
            <a:pPr lvl="1" eaLnBrk="1" hangingPunct="1"/>
            <a:r>
              <a:rPr lang="en-AU" sz="1600" smtClean="0"/>
              <a:t>Soft palate elevation and BOT to PPW approximation</a:t>
            </a:r>
          </a:p>
          <a:p>
            <a:pPr eaLnBrk="1" hangingPunct="1"/>
            <a:r>
              <a:rPr lang="en-AU" sz="2000" smtClean="0"/>
              <a:t>Interesting features:</a:t>
            </a:r>
          </a:p>
          <a:p>
            <a:pPr lvl="1" eaLnBrk="1" hangingPunct="1"/>
            <a:r>
              <a:rPr lang="en-AU" sz="1600" smtClean="0"/>
              <a:t>Oral preparatory phase difficulties (bolus acceptance)</a:t>
            </a:r>
          </a:p>
          <a:p>
            <a:pPr lvl="1" eaLnBrk="1" hangingPunct="1"/>
            <a:r>
              <a:rPr lang="en-AU" sz="1600" smtClean="0"/>
              <a:t>Increase in presence of reflux</a:t>
            </a:r>
          </a:p>
          <a:p>
            <a:pPr lvl="1" eaLnBrk="1" hangingPunct="1"/>
            <a:r>
              <a:rPr lang="en-AU" sz="1600" smtClean="0"/>
              <a:t>Decreased motivation for oral trials/swallow rehab</a:t>
            </a:r>
          </a:p>
          <a:p>
            <a:pPr eaLnBrk="1" hangingPunct="1"/>
            <a:endParaRPr lang="en-AU"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fontAlgn="auto" hangingPunct="1">
              <a:spcAft>
                <a:spcPts val="0"/>
              </a:spcAft>
              <a:defRPr/>
            </a:pPr>
            <a:r>
              <a:rPr lang="en-AU" smtClean="0"/>
              <a:t>Results: Objective Ax</a:t>
            </a:r>
          </a:p>
        </p:txBody>
      </p:sp>
      <p:graphicFrame>
        <p:nvGraphicFramePr>
          <p:cNvPr id="3" name="Content Placeholder 2"/>
          <p:cNvGraphicFramePr>
            <a:graphicFrameLocks noGrp="1"/>
          </p:cNvGraphicFramePr>
          <p:nvPr>
            <p:ph sz="quarter" idx="1"/>
          </p:nvPr>
        </p:nvGraphicFramePr>
        <p:xfrm>
          <a:off x="250825" y="1352550"/>
          <a:ext cx="7920882" cy="5007027"/>
        </p:xfrm>
        <a:graphic>
          <a:graphicData uri="http://schemas.openxmlformats.org/drawingml/2006/table">
            <a:tbl>
              <a:tblPr firstRow="1" bandRow="1">
                <a:tableStyleId>{9D7B26C5-4107-4FEC-AEDC-1716B250A1EF}</a:tableStyleId>
              </a:tblPr>
              <a:tblGrid>
                <a:gridCol w="2640294"/>
                <a:gridCol w="2640294"/>
                <a:gridCol w="2640294"/>
              </a:tblGrid>
              <a:tr h="67735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AU" sz="1900" dirty="0" smtClean="0"/>
                        <a:t>Objective </a:t>
                      </a:r>
                      <a:r>
                        <a:rPr lang="en-AU" sz="1900" dirty="0" err="1" smtClean="0"/>
                        <a:t>Ax</a:t>
                      </a:r>
                      <a:r>
                        <a:rPr lang="en-AU" sz="1900" dirty="0" smtClean="0"/>
                        <a:t> via MBS</a:t>
                      </a:r>
                    </a:p>
                  </a:txBody>
                  <a:tcPr marL="82981" marR="82981" marT="48382" marB="4838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AU" sz="1900" dirty="0" smtClean="0"/>
                        <a:t>Objective </a:t>
                      </a:r>
                      <a:r>
                        <a:rPr lang="en-AU" sz="1900" dirty="0" err="1" smtClean="0"/>
                        <a:t>Ax</a:t>
                      </a:r>
                      <a:r>
                        <a:rPr lang="en-AU" sz="1900" dirty="0" smtClean="0"/>
                        <a:t> via</a:t>
                      </a:r>
                      <a:r>
                        <a:rPr lang="en-AU" sz="1900" baseline="0" dirty="0" smtClean="0"/>
                        <a:t> FEES</a:t>
                      </a:r>
                      <a:endParaRPr lang="en-AU" sz="1900" dirty="0" smtClean="0"/>
                    </a:p>
                  </a:txBody>
                  <a:tcPr marL="82981" marR="82981" marT="48382" marB="4838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AU" sz="1900" dirty="0" smtClean="0"/>
                        <a:t>No</a:t>
                      </a:r>
                      <a:r>
                        <a:rPr lang="en-AU" sz="1900" baseline="0" dirty="0" smtClean="0"/>
                        <a:t> Objective </a:t>
                      </a:r>
                      <a:r>
                        <a:rPr lang="en-AU" sz="1900" baseline="0" dirty="0" err="1" smtClean="0"/>
                        <a:t>Ax</a:t>
                      </a:r>
                      <a:endParaRPr lang="en-AU" sz="1900" dirty="0"/>
                    </a:p>
                  </a:txBody>
                  <a:tcPr marL="82981" marR="82981" marT="48382" marB="4838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243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AU" sz="1900" dirty="0" smtClean="0"/>
                        <a:t>43</a:t>
                      </a:r>
                      <a:endParaRPr lang="en-AU" sz="1900" dirty="0"/>
                    </a:p>
                  </a:txBody>
                  <a:tcPr marL="82981" marR="82981" marT="48382" marB="4838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AU" sz="1900" dirty="0" smtClean="0"/>
                        <a:t>10</a:t>
                      </a:r>
                      <a:endParaRPr lang="en-AU" sz="1900" dirty="0"/>
                    </a:p>
                  </a:txBody>
                  <a:tcPr marL="82981" marR="82981" marT="48382" marB="4838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AU" sz="1900" dirty="0" smtClean="0"/>
                        <a:t>54</a:t>
                      </a:r>
                      <a:endParaRPr lang="en-AU" sz="1900" dirty="0"/>
                    </a:p>
                  </a:txBody>
                  <a:tcPr marL="82981" marR="82981" marT="48382" marB="4838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65742">
                <a:tc>
                  <a:txBody>
                    <a:bodyPr/>
                    <a:lstStyle/>
                    <a:p>
                      <a:pPr marL="285750" indent="-285750">
                        <a:buFont typeface="Arial" pitchFamily="34" charset="0"/>
                        <a:buChar char="•"/>
                      </a:pPr>
                      <a:r>
                        <a:rPr lang="en-AU" sz="1800" dirty="0" smtClean="0"/>
                        <a:t>Poor soft palate closure resulting in nasal regurgitation</a:t>
                      </a:r>
                    </a:p>
                    <a:p>
                      <a:pPr marL="285750" indent="-285750">
                        <a:buFont typeface="Arial" pitchFamily="34" charset="0"/>
                        <a:buChar char="•"/>
                      </a:pPr>
                      <a:r>
                        <a:rPr lang="en-AU" sz="1800" dirty="0" smtClean="0"/>
                        <a:t>Pharyngeal residue</a:t>
                      </a:r>
                    </a:p>
                    <a:p>
                      <a:pPr marL="285750" indent="-285750">
                        <a:buFont typeface="Arial" pitchFamily="34" charset="0"/>
                        <a:buChar char="•"/>
                      </a:pPr>
                      <a:r>
                        <a:rPr lang="en-AU" sz="1800" dirty="0" smtClean="0"/>
                        <a:t>Residue</a:t>
                      </a:r>
                      <a:r>
                        <a:rPr lang="en-AU" sz="1800" baseline="0" dirty="0" smtClean="0"/>
                        <a:t> around the tube</a:t>
                      </a:r>
                    </a:p>
                    <a:p>
                      <a:pPr marL="285750" indent="-285750">
                        <a:buFont typeface="Arial" pitchFamily="34" charset="0"/>
                        <a:buChar char="•"/>
                      </a:pPr>
                      <a:r>
                        <a:rPr lang="en-AU" sz="1800" dirty="0" smtClean="0"/>
                        <a:t>Multiple swallows to clear residue</a:t>
                      </a:r>
                    </a:p>
                    <a:p>
                      <a:pPr marL="285750" indent="-285750">
                        <a:buFont typeface="Arial" pitchFamily="34" charset="0"/>
                        <a:buChar char="•"/>
                      </a:pPr>
                      <a:r>
                        <a:rPr lang="en-AU" sz="1800" dirty="0" smtClean="0"/>
                        <a:t>Reduced </a:t>
                      </a:r>
                      <a:r>
                        <a:rPr lang="en-AU" sz="1800" dirty="0" err="1" smtClean="0"/>
                        <a:t>epiglottic</a:t>
                      </a:r>
                      <a:r>
                        <a:rPr lang="en-AU" sz="1800" dirty="0" smtClean="0"/>
                        <a:t> deflection due to the presence of the NGT</a:t>
                      </a:r>
                    </a:p>
                    <a:p>
                      <a:endParaRPr lang="en-AU" sz="1800" dirty="0"/>
                    </a:p>
                  </a:txBody>
                  <a:tcPr marL="82981" marR="82981" marT="48382" marB="4838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Arial" pitchFamily="34" charset="0"/>
                        <a:buChar char="•"/>
                      </a:pPr>
                      <a:r>
                        <a:rPr lang="en-AU" sz="1800" dirty="0" smtClean="0"/>
                        <a:t>Oedema of the posterior arytenoids</a:t>
                      </a:r>
                    </a:p>
                    <a:p>
                      <a:pPr marL="285750" indent="-285750">
                        <a:buFont typeface="Arial" pitchFamily="34" charset="0"/>
                        <a:buChar char="•"/>
                      </a:pPr>
                      <a:r>
                        <a:rPr lang="en-AU" sz="1800" dirty="0" smtClean="0"/>
                        <a:t>Ulceration of the laryngeal surface of the epiglottis</a:t>
                      </a:r>
                    </a:p>
                    <a:p>
                      <a:pPr marL="285750" indent="-285750">
                        <a:buFont typeface="Arial" pitchFamily="34" charset="0"/>
                        <a:buChar char="•"/>
                      </a:pPr>
                      <a:r>
                        <a:rPr lang="en-AU" sz="1800" dirty="0" smtClean="0"/>
                        <a:t>Narrowing of the </a:t>
                      </a:r>
                      <a:r>
                        <a:rPr lang="en-AU" sz="1800" dirty="0" err="1" smtClean="0"/>
                        <a:t>valleculae</a:t>
                      </a:r>
                      <a:r>
                        <a:rPr lang="en-AU" sz="1800" dirty="0" smtClean="0"/>
                        <a:t> and </a:t>
                      </a:r>
                      <a:r>
                        <a:rPr lang="en-AU" sz="1800" dirty="0" err="1" smtClean="0"/>
                        <a:t>pyriform</a:t>
                      </a:r>
                      <a:endParaRPr lang="en-AU" sz="1800" dirty="0" smtClean="0"/>
                    </a:p>
                    <a:p>
                      <a:pPr marL="285750" indent="-285750">
                        <a:buFont typeface="Arial" pitchFamily="34" charset="0"/>
                        <a:buChar char="•"/>
                      </a:pPr>
                      <a:r>
                        <a:rPr lang="en-AU" sz="1800" dirty="0" smtClean="0"/>
                        <a:t>? oedema due to NGT or the repeated re-insertions of NGT</a:t>
                      </a:r>
                    </a:p>
                    <a:p>
                      <a:pPr marL="285750" indent="-285750">
                        <a:buFont typeface="Arial" pitchFamily="34" charset="0"/>
                        <a:buChar char="•"/>
                      </a:pPr>
                      <a:r>
                        <a:rPr lang="en-AU" sz="1800" dirty="0" smtClean="0"/>
                        <a:t>Dislocated</a:t>
                      </a:r>
                      <a:r>
                        <a:rPr lang="en-AU" sz="1800" baseline="0" dirty="0" smtClean="0"/>
                        <a:t> </a:t>
                      </a:r>
                      <a:r>
                        <a:rPr lang="en-AU" sz="1800" dirty="0" err="1" smtClean="0"/>
                        <a:t>cricoarytenoid</a:t>
                      </a:r>
                      <a:r>
                        <a:rPr lang="en-AU" sz="1800" dirty="0" smtClean="0"/>
                        <a:t> joint </a:t>
                      </a:r>
                      <a:endParaRPr lang="en-AU" sz="1800" dirty="0"/>
                    </a:p>
                  </a:txBody>
                  <a:tcPr marL="82981" marR="82981" marT="48382" marB="4838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800" kern="1200" dirty="0" smtClean="0">
                          <a:effectLst/>
                        </a:rPr>
                        <a:t>“Actually this is not possible to confirm unless one does an objective assessment before and immediately after the NGT has been removed and if there are no contributing factors, which of course there always is”</a:t>
                      </a:r>
                      <a:endParaRPr lang="en-AU" sz="1800" dirty="0" smtClean="0"/>
                    </a:p>
                    <a:p>
                      <a:endParaRPr lang="en-AU" sz="1800" dirty="0"/>
                    </a:p>
                  </a:txBody>
                  <a:tcPr marL="82981" marR="82981" marT="48382" marB="4838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eaLnBrk="1" fontAlgn="auto" hangingPunct="1">
              <a:spcAft>
                <a:spcPts val="0"/>
              </a:spcAft>
              <a:defRPr/>
            </a:pPr>
            <a:r>
              <a:rPr lang="en-AU" smtClean="0"/>
              <a:t>Results: Timing and Size</a:t>
            </a:r>
          </a:p>
        </p:txBody>
      </p:sp>
      <p:graphicFrame>
        <p:nvGraphicFramePr>
          <p:cNvPr id="1026" name="Content Placeholder 4"/>
          <p:cNvGraphicFramePr>
            <a:graphicFrameLocks noGrp="1"/>
          </p:cNvGraphicFramePr>
          <p:nvPr>
            <p:ph sz="quarter" idx="1"/>
          </p:nvPr>
        </p:nvGraphicFramePr>
        <p:xfrm>
          <a:off x="200025" y="1577975"/>
          <a:ext cx="3857625" cy="4975225"/>
        </p:xfrm>
        <a:graphic>
          <a:graphicData uri="http://schemas.openxmlformats.org/presentationml/2006/ole">
            <p:oleObj spid="_x0000_s1026" r:id="rId4" imgW="3859102" imgH="4974767" progId="Excel.Sheet.8">
              <p:embed/>
            </p:oleObj>
          </a:graphicData>
        </a:graphic>
      </p:graphicFrame>
      <p:graphicFrame>
        <p:nvGraphicFramePr>
          <p:cNvPr id="1027" name="Chart 5"/>
          <p:cNvGraphicFramePr>
            <a:graphicFrameLocks/>
          </p:cNvGraphicFramePr>
          <p:nvPr/>
        </p:nvGraphicFramePr>
        <p:xfrm>
          <a:off x="4233863" y="1506538"/>
          <a:ext cx="4492625" cy="4926012"/>
        </p:xfrm>
        <a:graphic>
          <a:graphicData uri="http://schemas.openxmlformats.org/presentationml/2006/ole">
            <p:oleObj spid="_x0000_s1027" r:id="rId5" imgW="4499238" imgH="4925995" progId="Excel.Sheet.8">
              <p:embed/>
            </p:oleObj>
          </a:graphicData>
        </a:graphic>
      </p:graphicFrame>
      <p:sp>
        <p:nvSpPr>
          <p:cNvPr id="2" name="TextBox 1"/>
          <p:cNvSpPr txBox="1"/>
          <p:nvPr/>
        </p:nvSpPr>
        <p:spPr>
          <a:xfrm>
            <a:off x="3995936" y="2852936"/>
            <a:ext cx="369332" cy="1800200"/>
          </a:xfrm>
          <a:prstGeom prst="rect">
            <a:avLst/>
          </a:prstGeom>
          <a:noFill/>
        </p:spPr>
        <p:txBody>
          <a:bodyPr vert="vert270">
            <a:spAutoFit/>
          </a:bodyPr>
          <a:lstStyle/>
          <a:p>
            <a:pPr>
              <a:defRPr/>
            </a:pPr>
            <a:r>
              <a:rPr lang="en-AU" sz="1200" dirty="0"/>
              <a:t>% of Speech Pathologists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fontAlgn="auto" hangingPunct="1">
              <a:spcAft>
                <a:spcPts val="0"/>
              </a:spcAft>
              <a:defRPr/>
            </a:pPr>
            <a:r>
              <a:rPr lang="en-AU" dirty="0" smtClean="0"/>
              <a:t>Results: Removing NGTs</a:t>
            </a:r>
          </a:p>
        </p:txBody>
      </p:sp>
      <p:graphicFrame>
        <p:nvGraphicFramePr>
          <p:cNvPr id="4" name="Chart 3"/>
          <p:cNvGraphicFramePr>
            <a:graphicFrameLocks/>
          </p:cNvGraphicFramePr>
          <p:nvPr/>
        </p:nvGraphicFramePr>
        <p:xfrm>
          <a:off x="899592" y="1484784"/>
          <a:ext cx="4536504" cy="4896544"/>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454914" y="3284984"/>
            <a:ext cx="369332" cy="2304256"/>
          </a:xfrm>
          <a:prstGeom prst="rect">
            <a:avLst/>
          </a:prstGeom>
          <a:noFill/>
        </p:spPr>
        <p:txBody>
          <a:bodyPr vert="vert270">
            <a:spAutoFit/>
          </a:bodyPr>
          <a:lstStyle/>
          <a:p>
            <a:pPr>
              <a:defRPr/>
            </a:pPr>
            <a:r>
              <a:rPr lang="en-AU" sz="1200" b="1" dirty="0">
                <a:solidFill>
                  <a:prstClr val="black"/>
                </a:solidFill>
                <a:cs typeface="+mn-cs"/>
              </a:rPr>
              <a:t>Number of Speech Pathologists</a:t>
            </a:r>
          </a:p>
        </p:txBody>
      </p:sp>
      <p:sp>
        <p:nvSpPr>
          <p:cNvPr id="6" name="TextBox 5"/>
          <p:cNvSpPr txBox="1"/>
          <p:nvPr/>
        </p:nvSpPr>
        <p:spPr>
          <a:xfrm>
            <a:off x="5580063" y="1557338"/>
            <a:ext cx="3024187" cy="4600575"/>
          </a:xfrm>
          <a:prstGeom prst="rect">
            <a:avLst/>
          </a:prstGeom>
          <a:noFill/>
        </p:spPr>
        <p:txBody>
          <a:bodyPr>
            <a:spAutoFit/>
          </a:bodyPr>
          <a:lstStyle/>
          <a:p>
            <a:pPr>
              <a:defRPr/>
            </a:pPr>
            <a:r>
              <a:rPr lang="en-AU" sz="2000" b="1" dirty="0">
                <a:solidFill>
                  <a:prstClr val="black"/>
                </a:solidFill>
                <a:cs typeface="+mn-cs"/>
              </a:rPr>
              <a:t>Barriers:</a:t>
            </a:r>
          </a:p>
          <a:p>
            <a:pPr marL="285750" indent="-285750">
              <a:buFont typeface="Arial" pitchFamily="34" charset="0"/>
              <a:buChar char="•"/>
              <a:defRPr/>
            </a:pPr>
            <a:r>
              <a:rPr lang="en-AU" sz="1900" dirty="0">
                <a:solidFill>
                  <a:prstClr val="black"/>
                </a:solidFill>
                <a:cs typeface="+mn-cs"/>
              </a:rPr>
              <a:t>Reinsertion</a:t>
            </a:r>
          </a:p>
          <a:p>
            <a:pPr marL="285750" indent="-285750">
              <a:buFont typeface="Arial" pitchFamily="34" charset="0"/>
              <a:buChar char="•"/>
              <a:defRPr/>
            </a:pPr>
            <a:r>
              <a:rPr lang="en-AU" sz="1900" dirty="0">
                <a:solidFill>
                  <a:prstClr val="black"/>
                </a:solidFill>
                <a:cs typeface="+mn-cs"/>
              </a:rPr>
              <a:t>Don’t agree with practice</a:t>
            </a:r>
          </a:p>
          <a:p>
            <a:pPr marL="285750" indent="-285750">
              <a:buFont typeface="Arial" pitchFamily="34" charset="0"/>
              <a:buChar char="•"/>
              <a:defRPr/>
            </a:pPr>
            <a:r>
              <a:rPr lang="en-AU" sz="1900" dirty="0">
                <a:solidFill>
                  <a:prstClr val="black"/>
                </a:solidFill>
                <a:cs typeface="+mn-cs"/>
              </a:rPr>
              <a:t>Resources</a:t>
            </a:r>
          </a:p>
          <a:p>
            <a:pPr marL="285750" indent="-285750">
              <a:buFont typeface="Arial" pitchFamily="34" charset="0"/>
              <a:buChar char="•"/>
              <a:defRPr/>
            </a:pPr>
            <a:r>
              <a:rPr lang="en-AU" sz="1900" dirty="0">
                <a:solidFill>
                  <a:prstClr val="black"/>
                </a:solidFill>
                <a:cs typeface="+mn-cs"/>
              </a:rPr>
              <a:t>Ongoing need for NGT</a:t>
            </a:r>
          </a:p>
          <a:p>
            <a:pPr marL="285750" indent="-285750">
              <a:buFont typeface="Arial" pitchFamily="34" charset="0"/>
              <a:buChar char="•"/>
              <a:defRPr/>
            </a:pPr>
            <a:r>
              <a:rPr lang="en-AU" sz="1900" dirty="0">
                <a:solidFill>
                  <a:prstClr val="black"/>
                </a:solidFill>
                <a:cs typeface="+mn-cs"/>
              </a:rPr>
              <a:t>Conflict with other staff, e.g. Dietitians</a:t>
            </a:r>
          </a:p>
          <a:p>
            <a:pPr marL="285750" indent="-285750">
              <a:buFont typeface="Arial" pitchFamily="34" charset="0"/>
              <a:buChar char="•"/>
              <a:defRPr/>
            </a:pPr>
            <a:r>
              <a:rPr lang="en-AU" sz="1900" dirty="0">
                <a:solidFill>
                  <a:prstClr val="black"/>
                </a:solidFill>
                <a:cs typeface="+mn-cs"/>
              </a:rPr>
              <a:t>Lack of evidence</a:t>
            </a:r>
          </a:p>
          <a:p>
            <a:pPr marL="285750" indent="-285750">
              <a:buFont typeface="Arial" pitchFamily="34" charset="0"/>
              <a:buChar char="•"/>
              <a:defRPr/>
            </a:pPr>
            <a:endParaRPr lang="en-AU" sz="2000" dirty="0">
              <a:solidFill>
                <a:prstClr val="black"/>
              </a:solidFill>
              <a:cs typeface="+mn-cs"/>
            </a:endParaRPr>
          </a:p>
          <a:p>
            <a:pPr>
              <a:defRPr/>
            </a:pPr>
            <a:r>
              <a:rPr lang="en-AU" sz="2000" b="1" dirty="0">
                <a:solidFill>
                  <a:prstClr val="black"/>
                </a:solidFill>
                <a:cs typeface="+mn-cs"/>
              </a:rPr>
              <a:t>Facilitators:</a:t>
            </a:r>
          </a:p>
          <a:p>
            <a:pPr marL="285750" indent="-285750">
              <a:buFont typeface="Arial" pitchFamily="34" charset="0"/>
              <a:buChar char="•"/>
              <a:defRPr/>
            </a:pPr>
            <a:r>
              <a:rPr lang="en-AU" sz="1900" dirty="0">
                <a:solidFill>
                  <a:prstClr val="black"/>
                </a:solidFill>
                <a:cs typeface="+mn-cs"/>
              </a:rPr>
              <a:t>Proactive and supportive teams, NS, </a:t>
            </a:r>
            <a:r>
              <a:rPr lang="en-AU" sz="1900" dirty="0" err="1">
                <a:solidFill>
                  <a:prstClr val="black"/>
                </a:solidFill>
                <a:cs typeface="+mn-cs"/>
              </a:rPr>
              <a:t>pts</a:t>
            </a:r>
            <a:r>
              <a:rPr lang="en-AU" sz="1900" dirty="0">
                <a:solidFill>
                  <a:prstClr val="black"/>
                </a:solidFill>
                <a:cs typeface="+mn-cs"/>
              </a:rPr>
              <a:t> and families</a:t>
            </a:r>
          </a:p>
          <a:p>
            <a:pPr marL="285750" indent="-285750">
              <a:buFont typeface="Arial" pitchFamily="34" charset="0"/>
              <a:buChar char="•"/>
              <a:defRPr/>
            </a:pPr>
            <a:r>
              <a:rPr lang="en-AU" sz="1900" dirty="0">
                <a:solidFill>
                  <a:prstClr val="black"/>
                </a:solidFill>
                <a:cs typeface="+mn-cs"/>
              </a:rPr>
              <a:t>Evidence of NGT impact</a:t>
            </a:r>
          </a:p>
          <a:p>
            <a:pPr marL="285750" indent="-285750">
              <a:buFont typeface="Arial" pitchFamily="34" charset="0"/>
              <a:buChar char="•"/>
              <a:defRPr/>
            </a:pPr>
            <a:r>
              <a:rPr lang="en-AU" sz="1900" dirty="0">
                <a:solidFill>
                  <a:prstClr val="black"/>
                </a:solidFill>
                <a:cs typeface="+mn-cs"/>
              </a:rPr>
              <a:t>Staff competence</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457200" y="692150"/>
            <a:ext cx="7467600" cy="1143000"/>
          </a:xfrm>
        </p:spPr>
        <p:txBody>
          <a:bodyPr/>
          <a:lstStyle/>
          <a:p>
            <a:pPr eaLnBrk="1" fontAlgn="auto" hangingPunct="1">
              <a:spcAft>
                <a:spcPts val="0"/>
              </a:spcAft>
              <a:defRPr/>
            </a:pPr>
            <a:r>
              <a:rPr lang="en-AU" dirty="0" smtClean="0"/>
              <a:t>Clinical Bottom Line: Internal Evidence</a:t>
            </a:r>
          </a:p>
        </p:txBody>
      </p:sp>
      <p:sp>
        <p:nvSpPr>
          <p:cNvPr id="23555" name="Content Placeholder 2"/>
          <p:cNvSpPr>
            <a:spLocks noGrp="1"/>
          </p:cNvSpPr>
          <p:nvPr>
            <p:ph sz="quarter" idx="1"/>
          </p:nvPr>
        </p:nvSpPr>
        <p:spPr>
          <a:xfrm>
            <a:off x="457200" y="1795463"/>
            <a:ext cx="7467600" cy="4873625"/>
          </a:xfrm>
        </p:spPr>
        <p:txBody>
          <a:bodyPr/>
          <a:lstStyle/>
          <a:p>
            <a:pPr eaLnBrk="1" hangingPunct="1"/>
            <a:r>
              <a:rPr lang="en-AU" sz="3000" smtClean="0"/>
              <a:t>Based on this survey, the large majority of speech pathologists who currently work in adult dysphagia across a wide range of settings and patient caseloads report that NGTs CAN impact on the function of the oral preparatory, oral and/or pharyngeal phase of the swallow.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3"/>
          <p:cNvSpPr>
            <a:spLocks noGrp="1"/>
          </p:cNvSpPr>
          <p:nvPr>
            <p:ph type="title"/>
          </p:nvPr>
        </p:nvSpPr>
        <p:spPr/>
        <p:txBody>
          <a:bodyPr/>
          <a:lstStyle/>
          <a:p>
            <a:pPr eaLnBrk="1" hangingPunct="1">
              <a:defRPr/>
            </a:pPr>
            <a:r>
              <a:rPr lang="en-AU" smtClean="0"/>
              <a:t>Miss T.L.</a:t>
            </a:r>
          </a:p>
        </p:txBody>
      </p:sp>
      <p:sp>
        <p:nvSpPr>
          <p:cNvPr id="5" name="Content Placeholder 4"/>
          <p:cNvSpPr>
            <a:spLocks noGrp="1"/>
          </p:cNvSpPr>
          <p:nvPr>
            <p:ph idx="1"/>
          </p:nvPr>
        </p:nvSpPr>
        <p:spPr>
          <a:xfrm>
            <a:off x="457200" y="1600200"/>
            <a:ext cx="7467600" cy="5257800"/>
          </a:xfrm>
        </p:spPr>
        <p:txBody>
          <a:bodyPr rtlCol="0">
            <a:normAutofit fontScale="92500" lnSpcReduction="10000"/>
          </a:bodyPr>
          <a:lstStyle/>
          <a:p>
            <a:pPr eaLnBrk="1" fontAlgn="auto" hangingPunct="1">
              <a:spcAft>
                <a:spcPts val="0"/>
              </a:spcAft>
              <a:buFont typeface="Courier New" pitchFamily="49" charset="0"/>
              <a:buChar char="o"/>
              <a:defRPr/>
            </a:pPr>
            <a:r>
              <a:rPr lang="en-AU" sz="2800" dirty="0" smtClean="0"/>
              <a:t>28 </a:t>
            </a:r>
            <a:r>
              <a:rPr lang="en-AU" sz="2800" dirty="0" err="1" smtClean="0"/>
              <a:t>y.o</a:t>
            </a:r>
            <a:r>
              <a:rPr lang="en-AU" sz="2800" dirty="0" smtClean="0"/>
              <a:t>. female. </a:t>
            </a:r>
          </a:p>
          <a:p>
            <a:pPr eaLnBrk="1" fontAlgn="auto" hangingPunct="1">
              <a:spcAft>
                <a:spcPts val="0"/>
              </a:spcAft>
              <a:buFont typeface="Courier New" pitchFamily="49" charset="0"/>
              <a:buChar char="o"/>
              <a:defRPr/>
            </a:pPr>
            <a:r>
              <a:rPr lang="en-AU" sz="2800" dirty="0" smtClean="0"/>
              <a:t>20/08/12 – admitted to WMH with sudden onset dysphagia (unable to swallow her own secretions or food/fluids) and dysphonia (hoarse voice)</a:t>
            </a:r>
          </a:p>
          <a:p>
            <a:pPr eaLnBrk="1" fontAlgn="auto" hangingPunct="1">
              <a:spcAft>
                <a:spcPts val="0"/>
              </a:spcAft>
              <a:buFont typeface="Courier New" pitchFamily="49" charset="0"/>
              <a:buChar char="o"/>
              <a:defRPr/>
            </a:pPr>
            <a:r>
              <a:rPr lang="en-AU" sz="2800" dirty="0" smtClean="0"/>
              <a:t>Diagnosed with a variant of </a:t>
            </a:r>
            <a:r>
              <a:rPr lang="en-AU" sz="2800" dirty="0" err="1" smtClean="0"/>
              <a:t>Guillain-Barré</a:t>
            </a:r>
            <a:r>
              <a:rPr lang="en-AU" sz="2800" dirty="0" smtClean="0"/>
              <a:t> Syndrome (GBS) – neurological disorder </a:t>
            </a:r>
          </a:p>
          <a:p>
            <a:pPr eaLnBrk="1" fontAlgn="auto" hangingPunct="1">
              <a:spcAft>
                <a:spcPts val="0"/>
              </a:spcAft>
              <a:buFont typeface="Courier New" pitchFamily="49" charset="0"/>
              <a:buChar char="o"/>
              <a:defRPr/>
            </a:pPr>
            <a:r>
              <a:rPr lang="en-AU" sz="2800" dirty="0" smtClean="0"/>
              <a:t>28/08/12 – initial MBS </a:t>
            </a:r>
            <a:r>
              <a:rPr lang="en-AU" sz="2800" dirty="0" smtClean="0">
                <a:sym typeface="Wingdings" pitchFamily="2" charset="2"/>
              </a:rPr>
              <a:t> </a:t>
            </a:r>
            <a:r>
              <a:rPr lang="en-AU" sz="2800" dirty="0" smtClean="0"/>
              <a:t>NBM (silent aspiration)</a:t>
            </a:r>
            <a:endParaRPr lang="en-AU" dirty="0" smtClean="0"/>
          </a:p>
          <a:p>
            <a:pPr eaLnBrk="1" fontAlgn="auto" hangingPunct="1">
              <a:spcAft>
                <a:spcPts val="0"/>
              </a:spcAft>
              <a:buFont typeface="Courier New" pitchFamily="49" charset="0"/>
              <a:buChar char="o"/>
              <a:defRPr/>
            </a:pPr>
            <a:r>
              <a:rPr lang="en-AU" sz="2800" dirty="0" smtClean="0"/>
              <a:t>18/09/12 – following neurological improvement (improved </a:t>
            </a:r>
            <a:r>
              <a:rPr lang="en-AU" sz="2800" dirty="0" err="1" smtClean="0"/>
              <a:t>Mx</a:t>
            </a:r>
            <a:r>
              <a:rPr lang="en-AU" sz="2800" dirty="0" smtClean="0"/>
              <a:t> of secretions, resolved dysphonia, nil tongue or soft palate deviation), repeat MBS was conducted</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pPr eaLnBrk="1" hangingPunct="1">
              <a:defRPr/>
            </a:pPr>
            <a:r>
              <a:rPr lang="en-AU" dirty="0" smtClean="0"/>
              <a:t>Initial thin fluid trial with NGT  </a:t>
            </a:r>
          </a:p>
        </p:txBody>
      </p:sp>
      <p:pic>
        <p:nvPicPr>
          <p:cNvPr id="25603" name="Picture 1"/>
          <p:cNvPicPr>
            <a:picLocks noChangeAspect="1" noChangeArrowheads="1"/>
          </p:cNvPicPr>
          <p:nvPr/>
        </p:nvPicPr>
        <p:blipFill>
          <a:blip r:embed="rId3" cstate="print">
            <a:lum contrast="22000"/>
          </a:blip>
          <a:srcRect l="10577" r="10738" b="13486"/>
          <a:stretch>
            <a:fillRect/>
          </a:stretch>
        </p:blipFill>
        <p:spPr bwMode="auto">
          <a:xfrm>
            <a:off x="1962150" y="1419225"/>
            <a:ext cx="5219700" cy="5249863"/>
          </a:xfrm>
          <a:prstGeom prst="rect">
            <a:avLst/>
          </a:prstGeom>
          <a:noFill/>
          <a:ln w="9525">
            <a:noFill/>
            <a:miter lim="800000"/>
            <a:headEnd/>
            <a:tailEnd/>
          </a:ln>
        </p:spPr>
      </p:pic>
      <p:sp>
        <p:nvSpPr>
          <p:cNvPr id="4" name="Right Arrow 3"/>
          <p:cNvSpPr/>
          <p:nvPr/>
        </p:nvSpPr>
        <p:spPr>
          <a:xfrm>
            <a:off x="2484438" y="3357563"/>
            <a:ext cx="1655762" cy="5048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pPr eaLnBrk="1" hangingPunct="1">
              <a:defRPr/>
            </a:pPr>
            <a:r>
              <a:rPr lang="en-AU" smtClean="0"/>
              <a:t>Post swallow of thin fluids </a:t>
            </a:r>
          </a:p>
        </p:txBody>
      </p:sp>
      <p:pic>
        <p:nvPicPr>
          <p:cNvPr id="26627" name="Picture 1"/>
          <p:cNvPicPr>
            <a:picLocks noChangeAspect="1" noChangeArrowheads="1"/>
          </p:cNvPicPr>
          <p:nvPr/>
        </p:nvPicPr>
        <p:blipFill>
          <a:blip r:embed="rId3" cstate="print">
            <a:lum contrast="22000"/>
          </a:blip>
          <a:srcRect l="10738" r="10738" b="13835"/>
          <a:stretch>
            <a:fillRect/>
          </a:stretch>
        </p:blipFill>
        <p:spPr bwMode="auto">
          <a:xfrm>
            <a:off x="2019300" y="1392238"/>
            <a:ext cx="5105400" cy="5276850"/>
          </a:xfrm>
          <a:prstGeom prst="rect">
            <a:avLst/>
          </a:prstGeom>
          <a:noFill/>
          <a:ln w="9525">
            <a:noFill/>
            <a:miter lim="800000"/>
            <a:headEnd/>
            <a:tailEnd/>
          </a:ln>
        </p:spPr>
      </p:pic>
      <p:sp>
        <p:nvSpPr>
          <p:cNvPr id="4" name="Right Arrow 3"/>
          <p:cNvSpPr/>
          <p:nvPr/>
        </p:nvSpPr>
        <p:spPr>
          <a:xfrm rot="2247402">
            <a:off x="2212975" y="3736975"/>
            <a:ext cx="1655763" cy="5048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defRPr/>
            </a:pPr>
            <a:r>
              <a:rPr lang="en-AU" smtClean="0"/>
              <a:t>NGT removed </a:t>
            </a:r>
          </a:p>
        </p:txBody>
      </p:sp>
      <p:pic>
        <p:nvPicPr>
          <p:cNvPr id="27651" name="Picture 1"/>
          <p:cNvPicPr>
            <a:picLocks noChangeAspect="1" noChangeArrowheads="1"/>
          </p:cNvPicPr>
          <p:nvPr/>
        </p:nvPicPr>
        <p:blipFill>
          <a:blip r:embed="rId3" cstate="print">
            <a:lum contrast="22000"/>
          </a:blip>
          <a:srcRect l="10738" r="11058" b="12975"/>
          <a:stretch>
            <a:fillRect/>
          </a:stretch>
        </p:blipFill>
        <p:spPr bwMode="auto">
          <a:xfrm>
            <a:off x="2095500" y="1400175"/>
            <a:ext cx="4953000" cy="52689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2"/>
          <p:cNvSpPr>
            <a:spLocks noGrp="1"/>
          </p:cNvSpPr>
          <p:nvPr>
            <p:ph type="title"/>
          </p:nvPr>
        </p:nvSpPr>
        <p:spPr/>
        <p:txBody>
          <a:bodyPr/>
          <a:lstStyle/>
          <a:p>
            <a:pPr eaLnBrk="1" hangingPunct="1">
              <a:defRPr/>
            </a:pPr>
            <a:r>
              <a:rPr lang="en-AU" smtClean="0"/>
              <a:t>Results of MBS</a:t>
            </a:r>
          </a:p>
        </p:txBody>
      </p:sp>
      <p:sp>
        <p:nvSpPr>
          <p:cNvPr id="28675" name="Content Placeholder 3"/>
          <p:cNvSpPr>
            <a:spLocks noGrp="1"/>
          </p:cNvSpPr>
          <p:nvPr>
            <p:ph idx="1"/>
          </p:nvPr>
        </p:nvSpPr>
        <p:spPr>
          <a:xfrm>
            <a:off x="457200" y="1600200"/>
            <a:ext cx="7467600" cy="4873625"/>
          </a:xfrm>
        </p:spPr>
        <p:txBody>
          <a:bodyPr/>
          <a:lstStyle/>
          <a:p>
            <a:pPr eaLnBrk="1" hangingPunct="1"/>
            <a:r>
              <a:rPr lang="en-AU" sz="2600" b="1" smtClean="0"/>
              <a:t>Without</a:t>
            </a:r>
            <a:r>
              <a:rPr lang="en-AU" sz="2600" smtClean="0"/>
              <a:t> removal of NGT, recommendations:</a:t>
            </a:r>
          </a:p>
          <a:p>
            <a:pPr lvl="1" eaLnBrk="1" hangingPunct="1"/>
            <a:r>
              <a:rPr lang="en-AU" sz="2200" smtClean="0"/>
              <a:t>Puree diet and </a:t>
            </a:r>
            <a:r>
              <a:rPr lang="en-AU" sz="2200" b="1" smtClean="0"/>
              <a:t>nectar thick fluids</a:t>
            </a:r>
          </a:p>
          <a:p>
            <a:pPr eaLnBrk="1" hangingPunct="1"/>
            <a:r>
              <a:rPr lang="en-AU" sz="2600" b="1" smtClean="0"/>
              <a:t>With</a:t>
            </a:r>
            <a:r>
              <a:rPr lang="en-AU" sz="2600" smtClean="0"/>
              <a:t> removal of NGT, recommendations:</a:t>
            </a:r>
          </a:p>
          <a:p>
            <a:pPr lvl="1" eaLnBrk="1" hangingPunct="1"/>
            <a:r>
              <a:rPr lang="en-AU" sz="2200" smtClean="0"/>
              <a:t>Puree diet and </a:t>
            </a:r>
            <a:r>
              <a:rPr lang="en-AU" sz="2200" b="1" smtClean="0"/>
              <a:t>thin fluids </a:t>
            </a:r>
          </a:p>
          <a:p>
            <a:pPr eaLnBrk="1" hangingPunct="1"/>
            <a:r>
              <a:rPr lang="en-AU" sz="2600" smtClean="0"/>
              <a:t>Repeat MBS 4 weeks later – patient upgraded to full diet and thin fluids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fontAlgn="auto" hangingPunct="1">
              <a:spcAft>
                <a:spcPts val="0"/>
              </a:spcAft>
              <a:defRPr/>
            </a:pPr>
            <a:r>
              <a:rPr lang="en-AU" dirty="0" smtClean="0"/>
              <a:t>Where to from here?</a:t>
            </a:r>
          </a:p>
        </p:txBody>
      </p:sp>
      <p:sp>
        <p:nvSpPr>
          <p:cNvPr id="29699" name="Content Placeholder 2"/>
          <p:cNvSpPr>
            <a:spLocks noGrp="1"/>
          </p:cNvSpPr>
          <p:nvPr>
            <p:ph sz="quarter" idx="1"/>
          </p:nvPr>
        </p:nvSpPr>
        <p:spPr>
          <a:xfrm>
            <a:off x="457200" y="1600200"/>
            <a:ext cx="7467600" cy="4873625"/>
          </a:xfrm>
        </p:spPr>
        <p:txBody>
          <a:bodyPr/>
          <a:lstStyle/>
          <a:p>
            <a:pPr eaLnBrk="1" hangingPunct="1"/>
            <a:r>
              <a:rPr lang="en-AU" sz="3000" smtClean="0"/>
              <a:t>CAPs/CAT to go on website</a:t>
            </a:r>
          </a:p>
          <a:p>
            <a:pPr eaLnBrk="1" hangingPunct="1"/>
            <a:r>
              <a:rPr lang="en-AU" sz="3000" smtClean="0"/>
              <a:t>Collate internal evidence</a:t>
            </a:r>
          </a:p>
          <a:p>
            <a:pPr eaLnBrk="1" hangingPunct="1"/>
            <a:r>
              <a:rPr lang="en-AU" sz="3000" smtClean="0"/>
              <a:t>Data collection across sites </a:t>
            </a:r>
          </a:p>
          <a:p>
            <a:pPr eaLnBrk="1" hangingPunct="1"/>
            <a:r>
              <a:rPr lang="en-AU" sz="3000" smtClean="0"/>
              <a:t>Consideration of patient factors</a:t>
            </a:r>
          </a:p>
          <a:p>
            <a:pPr eaLnBrk="1" hangingPunct="1"/>
            <a:endParaRPr lang="en-AU"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0113" y="2133600"/>
            <a:ext cx="8077200" cy="4200525"/>
          </a:xfrm>
        </p:spPr>
        <p:txBody>
          <a:bodyPr>
            <a:normAutofit fontScale="90000"/>
          </a:bodyPr>
          <a:lstStyle/>
          <a:p>
            <a:pPr algn="r" eaLnBrk="1" fontAlgn="auto" hangingPunct="1">
              <a:spcAft>
                <a:spcPts val="0"/>
              </a:spcAft>
              <a:defRPr/>
            </a:pPr>
            <a:r>
              <a:rPr lang="en-AU" dirty="0" smtClean="0"/>
              <a:t/>
            </a:r>
            <a:br>
              <a:rPr lang="en-AU" dirty="0" smtClean="0"/>
            </a:br>
            <a:r>
              <a:rPr lang="en-AU" dirty="0"/>
              <a:t/>
            </a:r>
            <a:br>
              <a:rPr lang="en-AU" dirty="0"/>
            </a:br>
            <a:r>
              <a:rPr lang="en-AU" dirty="0" smtClean="0"/>
              <a:t/>
            </a:r>
            <a:br>
              <a:rPr lang="en-AU" dirty="0" smtClean="0"/>
            </a:br>
            <a:r>
              <a:rPr lang="en-AU" dirty="0"/>
              <a:t/>
            </a:r>
            <a:br>
              <a:rPr lang="en-AU" dirty="0"/>
            </a:br>
            <a:r>
              <a:rPr lang="en-AU" dirty="0" smtClean="0"/>
              <a:t/>
            </a:r>
            <a:br>
              <a:rPr lang="en-AU" dirty="0" smtClean="0"/>
            </a:br>
            <a:r>
              <a:rPr lang="en-AU" dirty="0" smtClean="0"/>
              <a:t>For more information, please contact</a:t>
            </a:r>
            <a:br>
              <a:rPr lang="en-AU" dirty="0" smtClean="0"/>
            </a:br>
            <a:r>
              <a:rPr lang="en-AU" dirty="0" smtClean="0"/>
              <a:t/>
            </a:r>
            <a:br>
              <a:rPr lang="en-AU" dirty="0" smtClean="0"/>
            </a:br>
            <a:r>
              <a:rPr lang="en-AU" dirty="0" smtClean="0"/>
              <a:t>Rosie Russell rosanne.russell@sswahs.nsw.gov.au</a:t>
            </a:r>
            <a:br>
              <a:rPr lang="en-AU" dirty="0" smtClean="0"/>
            </a:br>
            <a:r>
              <a:rPr lang="en-AU" dirty="0" smtClean="0"/>
              <a:t/>
            </a:r>
            <a:br>
              <a:rPr lang="en-AU" dirty="0" smtClean="0"/>
            </a:br>
            <a:r>
              <a:rPr lang="en-AU" dirty="0" smtClean="0"/>
              <a:t>Elise Hamilton-Foster</a:t>
            </a:r>
            <a:br>
              <a:rPr lang="en-AU" dirty="0" smtClean="0"/>
            </a:br>
            <a:r>
              <a:rPr lang="en-AU" dirty="0" smtClean="0"/>
              <a:t>elise.hamilton-foster@swahs.health.nsw.gov.au</a:t>
            </a:r>
            <a:endParaRPr lang="en-AU"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810</TotalTime>
  <Words>4238</Words>
  <Application>Microsoft Office PowerPoint</Application>
  <PresentationFormat>On-screen Show (4:3)</PresentationFormat>
  <Paragraphs>354</Paragraphs>
  <Slides>23</Slides>
  <Notes>16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25" baseType="lpstr">
      <vt:lpstr>Oriel</vt:lpstr>
      <vt:lpstr>Microsoft Office Excel 97-2003 Worksheet</vt:lpstr>
      <vt:lpstr>Nasogastric Tubes: Do they affect more than just your good looks?</vt:lpstr>
      <vt:lpstr>Presentation Outline</vt:lpstr>
      <vt:lpstr>Background</vt:lpstr>
      <vt:lpstr>Clinical Question</vt:lpstr>
      <vt:lpstr>CAPped Articles</vt:lpstr>
      <vt:lpstr>Summary of CAPs</vt:lpstr>
      <vt:lpstr>External Evidence:  Strengths and Limitations</vt:lpstr>
      <vt:lpstr>Clinical Question: Answered?</vt:lpstr>
      <vt:lpstr>Internal Evidence</vt:lpstr>
      <vt:lpstr>Results: Demographics</vt:lpstr>
      <vt:lpstr>Results: Frequency of Impact</vt:lpstr>
      <vt:lpstr>Results: Impact of NGTs</vt:lpstr>
      <vt:lpstr>Results: Objective Ax</vt:lpstr>
      <vt:lpstr>Results: Timing and Size</vt:lpstr>
      <vt:lpstr>Results: Removing NGTs</vt:lpstr>
      <vt:lpstr>Clinical Bottom Line: Internal Evidence</vt:lpstr>
      <vt:lpstr>Miss T.L.</vt:lpstr>
      <vt:lpstr>Initial thin fluid trial with NGT  </vt:lpstr>
      <vt:lpstr>Post swallow of thin fluids </vt:lpstr>
      <vt:lpstr>NGT removed </vt:lpstr>
      <vt:lpstr>Results of MBS</vt:lpstr>
      <vt:lpstr>Where to from here?</vt:lpstr>
      <vt:lpstr>     For more information, please contact  Rosie Russell rosanne.russell@sswahs.nsw.gov.au  Elise Hamilton-Foster elise.hamilton-foster@swahs.health.nsw.gov.au</vt:lpstr>
    </vt:vector>
  </TitlesOfParts>
  <Company>SWAHS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Amelia Robertson</dc:creator>
  <cp:lastModifiedBy>Melissa Parkin</cp:lastModifiedBy>
  <cp:revision>73</cp:revision>
  <dcterms:created xsi:type="dcterms:W3CDTF">2012-11-20T21:46:29Z</dcterms:created>
  <dcterms:modified xsi:type="dcterms:W3CDTF">2012-12-03T02:34:29Z</dcterms:modified>
</cp:coreProperties>
</file>