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0"/>
  </p:notesMasterIdLst>
  <p:handoutMasterIdLst>
    <p:handoutMasterId r:id="rId21"/>
  </p:handoutMasterIdLst>
  <p:sldIdLst>
    <p:sldId id="256" r:id="rId2"/>
    <p:sldId id="257" r:id="rId3"/>
    <p:sldId id="274" r:id="rId4"/>
    <p:sldId id="383" r:id="rId5"/>
    <p:sldId id="381" r:id="rId6"/>
    <p:sldId id="385" r:id="rId7"/>
    <p:sldId id="384" r:id="rId8"/>
    <p:sldId id="388" r:id="rId9"/>
    <p:sldId id="379" r:id="rId10"/>
    <p:sldId id="380" r:id="rId11"/>
    <p:sldId id="386" r:id="rId12"/>
    <p:sldId id="365" r:id="rId13"/>
    <p:sldId id="382" r:id="rId14"/>
    <p:sldId id="265" r:id="rId15"/>
    <p:sldId id="387" r:id="rId16"/>
    <p:sldId id="372" r:id="rId17"/>
    <p:sldId id="374" r:id="rId18"/>
    <p:sldId id="373" r:id="rId19"/>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3" autoAdjust="0"/>
    <p:restoredTop sz="53405" autoAdjust="0"/>
  </p:normalViewPr>
  <p:slideViewPr>
    <p:cSldViewPr>
      <p:cViewPr>
        <p:scale>
          <a:sx n="40" d="100"/>
          <a:sy n="40" d="100"/>
        </p:scale>
        <p:origin x="-2016" y="-4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AU"/>
          </a:p>
        </p:txBody>
      </p:sp>
      <p:sp>
        <p:nvSpPr>
          <p:cNvPr id="7680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7477F7AF-3449-48FF-9E31-FB704F455D12}" type="datetimeFigureOut">
              <a:rPr lang="en-AU"/>
              <a:pPr>
                <a:defRPr/>
              </a:pPr>
              <a:t>9/02/2015</a:t>
            </a:fld>
            <a:endParaRPr lang="en-AU"/>
          </a:p>
        </p:txBody>
      </p:sp>
      <p:sp>
        <p:nvSpPr>
          <p:cNvPr id="7680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AU"/>
          </a:p>
        </p:txBody>
      </p:sp>
      <p:sp>
        <p:nvSpPr>
          <p:cNvPr id="7680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12A4EF5C-13D9-4536-AA0F-3C817AA5A90C}" type="slidenum">
              <a:rPr lang="en-AU"/>
              <a:pPr>
                <a:defRPr/>
              </a:pPr>
              <a:t>‹#›</a:t>
            </a:fld>
            <a:endParaRPr lang="en-AU"/>
          </a:p>
        </p:txBody>
      </p:sp>
    </p:spTree>
    <p:extLst>
      <p:ext uri="{BB962C8B-B14F-4D97-AF65-F5344CB8AC3E}">
        <p14:creationId xmlns:p14="http://schemas.microsoft.com/office/powerpoint/2010/main" xmlns="" val="1892093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AU"/>
          </a:p>
        </p:txBody>
      </p:sp>
      <p:sp>
        <p:nvSpPr>
          <p:cNvPr id="235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AU"/>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35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235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AU"/>
          </a:p>
        </p:txBody>
      </p:sp>
      <p:sp>
        <p:nvSpPr>
          <p:cNvPr id="235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3402918-F3DA-4E48-9AE4-32047A377D3F}" type="slidenum">
              <a:rPr lang="en-AU"/>
              <a:pPr>
                <a:defRPr/>
              </a:pPr>
              <a:t>‹#›</a:t>
            </a:fld>
            <a:endParaRPr lang="en-AU"/>
          </a:p>
        </p:txBody>
      </p:sp>
    </p:spTree>
    <p:extLst>
      <p:ext uri="{BB962C8B-B14F-4D97-AF65-F5344CB8AC3E}">
        <p14:creationId xmlns:p14="http://schemas.microsoft.com/office/powerpoint/2010/main" xmlns="" val="41236624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smtClean="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baseline="0" dirty="0" smtClean="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kern="1200" dirty="0" smtClean="0">
                <a:solidFill>
                  <a:schemeClr val="tx1"/>
                </a:solidFill>
                <a:latin typeface="Arial" charset="0"/>
                <a:ea typeface="+mn-ea"/>
                <a:cs typeface="+mn-cs"/>
              </a:rPr>
              <a:t>The</a:t>
            </a:r>
            <a:r>
              <a:rPr lang="en-AU" sz="1200" kern="1200" baseline="0" dirty="0" smtClean="0">
                <a:solidFill>
                  <a:schemeClr val="tx1"/>
                </a:solidFill>
                <a:latin typeface="Arial" charset="0"/>
                <a:ea typeface="+mn-ea"/>
                <a:cs typeface="+mn-cs"/>
              </a:rPr>
              <a:t> majority of the studies we came across were naturalistic observations of parent-child interactions that looked at parent and child use of gesture. These studies gave us information about the relationship between gesture and language. Some studies were longitudinal and went as far as giving predictive value. As expected however, very few studies were intervention studies that could tell us about impact of parental gesture on child language development.</a:t>
            </a:r>
          </a:p>
          <a:p>
            <a:endParaRPr lang="en-AU" dirty="0" smtClean="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AU" baseline="0" dirty="0" smtClean="0"/>
          </a:p>
          <a:p>
            <a:endParaRPr lang="en-AU" baseline="0" dirty="0" smtClean="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AU" baseline="0"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11</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12</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13</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Our</a:t>
            </a:r>
            <a:r>
              <a:rPr lang="en-AU" baseline="0" dirty="0" smtClean="0"/>
              <a:t> clinical bottom line is that... </a:t>
            </a:r>
          </a:p>
          <a:p>
            <a:endParaRPr lang="en-AU" baseline="0" dirty="0" smtClean="0"/>
          </a:p>
          <a:p>
            <a:r>
              <a:rPr lang="en-AU" baseline="0" dirty="0" smtClean="0"/>
              <a:t>-Gesture is good for improving expressive and receptive language – we know that parental gesture can facilitate child use of gesture and that a child’s use of gesture can be a predictor for future vocabulary development. We can therefore assume that using gesture is an important clinical tool to help children learn a new concept or language skill</a:t>
            </a:r>
          </a:p>
          <a:p>
            <a:endParaRPr lang="en-AU" baseline="0" dirty="0" smtClean="0"/>
          </a:p>
          <a:p>
            <a:r>
              <a:rPr lang="en-AU" baseline="0" dirty="0" smtClean="0"/>
              <a:t>-As mentioned, there are studies to suggest that a child’s use of gesture can improve parents responsiveness to the child’s affect</a:t>
            </a:r>
          </a:p>
          <a:p>
            <a:endParaRPr lang="en-AU" baseline="0" dirty="0" smtClean="0"/>
          </a:p>
          <a:p>
            <a:r>
              <a:rPr lang="en-AU" baseline="0" dirty="0" smtClean="0"/>
              <a:t>-Gesture is best measured early in the second year as a predictor of language development</a:t>
            </a:r>
          </a:p>
          <a:p>
            <a:endParaRPr lang="en-AU" baseline="0" dirty="0" smtClean="0"/>
          </a:p>
          <a:p>
            <a:r>
              <a:rPr lang="en-AU" baseline="0" dirty="0" smtClean="0"/>
              <a:t>-Gesture is a precursor to first words and gesture + sign is a precursor to combinations. Child use of gesture is an important part of the language learning context and children practice gestures and gesture-speech combinations that they see their parents produce as a way of practicing new semantic meanings.</a:t>
            </a:r>
          </a:p>
          <a:p>
            <a:endParaRPr lang="en-AU" baseline="0" dirty="0" smtClean="0"/>
          </a:p>
          <a:p>
            <a:r>
              <a:rPr lang="en-AU" baseline="0" dirty="0" smtClean="0"/>
              <a:t>-We know that there must be underlying cognitive skills in place to develop gesture (memory, categorization and symbolisation)</a:t>
            </a:r>
          </a:p>
          <a:p>
            <a:endParaRPr lang="en-AU" baseline="0" dirty="0" smtClean="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14</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baseline="0" dirty="0" smtClean="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15</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17</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aseline="0" smtClean="0"/>
              <a:t>. </a:t>
            </a:r>
            <a:endParaRPr lang="en-AU" dirty="0"/>
          </a:p>
        </p:txBody>
      </p:sp>
      <p:sp>
        <p:nvSpPr>
          <p:cNvPr id="4" name="Slide Number Placeholder 3"/>
          <p:cNvSpPr>
            <a:spLocks noGrp="1"/>
          </p:cNvSpPr>
          <p:nvPr>
            <p:ph type="sldNum" sz="quarter" idx="10"/>
          </p:nvPr>
        </p:nvSpPr>
        <p:spPr/>
        <p:txBody>
          <a:bodyPr/>
          <a:lstStyle/>
          <a:p>
            <a:pPr>
              <a:defRPr/>
            </a:pPr>
            <a:fld id="{B3402918-F3DA-4E48-9AE4-32047A377D3F}" type="slidenum">
              <a:rPr lang="en-AU" smtClean="0"/>
              <a:pPr>
                <a:defRPr/>
              </a:pPr>
              <a:t>18</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endParaRPr lang="en-AU"/>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AU" smtClean="0"/>
              <a:t>Paediatric Feeding (disability) group, EBP Extravaganza (2009)</a:t>
            </a:r>
            <a:endParaRPr lang="en-AU"/>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BC7BCA66-5BCD-4742-AE1E-7ADB78267494}" type="slidenum">
              <a:rPr lang="en-AU" smtClean="0"/>
              <a:pPr>
                <a:defRPr/>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AU"/>
          </a:p>
        </p:txBody>
      </p:sp>
      <p:sp>
        <p:nvSpPr>
          <p:cNvPr id="5" name="Footer Placeholder 4"/>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6" name="Slide Number Placeholder 5"/>
          <p:cNvSpPr>
            <a:spLocks noGrp="1"/>
          </p:cNvSpPr>
          <p:nvPr>
            <p:ph type="sldNum" sz="quarter" idx="12"/>
          </p:nvPr>
        </p:nvSpPr>
        <p:spPr/>
        <p:txBody>
          <a:bodyPr/>
          <a:lstStyle>
            <a:extLst/>
          </a:lstStyle>
          <a:p>
            <a:pPr>
              <a:defRPr/>
            </a:pPr>
            <a:fld id="{E33C3ECF-87E8-4244-9399-124CFDA903A5}" type="slidenum">
              <a:rPr lang="en-AU" smtClean="0"/>
              <a:pPr>
                <a:defRPr/>
              </a:pPr>
              <a:t>‹#›</a:t>
            </a:fld>
            <a:endParaRPr lang="en-AU"/>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AU"/>
          </a:p>
        </p:txBody>
      </p:sp>
      <p:sp>
        <p:nvSpPr>
          <p:cNvPr id="5" name="Footer Placeholder 4"/>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6" name="Slide Number Placeholder 5"/>
          <p:cNvSpPr>
            <a:spLocks noGrp="1"/>
          </p:cNvSpPr>
          <p:nvPr>
            <p:ph type="sldNum" sz="quarter" idx="12"/>
          </p:nvPr>
        </p:nvSpPr>
        <p:spPr/>
        <p:txBody>
          <a:bodyPr/>
          <a:lstStyle>
            <a:extLst/>
          </a:lstStyle>
          <a:p>
            <a:pPr>
              <a:defRPr/>
            </a:pPr>
            <a:fld id="{D0875A21-0DDB-4011-8F7A-63ABBD526500}" type="slidenum">
              <a:rPr lang="en-AU" smtClean="0"/>
              <a:pPr>
                <a:defRPr/>
              </a:pPr>
              <a:t>‹#›</a:t>
            </a:fld>
            <a:endParaRPr lang="en-AU"/>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AU"/>
          </a:p>
        </p:txBody>
      </p:sp>
      <p:sp>
        <p:nvSpPr>
          <p:cNvPr id="6" name="Footer Placeholder 5"/>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7" name="Slide Number Placeholder 6"/>
          <p:cNvSpPr>
            <a:spLocks noGrp="1"/>
          </p:cNvSpPr>
          <p:nvPr>
            <p:ph type="sldNum" sz="quarter" idx="12"/>
          </p:nvPr>
        </p:nvSpPr>
        <p:spPr/>
        <p:txBody>
          <a:bodyPr/>
          <a:lstStyle>
            <a:extLst/>
          </a:lstStyle>
          <a:p>
            <a:pPr>
              <a:defRPr/>
            </a:pPr>
            <a:fld id="{E74ECB10-89FF-4023-856A-9E386221BD9B}" type="slidenum">
              <a:rPr lang="en-AU" smtClean="0"/>
              <a:pPr>
                <a:defRPr/>
              </a:pPr>
              <a:t>‹#›</a:t>
            </a:fld>
            <a:endParaRPr lang="en-AU"/>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AU"/>
          </a:p>
        </p:txBody>
      </p:sp>
      <p:sp>
        <p:nvSpPr>
          <p:cNvPr id="8" name="Footer Placeholder 7"/>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9" name="Slide Number Placeholder 8"/>
          <p:cNvSpPr>
            <a:spLocks noGrp="1"/>
          </p:cNvSpPr>
          <p:nvPr>
            <p:ph type="sldNum" sz="quarter" idx="12"/>
          </p:nvPr>
        </p:nvSpPr>
        <p:spPr/>
        <p:txBody>
          <a:bodyPr/>
          <a:lstStyle>
            <a:extLst/>
          </a:lstStyle>
          <a:p>
            <a:pPr>
              <a:defRPr/>
            </a:pPr>
            <a:fld id="{5C4D49A0-EBC5-4BDC-9C27-E7BF22AACA5E}" type="slidenum">
              <a:rPr lang="en-AU" smtClean="0"/>
              <a:pPr>
                <a:defRPr/>
              </a:pPr>
              <a:t>‹#›</a:t>
            </a:fld>
            <a:endParaRPr lang="en-A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endParaRPr lang="en-AU"/>
          </a:p>
        </p:txBody>
      </p:sp>
      <p:sp>
        <p:nvSpPr>
          <p:cNvPr id="4" name="Footer Placeholder 3"/>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5" name="Slide Number Placeholder 4"/>
          <p:cNvSpPr>
            <a:spLocks noGrp="1"/>
          </p:cNvSpPr>
          <p:nvPr>
            <p:ph type="sldNum" sz="quarter" idx="12"/>
          </p:nvPr>
        </p:nvSpPr>
        <p:spPr/>
        <p:txBody>
          <a:bodyPr/>
          <a:lstStyle>
            <a:extLst/>
          </a:lstStyle>
          <a:p>
            <a:pPr>
              <a:defRPr/>
            </a:pPr>
            <a:fld id="{4C32C59F-82B6-42A8-BA4D-DAAD09A16AC6}" type="slidenum">
              <a:rPr lang="en-AU" smtClean="0"/>
              <a:pPr>
                <a:defRPr/>
              </a:pPr>
              <a:t>‹#›</a:t>
            </a:fld>
            <a:endParaRPr lang="en-AU"/>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endParaRPr lang="en-AU"/>
          </a:p>
        </p:txBody>
      </p:sp>
      <p:sp>
        <p:nvSpPr>
          <p:cNvPr id="3" name="Footer Placeholder 2"/>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4" name="Slide Number Placeholder 3"/>
          <p:cNvSpPr>
            <a:spLocks noGrp="1"/>
          </p:cNvSpPr>
          <p:nvPr>
            <p:ph type="sldNum" sz="quarter" idx="12"/>
          </p:nvPr>
        </p:nvSpPr>
        <p:spPr/>
        <p:txBody>
          <a:bodyPr/>
          <a:lstStyle>
            <a:extLst/>
          </a:lstStyle>
          <a:p>
            <a:pPr>
              <a:defRPr/>
            </a:pPr>
            <a:fld id="{7E40EBAA-C4E6-4BD8-98BA-01424BBBF7F2}" type="slidenum">
              <a:rPr lang="en-AU" smtClean="0"/>
              <a:pPr>
                <a:defRPr/>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endParaRPr lang="en-AU"/>
          </a:p>
        </p:txBody>
      </p:sp>
      <p:sp>
        <p:nvSpPr>
          <p:cNvPr id="6" name="Footer Placeholder 5"/>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7" name="Slide Number Placeholder 6"/>
          <p:cNvSpPr>
            <a:spLocks noGrp="1"/>
          </p:cNvSpPr>
          <p:nvPr>
            <p:ph type="sldNum" sz="quarter" idx="12"/>
          </p:nvPr>
        </p:nvSpPr>
        <p:spPr/>
        <p:txBody>
          <a:bodyPr/>
          <a:lstStyle>
            <a:extLst/>
          </a:lstStyle>
          <a:p>
            <a:pPr>
              <a:defRPr/>
            </a:pPr>
            <a:fld id="{FFDD2B8E-291D-48B8-9C2F-D53F72A587B6}" type="slidenum">
              <a:rPr lang="en-AU" smtClean="0"/>
              <a:pPr>
                <a:defRPr/>
              </a:pPr>
              <a:t>‹#›</a:t>
            </a:fld>
            <a:endParaRPr lang="en-A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endParaRPr lang="en-AU"/>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r>
              <a:rPr lang="en-AU" smtClean="0"/>
              <a:t>Paediatric Feeding (disability) group, EBP Extravaganza (2009)</a:t>
            </a:r>
            <a:endParaRPr lang="en-AU"/>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3F8AF38C-C85D-4C5F-82CA-1B00A6867CC7}" type="slidenum">
              <a:rPr lang="en-AU" smtClean="0"/>
              <a:pPr>
                <a:defRPr/>
              </a:pPr>
              <a:t>‹#›</a:t>
            </a:fld>
            <a:endParaRPr lang="en-AU"/>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AU"/>
          </a:p>
        </p:txBody>
      </p:sp>
      <p:sp>
        <p:nvSpPr>
          <p:cNvPr id="5" name="Footer Placeholder 4"/>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6" name="Slide Number Placeholder 5"/>
          <p:cNvSpPr>
            <a:spLocks noGrp="1"/>
          </p:cNvSpPr>
          <p:nvPr>
            <p:ph type="sldNum" sz="quarter" idx="12"/>
          </p:nvPr>
        </p:nvSpPr>
        <p:spPr/>
        <p:txBody>
          <a:bodyPr/>
          <a:lstStyle>
            <a:extLst/>
          </a:lstStyle>
          <a:p>
            <a:pPr>
              <a:defRPr/>
            </a:pPr>
            <a:fld id="{7BC82B8E-D1A9-46E1-9438-FE064562AC29}" type="slidenum">
              <a:rPr lang="en-AU" smtClean="0"/>
              <a:pPr>
                <a:defRPr/>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AU"/>
          </a:p>
        </p:txBody>
      </p:sp>
      <p:sp>
        <p:nvSpPr>
          <p:cNvPr id="5" name="Footer Placeholder 4"/>
          <p:cNvSpPr>
            <a:spLocks noGrp="1"/>
          </p:cNvSpPr>
          <p:nvPr>
            <p:ph type="ftr" sz="quarter" idx="11"/>
          </p:nvPr>
        </p:nvSpPr>
        <p:spPr/>
        <p:txBody>
          <a:bodyPr/>
          <a:lstStyle>
            <a:extLst/>
          </a:lstStyle>
          <a:p>
            <a:pPr>
              <a:defRPr/>
            </a:pPr>
            <a:r>
              <a:rPr lang="en-AU" smtClean="0"/>
              <a:t>Paediatric Feeding (disability) group, EBP Extravaganza (2009)</a:t>
            </a:r>
            <a:endParaRPr lang="en-AU"/>
          </a:p>
        </p:txBody>
      </p:sp>
      <p:sp>
        <p:nvSpPr>
          <p:cNvPr id="6" name="Slide Number Placeholder 5"/>
          <p:cNvSpPr>
            <a:spLocks noGrp="1"/>
          </p:cNvSpPr>
          <p:nvPr>
            <p:ph type="sldNum" sz="quarter" idx="12"/>
          </p:nvPr>
        </p:nvSpPr>
        <p:spPr/>
        <p:txBody>
          <a:bodyPr/>
          <a:lstStyle>
            <a:extLst/>
          </a:lstStyle>
          <a:p>
            <a:pPr>
              <a:defRPr/>
            </a:pPr>
            <a:fld id="{FE396C66-44F7-4E9B-AC83-7C33C2F2B93E}" type="slidenum">
              <a:rPr lang="en-AU" smtClean="0"/>
              <a:pPr>
                <a:defRPr/>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AU"/>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AU" smtClean="0"/>
              <a:t>Paediatric Feeding (disability) group, EBP Extravaganza (2009)</a:t>
            </a:r>
            <a:endParaRPr lang="en-AU"/>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20B9A1F-1942-46B7-B109-1BE7D8D7A3BF}" type="slidenum">
              <a:rPr lang="en-AU" smtClean="0"/>
              <a:pPr>
                <a:defRPr/>
              </a:pPr>
              <a:t>‹#›</a:t>
            </a:fld>
            <a:endParaRPr lang="en-AU"/>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ctrTitle"/>
          </p:nvPr>
        </p:nvSpPr>
        <p:spPr/>
        <p:txBody>
          <a:bodyPr>
            <a:normAutofit/>
          </a:bodyPr>
          <a:lstStyle/>
          <a:p>
            <a:pPr eaLnBrk="1" hangingPunct="1"/>
            <a:r>
              <a:rPr lang="en-AU" dirty="0" smtClean="0"/>
              <a:t>   To Gesture or not to Gesture? </a:t>
            </a:r>
          </a:p>
        </p:txBody>
      </p:sp>
      <p:sp>
        <p:nvSpPr>
          <p:cNvPr id="3075" name="Rectangle 3"/>
          <p:cNvSpPr>
            <a:spLocks noGrp="1" noChangeArrowheads="1"/>
          </p:cNvSpPr>
          <p:nvPr>
            <p:ph type="subTitle" idx="1"/>
          </p:nvPr>
        </p:nvSpPr>
        <p:spPr/>
        <p:txBody>
          <a:bodyPr/>
          <a:lstStyle/>
          <a:p>
            <a:pPr eaLnBrk="1" hangingPunct="1"/>
            <a:r>
              <a:rPr lang="en-AU" sz="3200" dirty="0" smtClean="0">
                <a:solidFill>
                  <a:schemeClr val="tx1"/>
                </a:solidFill>
              </a:rPr>
              <a:t>Paediatric Language Group</a:t>
            </a:r>
          </a:p>
          <a:p>
            <a:pPr eaLnBrk="1" hangingPunct="1"/>
            <a:r>
              <a:rPr lang="en-AU" sz="3200" dirty="0" smtClean="0">
                <a:solidFill>
                  <a:schemeClr val="tx1"/>
                </a:solidFill>
              </a:rPr>
              <a:t>2014</a:t>
            </a:r>
          </a:p>
        </p:txBody>
      </p:sp>
      <p:pic>
        <p:nvPicPr>
          <p:cNvPr id="7" name="Picture 6" descr="C:\Users\WateJe\AppData\Local\Microsoft\Windows\Temporary Internet Files\Content.IE5\VEOR1RNF\MP900427822[1].jpg"/>
          <p:cNvPicPr/>
          <p:nvPr/>
        </p:nvPicPr>
        <p:blipFill>
          <a:blip r:embed="rId3" cstate="print"/>
          <a:srcRect/>
          <a:stretch>
            <a:fillRect/>
          </a:stretch>
        </p:blipFill>
        <p:spPr bwMode="auto">
          <a:xfrm>
            <a:off x="-292859" y="-50621"/>
            <a:ext cx="2632611" cy="19674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838200" y="2362200"/>
            <a:ext cx="7693025" cy="4210050"/>
          </a:xfrm>
        </p:spPr>
        <p:txBody>
          <a:bodyPr/>
          <a:lstStyle/>
          <a:p>
            <a:r>
              <a:rPr lang="en-AU" sz="3200" b="1" dirty="0" smtClean="0"/>
              <a:t>In </a:t>
            </a:r>
            <a:r>
              <a:rPr lang="en-AU" sz="3200" b="1" dirty="0" smtClean="0">
                <a:solidFill>
                  <a:schemeClr val="tx1"/>
                </a:solidFill>
                <a:latin typeface="+mn-lt"/>
                <a:ea typeface="+mn-ea"/>
                <a:cs typeface="+mn-cs"/>
              </a:rPr>
              <a:t>children &lt;3, does parent use of gesture result in faster acquisition of words compared to  verba</a:t>
            </a:r>
            <a:r>
              <a:rPr lang="en-AU" sz="3200" b="1" dirty="0" smtClean="0"/>
              <a:t>l input alone?</a:t>
            </a:r>
            <a:endParaRPr lang="en-AU" sz="3200" b="1" dirty="0"/>
          </a:p>
        </p:txBody>
      </p:sp>
      <p:sp>
        <p:nvSpPr>
          <p:cNvPr id="5122" name="AutoShape 2"/>
          <p:cNvSpPr>
            <a:spLocks noGrp="1" noChangeArrowheads="1"/>
          </p:cNvSpPr>
          <p:nvPr>
            <p:ph type="title"/>
          </p:nvPr>
        </p:nvSpPr>
        <p:spPr/>
        <p:txBody>
          <a:bodyPr/>
          <a:lstStyle/>
          <a:p>
            <a:pPr algn="ctr" eaLnBrk="1" hangingPunct="1"/>
            <a:r>
              <a:rPr lang="en-AU" dirty="0" smtClean="0"/>
              <a:t>The question for the year was...</a:t>
            </a:r>
          </a:p>
        </p:txBody>
      </p:sp>
      <p:pic>
        <p:nvPicPr>
          <p:cNvPr id="5124" name="Picture 6" descr="question-mark3a"/>
          <p:cNvPicPr>
            <a:picLocks noChangeAspect="1" noChangeArrowheads="1"/>
          </p:cNvPicPr>
          <p:nvPr/>
        </p:nvPicPr>
        <p:blipFill>
          <a:blip r:embed="rId3" cstate="print"/>
          <a:srcRect/>
          <a:stretch>
            <a:fillRect/>
          </a:stretch>
        </p:blipFill>
        <p:spPr bwMode="auto">
          <a:xfrm>
            <a:off x="6588125" y="3933825"/>
            <a:ext cx="2073275"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AutoShape 2"/>
          <p:cNvSpPr>
            <a:spLocks noGrp="1" noChangeArrowheads="1"/>
          </p:cNvSpPr>
          <p:nvPr>
            <p:ph type="title" idx="4294967295"/>
          </p:nvPr>
        </p:nvSpPr>
        <p:spPr>
          <a:xfrm>
            <a:off x="0" y="274638"/>
            <a:ext cx="8229600" cy="1143000"/>
          </a:xfrm>
        </p:spPr>
        <p:txBody>
          <a:bodyPr>
            <a:normAutofit fontScale="90000"/>
          </a:bodyPr>
          <a:lstStyle/>
          <a:p>
            <a:pPr algn="ctr" eaLnBrk="1" hangingPunct="1"/>
            <a:r>
              <a:rPr lang="en-AU" dirty="0" smtClean="0"/>
              <a:t>E3BP </a:t>
            </a:r>
            <a:br>
              <a:rPr lang="en-AU" dirty="0" smtClean="0"/>
            </a:br>
            <a:r>
              <a:rPr lang="en-AU" dirty="0" smtClean="0"/>
              <a:t>Types of Gesture </a:t>
            </a:r>
          </a:p>
        </p:txBody>
      </p:sp>
      <p:sp>
        <p:nvSpPr>
          <p:cNvPr id="10245" name="Rectangle 6"/>
          <p:cNvSpPr>
            <a:spLocks noChangeArrowheads="1"/>
          </p:cNvSpPr>
          <p:nvPr/>
        </p:nvSpPr>
        <p:spPr bwMode="auto">
          <a:xfrm>
            <a:off x="250825" y="6419850"/>
            <a:ext cx="184150" cy="228600"/>
          </a:xfrm>
          <a:prstGeom prst="rect">
            <a:avLst/>
          </a:prstGeom>
          <a:noFill/>
          <a:ln w="9525">
            <a:noFill/>
            <a:miter lim="800000"/>
            <a:headEnd/>
            <a:tailEnd/>
          </a:ln>
        </p:spPr>
        <p:txBody>
          <a:bodyPr wrap="none">
            <a:spAutoFit/>
          </a:bodyPr>
          <a:lstStyle/>
          <a:p>
            <a:pPr>
              <a:lnSpc>
                <a:spcPct val="90000"/>
              </a:lnSpc>
              <a:spcBef>
                <a:spcPct val="20000"/>
              </a:spcBef>
              <a:buClr>
                <a:schemeClr val="tx1"/>
              </a:buClr>
              <a:buSzPct val="75000"/>
              <a:buFont typeface="Wingdings" pitchFamily="2" charset="2"/>
              <a:buNone/>
            </a:pPr>
            <a:endParaRPr lang="en-US" sz="1000"/>
          </a:p>
        </p:txBody>
      </p:sp>
      <p:graphicFrame>
        <p:nvGraphicFramePr>
          <p:cNvPr id="5" name="Table 4"/>
          <p:cNvGraphicFramePr>
            <a:graphicFrameLocks noGrp="1"/>
          </p:cNvGraphicFramePr>
          <p:nvPr/>
        </p:nvGraphicFramePr>
        <p:xfrm>
          <a:off x="251520" y="1664300"/>
          <a:ext cx="4608510" cy="5193700"/>
        </p:xfrm>
        <a:graphic>
          <a:graphicData uri="http://schemas.openxmlformats.org/drawingml/2006/table">
            <a:tbl>
              <a:tblPr/>
              <a:tblGrid>
                <a:gridCol w="1174815"/>
                <a:gridCol w="991812"/>
                <a:gridCol w="926490"/>
                <a:gridCol w="807812"/>
                <a:gridCol w="707581"/>
              </a:tblGrid>
              <a:tr h="468836">
                <a:tc>
                  <a:txBody>
                    <a:bodyPr/>
                    <a:lstStyle/>
                    <a:p>
                      <a:pPr>
                        <a:lnSpc>
                          <a:spcPct val="115000"/>
                        </a:lnSpc>
                        <a:spcAft>
                          <a:spcPts val="0"/>
                        </a:spcAft>
                      </a:pPr>
                      <a:r>
                        <a:rPr lang="en-AU" sz="1100" dirty="0">
                          <a:latin typeface="Times New Roman"/>
                          <a:ea typeface="Calibri"/>
                          <a:cs typeface="Times New Roman"/>
                        </a:rPr>
                        <a:t>Types of Gestures</a:t>
                      </a:r>
                      <a:endParaRPr lang="en-A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AU" sz="1100">
                          <a:latin typeface="Times New Roman"/>
                          <a:ea typeface="Calibri"/>
                          <a:cs typeface="Times New Roman"/>
                        </a:rPr>
                        <a:t>Parent use of gesture</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AU" sz="1100">
                          <a:latin typeface="Times New Roman"/>
                          <a:ea typeface="Calibri"/>
                          <a:cs typeface="Times New Roman"/>
                        </a:rPr>
                        <a:t>Child response </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AU" sz="1100">
                          <a:latin typeface="Times New Roman"/>
                          <a:ea typeface="Calibri"/>
                          <a:cs typeface="Times New Roman"/>
                        </a:rPr>
                        <a:t>Child use of gesture</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AU" sz="1100">
                          <a:latin typeface="Times New Roman"/>
                          <a:ea typeface="Calibri"/>
                          <a:cs typeface="Times New Roman"/>
                        </a:rPr>
                        <a:t>Parent response </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836">
                <a:tc>
                  <a:txBody>
                    <a:bodyPr/>
                    <a:lstStyle/>
                    <a:p>
                      <a:pPr>
                        <a:lnSpc>
                          <a:spcPct val="115000"/>
                        </a:lnSpc>
                        <a:spcAft>
                          <a:spcPts val="0"/>
                        </a:spcAft>
                      </a:pPr>
                      <a:r>
                        <a:rPr lang="en-AU" sz="1100">
                          <a:latin typeface="Times New Roman"/>
                          <a:ea typeface="Calibri"/>
                          <a:cs typeface="Times New Roman"/>
                        </a:rPr>
                        <a:t>Deictic (pointing) </a:t>
                      </a:r>
                      <a:endParaRPr lang="en-AU" sz="1100">
                        <a:latin typeface="Calibri"/>
                        <a:ea typeface="Calibri"/>
                        <a:cs typeface="Times New Roman"/>
                      </a:endParaRPr>
                    </a:p>
                    <a:p>
                      <a:pPr>
                        <a:lnSpc>
                          <a:spcPct val="115000"/>
                        </a:lnSpc>
                        <a:spcAft>
                          <a:spcPts val="0"/>
                        </a:spcAft>
                      </a:pPr>
                      <a:r>
                        <a:rPr lang="en-AU" sz="1100">
                          <a:latin typeface="Times New Roman"/>
                          <a:ea typeface="Calibri"/>
                          <a:cs typeface="Times New Roman"/>
                        </a:rPr>
                        <a:t> </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4178">
                <a:tc>
                  <a:txBody>
                    <a:bodyPr/>
                    <a:lstStyle/>
                    <a:p>
                      <a:pPr>
                        <a:lnSpc>
                          <a:spcPct val="115000"/>
                        </a:lnSpc>
                        <a:spcAft>
                          <a:spcPts val="0"/>
                        </a:spcAft>
                      </a:pPr>
                      <a:r>
                        <a:rPr lang="en-AU" sz="1100">
                          <a:latin typeface="Times New Roman"/>
                          <a:ea typeface="Calibri"/>
                          <a:cs typeface="Times New Roman"/>
                        </a:rPr>
                        <a:t>Conventional (convey culturally appropriate gestures with prescribed gesture forms e.g. shaking a head sideways to convey negation, open palm for ‘give’, waving)</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9064">
                <a:tc>
                  <a:txBody>
                    <a:bodyPr/>
                    <a:lstStyle/>
                    <a:p>
                      <a:pPr>
                        <a:lnSpc>
                          <a:spcPct val="115000"/>
                        </a:lnSpc>
                        <a:spcAft>
                          <a:spcPts val="0"/>
                        </a:spcAft>
                      </a:pPr>
                      <a:r>
                        <a:rPr lang="en-AU" sz="1100" dirty="0">
                          <a:latin typeface="Times New Roman"/>
                          <a:ea typeface="Calibri"/>
                          <a:cs typeface="Times New Roman"/>
                        </a:rPr>
                        <a:t>Iconic - (convey actions and attributes e.g. cupped hands to indicate roundness of a ball)natural sign, all gone/drink)</a:t>
                      </a:r>
                      <a:endParaRPr lang="en-A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279">
                <a:tc>
                  <a:txBody>
                    <a:bodyPr/>
                    <a:lstStyle/>
                    <a:p>
                      <a:pPr>
                        <a:lnSpc>
                          <a:spcPct val="115000"/>
                        </a:lnSpc>
                        <a:spcAft>
                          <a:spcPts val="0"/>
                        </a:spcAft>
                      </a:pPr>
                      <a:r>
                        <a:rPr lang="en-AU" sz="1100">
                          <a:latin typeface="Times New Roman"/>
                          <a:ea typeface="Calibri"/>
                          <a:cs typeface="Times New Roman"/>
                        </a:rPr>
                        <a:t>Other</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AU" sz="11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5076056" y="2780928"/>
          <a:ext cx="4067944" cy="2664298"/>
        </p:xfrm>
        <a:graphic>
          <a:graphicData uri="http://schemas.openxmlformats.org/drawingml/2006/table">
            <a:tbl>
              <a:tblPr/>
              <a:tblGrid>
                <a:gridCol w="2062136"/>
                <a:gridCol w="2005808"/>
              </a:tblGrid>
              <a:tr h="204946">
                <a:tc>
                  <a:txBody>
                    <a:bodyPr/>
                    <a:lstStyle/>
                    <a:p>
                      <a:pPr marL="457200">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r>
                        <a:rPr lang="en-AU" sz="1100">
                          <a:latin typeface="Times New Roman"/>
                          <a:ea typeface="Calibri"/>
                          <a:cs typeface="Times New Roman"/>
                        </a:rPr>
                        <a:t>Tally</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892">
                <a:tc>
                  <a:txBody>
                    <a:bodyPr/>
                    <a:lstStyle/>
                    <a:p>
                      <a:pPr marL="457200">
                        <a:lnSpc>
                          <a:spcPct val="115000"/>
                        </a:lnSpc>
                        <a:spcAft>
                          <a:spcPts val="0"/>
                        </a:spcAft>
                      </a:pPr>
                      <a:r>
                        <a:rPr lang="en-AU" sz="1100">
                          <a:latin typeface="Times New Roman"/>
                          <a:ea typeface="Calibri"/>
                          <a:cs typeface="Times New Roman"/>
                        </a:rPr>
                        <a:t>Number of Deictic gestures used by parents</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892">
                <a:tc>
                  <a:txBody>
                    <a:bodyPr/>
                    <a:lstStyle/>
                    <a:p>
                      <a:pPr marL="457200">
                        <a:lnSpc>
                          <a:spcPct val="115000"/>
                        </a:lnSpc>
                        <a:spcAft>
                          <a:spcPts val="0"/>
                        </a:spcAft>
                      </a:pPr>
                      <a:r>
                        <a:rPr lang="en-AU" sz="1100">
                          <a:latin typeface="Times New Roman"/>
                          <a:ea typeface="Calibri"/>
                          <a:cs typeface="Times New Roman"/>
                        </a:rPr>
                        <a:t>Number of Deictic gestures used by children</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892">
                <a:tc>
                  <a:txBody>
                    <a:bodyPr/>
                    <a:lstStyle/>
                    <a:p>
                      <a:pPr marL="457200">
                        <a:lnSpc>
                          <a:spcPct val="115000"/>
                        </a:lnSpc>
                        <a:spcAft>
                          <a:spcPts val="0"/>
                        </a:spcAft>
                      </a:pPr>
                      <a:r>
                        <a:rPr lang="en-AU" sz="1100">
                          <a:latin typeface="Times New Roman"/>
                          <a:ea typeface="Calibri"/>
                          <a:cs typeface="Times New Roman"/>
                        </a:rPr>
                        <a:t>Number of conventional gestures used by parents</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892">
                <a:tc>
                  <a:txBody>
                    <a:bodyPr/>
                    <a:lstStyle/>
                    <a:p>
                      <a:pPr marL="457200">
                        <a:lnSpc>
                          <a:spcPct val="115000"/>
                        </a:lnSpc>
                        <a:spcAft>
                          <a:spcPts val="0"/>
                        </a:spcAft>
                      </a:pPr>
                      <a:r>
                        <a:rPr lang="en-AU" sz="1100">
                          <a:latin typeface="Times New Roman"/>
                          <a:ea typeface="Calibri"/>
                          <a:cs typeface="Times New Roman"/>
                        </a:rPr>
                        <a:t>Number of conventional gestures used by children</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892">
                <a:tc>
                  <a:txBody>
                    <a:bodyPr/>
                    <a:lstStyle/>
                    <a:p>
                      <a:pPr marL="457200">
                        <a:lnSpc>
                          <a:spcPct val="115000"/>
                        </a:lnSpc>
                        <a:spcAft>
                          <a:spcPts val="0"/>
                        </a:spcAft>
                      </a:pPr>
                      <a:r>
                        <a:rPr lang="en-AU" sz="1100">
                          <a:latin typeface="Times New Roman"/>
                          <a:ea typeface="Calibri"/>
                          <a:cs typeface="Times New Roman"/>
                        </a:rPr>
                        <a:t>Number of iconic gestures used by parents</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AU" sz="11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892">
                <a:tc>
                  <a:txBody>
                    <a:bodyPr/>
                    <a:lstStyle/>
                    <a:p>
                      <a:pPr marL="457200">
                        <a:lnSpc>
                          <a:spcPct val="115000"/>
                        </a:lnSpc>
                        <a:spcAft>
                          <a:spcPts val="0"/>
                        </a:spcAft>
                      </a:pPr>
                      <a:r>
                        <a:rPr lang="en-AU" sz="1100">
                          <a:latin typeface="Times New Roman"/>
                          <a:ea typeface="Calibri"/>
                          <a:cs typeface="Times New Roman"/>
                        </a:rPr>
                        <a:t>Number of iconic gestures used by children</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AU" sz="11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838200" y="2362200"/>
            <a:ext cx="7693025" cy="4210050"/>
          </a:xfrm>
        </p:spPr>
        <p:txBody>
          <a:bodyPr/>
          <a:lstStyle/>
          <a:p>
            <a:r>
              <a:rPr lang="en-AU" sz="3200" dirty="0" smtClean="0"/>
              <a:t>Naturalistic observations of parent-child interactions</a:t>
            </a:r>
          </a:p>
          <a:p>
            <a:r>
              <a:rPr lang="en-AU" sz="3200" dirty="0" smtClean="0"/>
              <a:t>Longitudinal studies</a:t>
            </a:r>
          </a:p>
          <a:p>
            <a:r>
              <a:rPr lang="en-AU" sz="3200" dirty="0" smtClean="0"/>
              <a:t>Few ‘intervention’ studies</a:t>
            </a:r>
          </a:p>
          <a:p>
            <a:endParaRPr lang="en-AU" sz="3200" b="1" dirty="0"/>
          </a:p>
        </p:txBody>
      </p:sp>
      <p:sp>
        <p:nvSpPr>
          <p:cNvPr id="5122" name="AutoShape 2"/>
          <p:cNvSpPr>
            <a:spLocks noGrp="1" noChangeArrowheads="1"/>
          </p:cNvSpPr>
          <p:nvPr>
            <p:ph type="title"/>
          </p:nvPr>
        </p:nvSpPr>
        <p:spPr/>
        <p:txBody>
          <a:bodyPr/>
          <a:lstStyle/>
          <a:p>
            <a:pPr algn="ctr" eaLnBrk="1" hangingPunct="1"/>
            <a:r>
              <a:rPr lang="en-AU" dirty="0" smtClean="0"/>
              <a:t>What did we find?</a:t>
            </a:r>
          </a:p>
        </p:txBody>
      </p:sp>
      <p:pic>
        <p:nvPicPr>
          <p:cNvPr id="6" name="Picture 5" descr="C:\Users\WateJe\AppData\Local\Microsoft\Windows\Temporary Internet Files\Content.IE5\0KZVD40Z\MP900448474[1].jpg"/>
          <p:cNvPicPr/>
          <p:nvPr/>
        </p:nvPicPr>
        <p:blipFill>
          <a:blip r:embed="rId3" cstate="print"/>
          <a:srcRect/>
          <a:stretch>
            <a:fillRect/>
          </a:stretch>
        </p:blipFill>
        <p:spPr bwMode="auto">
          <a:xfrm>
            <a:off x="5580112" y="4581128"/>
            <a:ext cx="3006278" cy="1909762"/>
          </a:xfrm>
          <a:prstGeom prst="rect">
            <a:avLst/>
          </a:prstGeom>
          <a:noFill/>
          <a:ln w="9525">
            <a:noFill/>
            <a:miter lim="800000"/>
            <a:headEnd/>
            <a:tailEnd/>
          </a:ln>
        </p:spPr>
      </p:pic>
    </p:spTree>
    <p:extLst>
      <p:ext uri="{BB962C8B-B14F-4D97-AF65-F5344CB8AC3E}">
        <p14:creationId xmlns:p14="http://schemas.microsoft.com/office/powerpoint/2010/main" xmlns="" val="3535138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16024"/>
          </a:xfrm>
        </p:spPr>
        <p:txBody>
          <a:bodyPr>
            <a:normAutofit/>
          </a:bodyPr>
          <a:lstStyle/>
          <a:p>
            <a:r>
              <a:rPr lang="en-AU" b="1" dirty="0" smtClean="0"/>
              <a:t>Relationship between </a:t>
            </a:r>
            <a:r>
              <a:rPr lang="en-AU" b="1" u="sng" dirty="0" smtClean="0"/>
              <a:t>child use of gesture </a:t>
            </a:r>
            <a:r>
              <a:rPr lang="en-AU" b="1" dirty="0" smtClean="0"/>
              <a:t>and </a:t>
            </a:r>
            <a:r>
              <a:rPr lang="en-AU" b="1" u="sng" dirty="0" smtClean="0"/>
              <a:t>early  vocabulary development</a:t>
            </a:r>
          </a:p>
          <a:p>
            <a:r>
              <a:rPr lang="en-AU" dirty="0" smtClean="0"/>
              <a:t>Small and reliable tendency for gestures to develop earlier than first words</a:t>
            </a:r>
            <a:r>
              <a:rPr lang="en-AU" sz="2000" dirty="0" smtClean="0"/>
              <a:t> (</a:t>
            </a:r>
            <a:r>
              <a:rPr lang="en-AU" sz="2000" dirty="0" err="1" smtClean="0"/>
              <a:t>Goodwyn</a:t>
            </a:r>
            <a:r>
              <a:rPr lang="en-AU" sz="2000" dirty="0" smtClean="0"/>
              <a:t> &amp; </a:t>
            </a:r>
            <a:r>
              <a:rPr lang="en-AU" sz="2000" dirty="0" err="1" smtClean="0"/>
              <a:t>Acredolo</a:t>
            </a:r>
            <a:r>
              <a:rPr lang="en-AU" sz="2000" dirty="0" smtClean="0"/>
              <a:t>, 1993)</a:t>
            </a:r>
          </a:p>
          <a:p>
            <a:r>
              <a:rPr lang="en-AU" dirty="0" smtClean="0"/>
              <a:t>At 14-16 months children use more gestures than speech </a:t>
            </a:r>
            <a:r>
              <a:rPr lang="en-AU" sz="2000" dirty="0" smtClean="0"/>
              <a:t>(</a:t>
            </a:r>
            <a:r>
              <a:rPr lang="en-AU" sz="2000" dirty="0" err="1" smtClean="0"/>
              <a:t>Ozcaliskan</a:t>
            </a:r>
            <a:r>
              <a:rPr lang="en-AU" sz="2000" dirty="0" smtClean="0"/>
              <a:t>, 2005)</a:t>
            </a:r>
          </a:p>
          <a:p>
            <a:r>
              <a:rPr lang="en-AU" dirty="0" smtClean="0"/>
              <a:t>Gesture and speech increase over time. Significant increase in number of gestures between 14 and 24 months </a:t>
            </a:r>
            <a:r>
              <a:rPr lang="en-AU" sz="2000" dirty="0" smtClean="0"/>
              <a:t>(</a:t>
            </a:r>
            <a:r>
              <a:rPr lang="en-AU" sz="2000" dirty="0" err="1" smtClean="0"/>
              <a:t>Ozcaliskan</a:t>
            </a:r>
            <a:r>
              <a:rPr lang="en-AU" sz="2000" dirty="0" smtClean="0"/>
              <a:t>, 2009)</a:t>
            </a:r>
          </a:p>
          <a:p>
            <a:endParaRPr lang="en-AU" dirty="0" smtClean="0"/>
          </a:p>
          <a:p>
            <a:endParaRPr lang="en-AU" dirty="0" smtClean="0"/>
          </a:p>
          <a:p>
            <a:endParaRPr lang="en-AU" dirty="0" smtClean="0"/>
          </a:p>
          <a:p>
            <a:endParaRPr lang="en-AU" dirty="0"/>
          </a:p>
        </p:txBody>
      </p:sp>
      <p:sp>
        <p:nvSpPr>
          <p:cNvPr id="3" name="Title 2"/>
          <p:cNvSpPr>
            <a:spLocks noGrp="1"/>
          </p:cNvSpPr>
          <p:nvPr>
            <p:ph type="title"/>
          </p:nvPr>
        </p:nvSpPr>
        <p:spPr/>
        <p:txBody>
          <a:bodyPr>
            <a:normAutofit fontScale="90000"/>
          </a:bodyPr>
          <a:lstStyle/>
          <a:p>
            <a:pPr algn="ctr"/>
            <a:r>
              <a:rPr lang="en-AU" dirty="0" smtClean="0"/>
              <a:t>The relationship between gesture and language development</a:t>
            </a:r>
            <a:endParaRPr lang="en-A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16024"/>
          </a:xfrm>
        </p:spPr>
        <p:txBody>
          <a:bodyPr>
            <a:normAutofit/>
          </a:bodyPr>
          <a:lstStyle/>
          <a:p>
            <a:r>
              <a:rPr lang="en-AU" dirty="0" smtClean="0"/>
              <a:t>Gesture + Speech combinations increase following first words</a:t>
            </a:r>
            <a:endParaRPr lang="en-AU" sz="2000" dirty="0" smtClean="0"/>
          </a:p>
          <a:p>
            <a:r>
              <a:rPr lang="en-AU" dirty="0" smtClean="0"/>
              <a:t>Supplementary gesture-speech combinations precede first words</a:t>
            </a:r>
          </a:p>
          <a:p>
            <a:r>
              <a:rPr lang="en-AU" dirty="0" smtClean="0"/>
              <a:t>Drop in gesture use from 26 mo as preference for verbal modality </a:t>
            </a:r>
            <a:r>
              <a:rPr lang="en-AU" sz="2000" dirty="0" smtClean="0"/>
              <a:t>(</a:t>
            </a:r>
            <a:r>
              <a:rPr lang="en-AU" sz="2000" dirty="0" err="1" smtClean="0"/>
              <a:t>Ozcaliskan</a:t>
            </a:r>
            <a:r>
              <a:rPr lang="en-AU" sz="2000" dirty="0" smtClean="0"/>
              <a:t> 2005</a:t>
            </a:r>
            <a:r>
              <a:rPr lang="en-AU" sz="2000" dirty="0"/>
              <a:t> </a:t>
            </a:r>
            <a:r>
              <a:rPr lang="en-AU" sz="2000" dirty="0" smtClean="0"/>
              <a:t>&amp; 2009)</a:t>
            </a:r>
          </a:p>
          <a:p>
            <a:endParaRPr lang="en-AU" dirty="0" smtClean="0"/>
          </a:p>
          <a:p>
            <a:endParaRPr lang="en-AU" dirty="0" smtClean="0"/>
          </a:p>
          <a:p>
            <a:endParaRPr lang="en-AU" dirty="0" smtClean="0"/>
          </a:p>
          <a:p>
            <a:endParaRPr lang="en-AU" dirty="0"/>
          </a:p>
        </p:txBody>
      </p:sp>
      <p:sp>
        <p:nvSpPr>
          <p:cNvPr id="3" name="Title 2"/>
          <p:cNvSpPr>
            <a:spLocks noGrp="1"/>
          </p:cNvSpPr>
          <p:nvPr>
            <p:ph type="title"/>
          </p:nvPr>
        </p:nvSpPr>
        <p:spPr/>
        <p:txBody>
          <a:bodyPr>
            <a:normAutofit fontScale="90000"/>
          </a:bodyPr>
          <a:lstStyle/>
          <a:p>
            <a:pPr algn="ctr"/>
            <a:r>
              <a:rPr lang="en-AU" dirty="0" smtClean="0"/>
              <a:t>The relationship between gesture and language development</a:t>
            </a:r>
            <a:endParaRPr lang="en-AU" dirty="0"/>
          </a:p>
        </p:txBody>
      </p:sp>
    </p:spTree>
    <p:extLst>
      <p:ext uri="{BB962C8B-B14F-4D97-AF65-F5344CB8AC3E}">
        <p14:creationId xmlns:p14="http://schemas.microsoft.com/office/powerpoint/2010/main" xmlns="" val="737078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AU" b="1" dirty="0" smtClean="0"/>
              <a:t>Relationship between </a:t>
            </a:r>
            <a:r>
              <a:rPr lang="en-AU" b="1" u="sng" dirty="0" smtClean="0"/>
              <a:t>parent use of gesture </a:t>
            </a:r>
            <a:r>
              <a:rPr lang="en-AU" b="1" dirty="0" smtClean="0"/>
              <a:t>and </a:t>
            </a:r>
            <a:r>
              <a:rPr lang="en-AU" b="1" u="sng" dirty="0" smtClean="0"/>
              <a:t>child use of gesture and language</a:t>
            </a:r>
          </a:p>
          <a:p>
            <a:r>
              <a:rPr lang="en-AU" sz="2600" dirty="0" smtClean="0"/>
              <a:t>Parents produce models for different types of gestures and gesture-speech combinations they want their child to use </a:t>
            </a:r>
          </a:p>
          <a:p>
            <a:r>
              <a:rPr lang="en-AU" sz="2600" dirty="0" smtClean="0"/>
              <a:t>Between 14-26 months, the type of gestures children use mirror that of their parents</a:t>
            </a:r>
          </a:p>
          <a:p>
            <a:r>
              <a:rPr lang="en-AU" sz="2600" dirty="0" smtClean="0"/>
              <a:t>Parent use of gesture often has a different role to child use of gesture</a:t>
            </a:r>
            <a:r>
              <a:rPr lang="en-AU" sz="2600" dirty="0"/>
              <a:t> </a:t>
            </a:r>
            <a:r>
              <a:rPr lang="en-AU" sz="2600" dirty="0" smtClean="0"/>
              <a:t> </a:t>
            </a:r>
            <a:r>
              <a:rPr lang="en-AU" sz="2000" dirty="0" smtClean="0"/>
              <a:t>(</a:t>
            </a:r>
            <a:r>
              <a:rPr lang="en-AU" sz="2000" dirty="0" err="1" smtClean="0"/>
              <a:t>Ozcaliskan</a:t>
            </a:r>
            <a:r>
              <a:rPr lang="en-AU" sz="2000" dirty="0" smtClean="0"/>
              <a:t>, 2005)</a:t>
            </a:r>
          </a:p>
          <a:p>
            <a:r>
              <a:rPr lang="en-AU" sz="2600" dirty="0"/>
              <a:t>Evidence for a ‘gestural </a:t>
            </a:r>
            <a:r>
              <a:rPr lang="en-AU" sz="2600" dirty="0" err="1"/>
              <a:t>motherese</a:t>
            </a:r>
            <a:r>
              <a:rPr lang="en-AU" sz="2600" dirty="0"/>
              <a:t>’ </a:t>
            </a:r>
            <a:r>
              <a:rPr lang="en-AU" sz="2000" dirty="0"/>
              <a:t>(</a:t>
            </a:r>
            <a:r>
              <a:rPr lang="en-AU" sz="2000" dirty="0" err="1" smtClean="0"/>
              <a:t>Ozcaliskan</a:t>
            </a:r>
            <a:r>
              <a:rPr lang="en-AU" sz="2000" dirty="0" smtClean="0"/>
              <a:t> 2005 &amp; </a:t>
            </a:r>
            <a:r>
              <a:rPr lang="en-AU" sz="2000" dirty="0"/>
              <a:t>2013</a:t>
            </a:r>
            <a:r>
              <a:rPr lang="en-AU" sz="2000" dirty="0" smtClean="0"/>
              <a:t>)</a:t>
            </a:r>
          </a:p>
          <a:p>
            <a:endParaRPr lang="en-AU" dirty="0" smtClean="0"/>
          </a:p>
          <a:p>
            <a:endParaRPr lang="en-AU" dirty="0"/>
          </a:p>
        </p:txBody>
      </p:sp>
      <p:sp>
        <p:nvSpPr>
          <p:cNvPr id="3" name="Title 2"/>
          <p:cNvSpPr>
            <a:spLocks noGrp="1"/>
          </p:cNvSpPr>
          <p:nvPr>
            <p:ph type="title"/>
          </p:nvPr>
        </p:nvSpPr>
        <p:spPr/>
        <p:txBody>
          <a:bodyPr>
            <a:normAutofit fontScale="90000"/>
          </a:bodyPr>
          <a:lstStyle/>
          <a:p>
            <a:pPr algn="ctr"/>
            <a:r>
              <a:rPr lang="en-AU" dirty="0" smtClean="0"/>
              <a:t>The relationship between gesture and language development</a:t>
            </a:r>
            <a:endParaRPr lang="en-AU" dirty="0"/>
          </a:p>
        </p:txBody>
      </p:sp>
    </p:spTree>
    <p:extLst>
      <p:ext uri="{BB962C8B-B14F-4D97-AF65-F5344CB8AC3E}">
        <p14:creationId xmlns:p14="http://schemas.microsoft.com/office/powerpoint/2010/main" xmlns="" val="4163526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AU" b="1" dirty="0" smtClean="0"/>
              <a:t>Relationship between </a:t>
            </a:r>
            <a:r>
              <a:rPr lang="en-AU" b="1" u="sng" dirty="0" smtClean="0"/>
              <a:t>parent use of gesture </a:t>
            </a:r>
            <a:r>
              <a:rPr lang="en-AU" b="1" dirty="0" smtClean="0"/>
              <a:t>and </a:t>
            </a:r>
            <a:r>
              <a:rPr lang="en-AU" b="1" u="sng" dirty="0" smtClean="0"/>
              <a:t>child use of gesture and language</a:t>
            </a:r>
          </a:p>
          <a:p>
            <a:r>
              <a:rPr lang="en-AU" dirty="0" smtClean="0"/>
              <a:t>Mothers use of pointing when child 16 months old correlated with child vocabulary size at 20 months. </a:t>
            </a:r>
          </a:p>
          <a:p>
            <a:r>
              <a:rPr lang="en-AU" dirty="0" smtClean="0"/>
              <a:t>Maternal pointing at 20 months also correlated with child’s gesture production at 20 months </a:t>
            </a:r>
            <a:r>
              <a:rPr lang="en-AU" sz="2000" dirty="0"/>
              <a:t>(Iverson, 1999)</a:t>
            </a:r>
          </a:p>
          <a:p>
            <a:endParaRPr lang="en-AU" dirty="0" smtClean="0"/>
          </a:p>
          <a:p>
            <a:r>
              <a:rPr lang="en-AU" dirty="0" smtClean="0"/>
              <a:t>Parent using more gesture = child using more gesture </a:t>
            </a:r>
            <a:r>
              <a:rPr lang="en-AU" sz="2000" dirty="0" smtClean="0"/>
              <a:t>(Rowe et al, 2009) </a:t>
            </a:r>
          </a:p>
          <a:p>
            <a:endParaRPr lang="en-AU" dirty="0" smtClean="0"/>
          </a:p>
          <a:p>
            <a:endParaRPr lang="en-AU" dirty="0"/>
          </a:p>
        </p:txBody>
      </p:sp>
      <p:sp>
        <p:nvSpPr>
          <p:cNvPr id="3" name="Title 2"/>
          <p:cNvSpPr>
            <a:spLocks noGrp="1"/>
          </p:cNvSpPr>
          <p:nvPr>
            <p:ph type="title"/>
          </p:nvPr>
        </p:nvSpPr>
        <p:spPr/>
        <p:txBody>
          <a:bodyPr>
            <a:normAutofit fontScale="90000"/>
          </a:bodyPr>
          <a:lstStyle/>
          <a:p>
            <a:pPr algn="ctr"/>
            <a:r>
              <a:rPr lang="en-AU" dirty="0" smtClean="0"/>
              <a:t>The relationship between gesture and language development</a:t>
            </a:r>
            <a:endParaRPr lang="en-AU" dirty="0"/>
          </a:p>
        </p:txBody>
      </p:sp>
    </p:spTree>
    <p:extLst>
      <p:ext uri="{BB962C8B-B14F-4D97-AF65-F5344CB8AC3E}">
        <p14:creationId xmlns:p14="http://schemas.microsoft.com/office/powerpoint/2010/main" xmlns="" val="8633630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AU" dirty="0" smtClean="0"/>
              <a:t>Development of gestures and receptive vocab in the second year of  life have good predictive value for poor language at 2 </a:t>
            </a:r>
            <a:r>
              <a:rPr lang="en-AU" sz="2000" dirty="0" smtClean="0"/>
              <a:t>(</a:t>
            </a:r>
            <a:r>
              <a:rPr lang="en-AU" sz="2000" dirty="0" err="1" smtClean="0"/>
              <a:t>Suvi</a:t>
            </a:r>
            <a:r>
              <a:rPr lang="en-AU" sz="2000" dirty="0" smtClean="0"/>
              <a:t> </a:t>
            </a:r>
            <a:r>
              <a:rPr lang="en-AU" sz="2000" dirty="0" err="1" smtClean="0"/>
              <a:t>Stolt</a:t>
            </a:r>
            <a:r>
              <a:rPr lang="en-AU" sz="2000" dirty="0" smtClean="0"/>
              <a:t>, 2014)</a:t>
            </a:r>
          </a:p>
          <a:p>
            <a:r>
              <a:rPr lang="en-AU" dirty="0" smtClean="0"/>
              <a:t>At 14 months of age child use of gesture is a predictor of vocabulary at 42 months </a:t>
            </a:r>
            <a:r>
              <a:rPr lang="en-AU" sz="2000" dirty="0" smtClean="0"/>
              <a:t>(Rowe et al, 2008)  </a:t>
            </a:r>
          </a:p>
          <a:p>
            <a:r>
              <a:rPr lang="en-AU" dirty="0" smtClean="0"/>
              <a:t>The effect of SES on child vocab at 54 months is impacted upon by the child’s use of gesture at 14 months </a:t>
            </a:r>
            <a:r>
              <a:rPr lang="en-AU" sz="2000" dirty="0" smtClean="0"/>
              <a:t>(Rowe et al 2009) </a:t>
            </a:r>
          </a:p>
          <a:p>
            <a:endParaRPr lang="en-AU" dirty="0" smtClean="0"/>
          </a:p>
          <a:p>
            <a:endParaRPr lang="en-AU" dirty="0" smtClean="0"/>
          </a:p>
          <a:p>
            <a:endParaRPr lang="en-AU" dirty="0"/>
          </a:p>
        </p:txBody>
      </p:sp>
      <p:sp>
        <p:nvSpPr>
          <p:cNvPr id="3" name="Title 2"/>
          <p:cNvSpPr>
            <a:spLocks noGrp="1"/>
          </p:cNvSpPr>
          <p:nvPr>
            <p:ph type="title"/>
          </p:nvPr>
        </p:nvSpPr>
        <p:spPr/>
        <p:txBody>
          <a:bodyPr>
            <a:normAutofit fontScale="90000"/>
          </a:bodyPr>
          <a:lstStyle/>
          <a:p>
            <a:pPr algn="ctr"/>
            <a:r>
              <a:rPr lang="en-AU" dirty="0" smtClean="0"/>
              <a:t>Gesture as a predictor of language development</a:t>
            </a:r>
            <a:endParaRPr lang="en-A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AU" dirty="0" smtClean="0"/>
              <a:t>Child sign vocabulary is positively associated to mothers </a:t>
            </a:r>
            <a:r>
              <a:rPr lang="en-AU" dirty="0" err="1" smtClean="0"/>
              <a:t>attunement</a:t>
            </a:r>
            <a:r>
              <a:rPr lang="en-AU" dirty="0" smtClean="0"/>
              <a:t> to child affect. </a:t>
            </a:r>
          </a:p>
          <a:p>
            <a:r>
              <a:rPr lang="en-AU" dirty="0" smtClean="0"/>
              <a:t>More signs in child’s vocabulary = more attuned mothers were to changes in child affect</a:t>
            </a:r>
          </a:p>
          <a:p>
            <a:r>
              <a:rPr lang="en-AU" dirty="0" smtClean="0"/>
              <a:t>Sign training intervention increased maternal response to child distress cues</a:t>
            </a:r>
          </a:p>
          <a:p>
            <a:endParaRPr lang="en-AU" dirty="0" smtClean="0"/>
          </a:p>
          <a:p>
            <a:pPr>
              <a:buNone/>
            </a:pPr>
            <a:r>
              <a:rPr lang="en-AU" sz="2000" dirty="0" smtClean="0"/>
              <a:t>   (</a:t>
            </a:r>
            <a:r>
              <a:rPr lang="en-AU" sz="2000" dirty="0" err="1" smtClean="0"/>
              <a:t>Valotten</a:t>
            </a:r>
            <a:r>
              <a:rPr lang="en-AU" sz="2000" dirty="0" smtClean="0"/>
              <a:t>, 2012) </a:t>
            </a:r>
          </a:p>
        </p:txBody>
      </p:sp>
      <p:sp>
        <p:nvSpPr>
          <p:cNvPr id="3" name="Title 2"/>
          <p:cNvSpPr>
            <a:spLocks noGrp="1"/>
          </p:cNvSpPr>
          <p:nvPr>
            <p:ph type="title"/>
          </p:nvPr>
        </p:nvSpPr>
        <p:spPr/>
        <p:txBody>
          <a:bodyPr>
            <a:normAutofit fontScale="90000"/>
          </a:bodyPr>
          <a:lstStyle/>
          <a:p>
            <a:pPr algn="ctr"/>
            <a:r>
              <a:rPr lang="en-AU" dirty="0" smtClean="0"/>
              <a:t>Gesture to foster parental responsiveness</a:t>
            </a:r>
            <a:endParaRPr lang="en-A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AU" dirty="0" smtClean="0"/>
              <a:t>In children aged 10-24 months mothers translation of child gestures = positive impact on language acquisition. </a:t>
            </a:r>
          </a:p>
          <a:p>
            <a:r>
              <a:rPr lang="en-AU" dirty="0" smtClean="0"/>
              <a:t>Mothers translation of child gesture increases likelihood of the words becoming part of the child’s spoken vocabulary </a:t>
            </a:r>
          </a:p>
          <a:p>
            <a:endParaRPr lang="en-AU" dirty="0" smtClean="0"/>
          </a:p>
          <a:p>
            <a:pPr>
              <a:buNone/>
            </a:pPr>
            <a:r>
              <a:rPr lang="en-AU" sz="2000" dirty="0" smtClean="0"/>
              <a:t>(</a:t>
            </a:r>
            <a:r>
              <a:rPr lang="en-AU" sz="2000" dirty="0" err="1" smtClean="0"/>
              <a:t>Goldin</a:t>
            </a:r>
            <a:r>
              <a:rPr lang="en-AU" sz="2000" dirty="0" smtClean="0"/>
              <a:t> –Meadow &amp; Goodrich, 2007) </a:t>
            </a:r>
          </a:p>
          <a:p>
            <a:endParaRPr lang="en-AU" dirty="0"/>
          </a:p>
        </p:txBody>
      </p:sp>
      <p:sp>
        <p:nvSpPr>
          <p:cNvPr id="3" name="Title 2"/>
          <p:cNvSpPr>
            <a:spLocks noGrp="1"/>
          </p:cNvSpPr>
          <p:nvPr>
            <p:ph type="title"/>
          </p:nvPr>
        </p:nvSpPr>
        <p:spPr/>
        <p:txBody>
          <a:bodyPr>
            <a:normAutofit fontScale="90000"/>
          </a:bodyPr>
          <a:lstStyle/>
          <a:p>
            <a:pPr algn="ctr"/>
            <a:r>
              <a:rPr lang="en-AU" dirty="0" smtClean="0"/>
              <a:t>Gesture to foster parental responsiveness</a:t>
            </a:r>
            <a:endParaRPr lang="en-A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760" lvl="1" indent="-256032">
              <a:spcBef>
                <a:spcPts val="400"/>
              </a:spcBef>
              <a:buSzPct val="68000"/>
              <a:buFont typeface="Wingdings 3"/>
              <a:buChar char=""/>
            </a:pPr>
            <a:r>
              <a:rPr lang="en-AU" sz="2700" dirty="0" smtClean="0"/>
              <a:t>Sign input from parents fosters receptive language development</a:t>
            </a:r>
          </a:p>
          <a:p>
            <a:pPr marL="365760" lvl="1" indent="-256032">
              <a:spcBef>
                <a:spcPts val="400"/>
              </a:spcBef>
              <a:buSzPct val="68000"/>
              <a:buFont typeface="Wingdings 3"/>
              <a:buChar char=""/>
            </a:pPr>
            <a:r>
              <a:rPr lang="en-AU" sz="2700" dirty="0" smtClean="0"/>
              <a:t>Sign input from parents significantly improves expressive language at 15 and 24 months of age (19, 30 and 36 approaching significance)</a:t>
            </a:r>
          </a:p>
          <a:p>
            <a:pPr marL="365760" lvl="1" indent="-256032">
              <a:spcBef>
                <a:spcPts val="400"/>
              </a:spcBef>
              <a:buSzPct val="68000"/>
              <a:buFont typeface="Wingdings 3"/>
              <a:buChar char=""/>
            </a:pPr>
            <a:r>
              <a:rPr lang="en-AU" sz="2700" dirty="0" smtClean="0"/>
              <a:t>More gesture = more for caregivers to respond to = more rapid language development</a:t>
            </a:r>
          </a:p>
          <a:p>
            <a:pPr marL="365760" lvl="1" indent="-256032">
              <a:spcBef>
                <a:spcPts val="400"/>
              </a:spcBef>
              <a:buSzPct val="68000"/>
              <a:buFont typeface="Wingdings 3"/>
              <a:buChar char=""/>
            </a:pPr>
            <a:endParaRPr lang="en-AU" sz="2700" dirty="0" smtClean="0"/>
          </a:p>
          <a:p>
            <a:pPr marL="365760" lvl="1" indent="-256032">
              <a:spcBef>
                <a:spcPts val="400"/>
              </a:spcBef>
              <a:buSzPct val="68000"/>
              <a:buNone/>
            </a:pPr>
            <a:r>
              <a:rPr lang="en-AU" sz="2000" dirty="0" err="1" smtClean="0"/>
              <a:t>Goodwyn</a:t>
            </a:r>
            <a:r>
              <a:rPr lang="en-AU" sz="2000" dirty="0" smtClean="0"/>
              <a:t>, </a:t>
            </a:r>
            <a:r>
              <a:rPr lang="en-AU" sz="2000" dirty="0" err="1" smtClean="0"/>
              <a:t>Acredlo</a:t>
            </a:r>
            <a:r>
              <a:rPr lang="en-AU" sz="2000" dirty="0" smtClean="0"/>
              <a:t> and Brown (2000)</a:t>
            </a:r>
          </a:p>
          <a:p>
            <a:pPr marL="365760" lvl="1" indent="-256032">
              <a:spcBef>
                <a:spcPts val="400"/>
              </a:spcBef>
              <a:buSzPct val="68000"/>
              <a:buFont typeface="Wingdings 3"/>
              <a:buChar char=""/>
            </a:pPr>
            <a:endParaRPr lang="en-AU" dirty="0" smtClean="0"/>
          </a:p>
          <a:p>
            <a:pPr marL="365760" lvl="1" indent="-256032">
              <a:spcBef>
                <a:spcPts val="400"/>
              </a:spcBef>
              <a:buSzPct val="68000"/>
              <a:buFont typeface="Wingdings 3"/>
              <a:buChar char=""/>
            </a:pPr>
            <a:endParaRPr lang="en-AU" dirty="0" smtClean="0"/>
          </a:p>
          <a:p>
            <a:pPr lvl="1"/>
            <a:endParaRPr lang="en-AU" dirty="0" smtClean="0"/>
          </a:p>
          <a:p>
            <a:pPr lvl="1"/>
            <a:endParaRPr lang="en-AU" dirty="0" smtClean="0"/>
          </a:p>
          <a:p>
            <a:endParaRPr lang="en-AU" dirty="0" smtClean="0"/>
          </a:p>
          <a:p>
            <a:pPr lvl="1"/>
            <a:endParaRPr lang="en-AU" dirty="0" smtClean="0"/>
          </a:p>
          <a:p>
            <a:endParaRPr lang="en-AU" dirty="0"/>
          </a:p>
        </p:txBody>
      </p:sp>
      <p:sp>
        <p:nvSpPr>
          <p:cNvPr id="2" name="Title 1"/>
          <p:cNvSpPr>
            <a:spLocks noGrp="1"/>
          </p:cNvSpPr>
          <p:nvPr>
            <p:ph type="title"/>
          </p:nvPr>
        </p:nvSpPr>
        <p:spPr/>
        <p:txBody>
          <a:bodyPr>
            <a:normAutofit fontScale="90000"/>
          </a:bodyPr>
          <a:lstStyle/>
          <a:p>
            <a:pPr algn="ctr"/>
            <a:r>
              <a:rPr lang="en-AU" dirty="0" smtClean="0"/>
              <a:t>Gestural input for improving language development </a:t>
            </a:r>
            <a:endParaRPr lang="en-A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lvl="1" indent="-256032">
              <a:spcBef>
                <a:spcPts val="400"/>
              </a:spcBef>
              <a:buSzPct val="68000"/>
              <a:buFont typeface="Wingdings 3"/>
              <a:buChar char=""/>
            </a:pPr>
            <a:r>
              <a:rPr lang="en-AU" sz="2700" dirty="0" smtClean="0"/>
              <a:t>Acquisition of new words for children with and without SLI  is improved with...</a:t>
            </a:r>
          </a:p>
          <a:p>
            <a:pPr marL="365760" lvl="1" indent="-256032">
              <a:spcBef>
                <a:spcPts val="400"/>
              </a:spcBef>
              <a:buSzPct val="68000"/>
              <a:buFontTx/>
              <a:buChar char="-"/>
            </a:pPr>
            <a:r>
              <a:rPr lang="en-AU" sz="2700" dirty="0" smtClean="0"/>
              <a:t>slower speaking rate</a:t>
            </a:r>
          </a:p>
          <a:p>
            <a:pPr marL="365760" lvl="1" indent="-256032">
              <a:spcBef>
                <a:spcPts val="400"/>
              </a:spcBef>
              <a:buSzPct val="68000"/>
              <a:buFontTx/>
              <a:buChar char="-"/>
            </a:pPr>
            <a:r>
              <a:rPr lang="en-AU" sz="2700" dirty="0" smtClean="0"/>
              <a:t>the use of gesture with spoken language</a:t>
            </a:r>
          </a:p>
          <a:p>
            <a:pPr marL="365760" lvl="1" indent="-256032">
              <a:spcBef>
                <a:spcPts val="400"/>
              </a:spcBef>
              <a:buSzPct val="68000"/>
              <a:buFontTx/>
              <a:buChar char="-"/>
            </a:pPr>
            <a:endParaRPr lang="en-AU" sz="2700" dirty="0" smtClean="0"/>
          </a:p>
          <a:p>
            <a:pPr marL="365760" lvl="1" indent="-256032">
              <a:spcBef>
                <a:spcPts val="400"/>
              </a:spcBef>
              <a:buSzPct val="68000"/>
              <a:buFont typeface="Wingdings 3"/>
              <a:buChar char=""/>
            </a:pPr>
            <a:r>
              <a:rPr lang="en-AU" sz="2700" dirty="0" smtClean="0"/>
              <a:t>No significant effects for changing stress </a:t>
            </a:r>
          </a:p>
          <a:p>
            <a:pPr marL="365760" lvl="1" indent="-256032">
              <a:spcBef>
                <a:spcPts val="400"/>
              </a:spcBef>
              <a:buSzPct val="68000"/>
              <a:buNone/>
            </a:pPr>
            <a:endParaRPr lang="en-AU" sz="2700" dirty="0" smtClean="0"/>
          </a:p>
          <a:p>
            <a:pPr marL="365760" lvl="1" indent="-256032">
              <a:spcBef>
                <a:spcPts val="400"/>
              </a:spcBef>
              <a:buSzPct val="68000"/>
              <a:buFont typeface="Wingdings 3"/>
              <a:buChar char=""/>
            </a:pPr>
            <a:r>
              <a:rPr lang="en-AU" sz="2700" dirty="0" smtClean="0"/>
              <a:t>Use of gesture improves comprehension </a:t>
            </a:r>
          </a:p>
          <a:p>
            <a:pPr marL="365760" lvl="1" indent="-256032">
              <a:spcBef>
                <a:spcPts val="400"/>
              </a:spcBef>
              <a:buSzPct val="68000"/>
              <a:buNone/>
            </a:pPr>
            <a:r>
              <a:rPr lang="en-AU" sz="2000" dirty="0" smtClean="0"/>
              <a:t>Ellis </a:t>
            </a:r>
            <a:r>
              <a:rPr lang="en-AU" sz="2000" dirty="0" err="1" smtClean="0"/>
              <a:t>Weismer</a:t>
            </a:r>
            <a:r>
              <a:rPr lang="en-AU" sz="2000" dirty="0" smtClean="0"/>
              <a:t> (1993)</a:t>
            </a:r>
          </a:p>
          <a:p>
            <a:pPr>
              <a:buNone/>
            </a:pPr>
            <a:endParaRPr lang="en-AU" dirty="0"/>
          </a:p>
        </p:txBody>
      </p:sp>
      <p:sp>
        <p:nvSpPr>
          <p:cNvPr id="3" name="Title 2"/>
          <p:cNvSpPr>
            <a:spLocks noGrp="1"/>
          </p:cNvSpPr>
          <p:nvPr>
            <p:ph type="title"/>
          </p:nvPr>
        </p:nvSpPr>
        <p:spPr/>
        <p:txBody>
          <a:bodyPr>
            <a:normAutofit fontScale="90000"/>
          </a:bodyPr>
          <a:lstStyle/>
          <a:p>
            <a:pPr algn="ctr"/>
            <a:r>
              <a:rPr lang="en-AU" dirty="0" smtClean="0"/>
              <a:t>Gestural input for improving language development </a:t>
            </a:r>
            <a:endParaRPr lang="en-A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3"/>
          <p:cNvSpPr>
            <a:spLocks noGrp="1" noChangeArrowheads="1"/>
          </p:cNvSpPr>
          <p:nvPr>
            <p:ph idx="1"/>
          </p:nvPr>
        </p:nvSpPr>
        <p:spPr/>
        <p:txBody>
          <a:bodyPr/>
          <a:lstStyle/>
          <a:p>
            <a:pPr marL="533400" indent="-533400" eaLnBrk="1" hangingPunct="1">
              <a:lnSpc>
                <a:spcPct val="80000"/>
              </a:lnSpc>
            </a:pPr>
            <a:r>
              <a:rPr lang="en-AU" dirty="0" smtClean="0"/>
              <a:t>Gesture is good for...</a:t>
            </a:r>
          </a:p>
          <a:p>
            <a:pPr marL="533400" indent="-533400" eaLnBrk="1" hangingPunct="1">
              <a:lnSpc>
                <a:spcPct val="80000"/>
              </a:lnSpc>
            </a:pPr>
            <a:r>
              <a:rPr lang="en-AU" dirty="0" smtClean="0"/>
              <a:t>Improving expressive language skills</a:t>
            </a:r>
          </a:p>
          <a:p>
            <a:pPr marL="533400" indent="-533400" eaLnBrk="1" hangingPunct="1">
              <a:lnSpc>
                <a:spcPct val="80000"/>
              </a:lnSpc>
            </a:pPr>
            <a:r>
              <a:rPr lang="en-AU" dirty="0" smtClean="0"/>
              <a:t>Fostering receptive language skills</a:t>
            </a:r>
          </a:p>
          <a:p>
            <a:pPr marL="533400" indent="-533400" eaLnBrk="1" hangingPunct="1">
              <a:lnSpc>
                <a:spcPct val="80000"/>
              </a:lnSpc>
            </a:pPr>
            <a:r>
              <a:rPr lang="en-AU" dirty="0" smtClean="0"/>
              <a:t>Promoting parent child responsiveness</a:t>
            </a:r>
          </a:p>
          <a:p>
            <a:pPr marL="533400" indent="-533400" eaLnBrk="1" hangingPunct="1">
              <a:lnSpc>
                <a:spcPct val="80000"/>
              </a:lnSpc>
            </a:pPr>
            <a:r>
              <a:rPr lang="en-AU" dirty="0" smtClean="0"/>
              <a:t>Is best measured early in the second year as a predictor of language development</a:t>
            </a:r>
          </a:p>
          <a:p>
            <a:pPr marL="533400" indent="-533400" eaLnBrk="1" hangingPunct="1">
              <a:lnSpc>
                <a:spcPct val="80000"/>
              </a:lnSpc>
            </a:pPr>
            <a:r>
              <a:rPr lang="en-AU" dirty="0" smtClean="0"/>
              <a:t>Gesture is a precursor to first words and gesture + sign is a precursor to combinations</a:t>
            </a:r>
          </a:p>
          <a:p>
            <a:pPr marL="533400" indent="-533400" eaLnBrk="1" hangingPunct="1">
              <a:lnSpc>
                <a:spcPct val="80000"/>
              </a:lnSpc>
            </a:pPr>
            <a:r>
              <a:rPr lang="en-AU" dirty="0" smtClean="0"/>
              <a:t>There must be underlying cognitive skills in place to develop gesture (memory, categorisation and symbolisation) </a:t>
            </a:r>
          </a:p>
          <a:p>
            <a:pPr marL="533400" indent="-533400" eaLnBrk="1" hangingPunct="1">
              <a:lnSpc>
                <a:spcPct val="80000"/>
              </a:lnSpc>
            </a:pPr>
            <a:endParaRPr lang="en-AU" dirty="0" smtClean="0"/>
          </a:p>
        </p:txBody>
      </p:sp>
      <p:sp>
        <p:nvSpPr>
          <p:cNvPr id="19459" name="AutoShape 2"/>
          <p:cNvSpPr>
            <a:spLocks noGrp="1" noChangeArrowheads="1"/>
          </p:cNvSpPr>
          <p:nvPr>
            <p:ph type="title"/>
          </p:nvPr>
        </p:nvSpPr>
        <p:spPr/>
        <p:txBody>
          <a:bodyPr/>
          <a:lstStyle/>
          <a:p>
            <a:pPr eaLnBrk="1" hangingPunct="1"/>
            <a:r>
              <a:rPr lang="en-AU" smtClean="0"/>
              <a:t>Clinical bottom line</a:t>
            </a:r>
          </a:p>
        </p:txBody>
      </p:sp>
      <p:pic>
        <p:nvPicPr>
          <p:cNvPr id="19461" name="Picture 8" descr="2008_snappyanswers"/>
          <p:cNvPicPr>
            <a:picLocks noChangeAspect="1" noChangeArrowheads="1"/>
          </p:cNvPicPr>
          <p:nvPr/>
        </p:nvPicPr>
        <p:blipFill>
          <a:blip r:embed="rId3" cstate="print"/>
          <a:srcRect/>
          <a:stretch>
            <a:fillRect/>
          </a:stretch>
        </p:blipFill>
        <p:spPr bwMode="auto">
          <a:xfrm>
            <a:off x="5867400" y="0"/>
            <a:ext cx="3276600" cy="1658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3"/>
          <p:cNvSpPr>
            <a:spLocks noGrp="1" noChangeArrowheads="1"/>
          </p:cNvSpPr>
          <p:nvPr>
            <p:ph idx="1"/>
          </p:nvPr>
        </p:nvSpPr>
        <p:spPr/>
        <p:txBody>
          <a:bodyPr/>
          <a:lstStyle/>
          <a:p>
            <a:pPr marL="533400" indent="-533400" eaLnBrk="1" hangingPunct="1">
              <a:lnSpc>
                <a:spcPct val="80000"/>
              </a:lnSpc>
            </a:pPr>
            <a:endParaRPr lang="en-AU" dirty="0" smtClean="0"/>
          </a:p>
          <a:p>
            <a:pPr marL="533400" indent="-533400" eaLnBrk="1" hangingPunct="1">
              <a:lnSpc>
                <a:spcPct val="80000"/>
              </a:lnSpc>
            </a:pPr>
            <a:r>
              <a:rPr lang="en-AU" dirty="0" smtClean="0"/>
              <a:t>Parental responsiveness</a:t>
            </a:r>
          </a:p>
          <a:p>
            <a:pPr marL="533400" indent="-533400" eaLnBrk="1" hangingPunct="1">
              <a:lnSpc>
                <a:spcPct val="80000"/>
              </a:lnSpc>
            </a:pPr>
            <a:r>
              <a:rPr lang="en-AU" dirty="0" smtClean="0"/>
              <a:t>Low SES groups </a:t>
            </a:r>
          </a:p>
          <a:p>
            <a:pPr marL="533400" indent="-533400" eaLnBrk="1" hangingPunct="1">
              <a:lnSpc>
                <a:spcPct val="80000"/>
              </a:lnSpc>
            </a:pPr>
            <a:r>
              <a:rPr lang="en-AU" dirty="0" smtClean="0"/>
              <a:t>Best to assess gesture after 12 months</a:t>
            </a:r>
          </a:p>
          <a:p>
            <a:pPr marL="533400" indent="-533400" eaLnBrk="1" hangingPunct="1">
              <a:lnSpc>
                <a:spcPct val="80000"/>
              </a:lnSpc>
            </a:pPr>
            <a:r>
              <a:rPr lang="en-AU" dirty="0" smtClean="0"/>
              <a:t>Gesture + verbal input = best outcome for language development </a:t>
            </a:r>
          </a:p>
          <a:p>
            <a:pPr marL="533400" indent="-533400" eaLnBrk="1" hangingPunct="1">
              <a:lnSpc>
                <a:spcPct val="80000"/>
              </a:lnSpc>
            </a:pPr>
            <a:endParaRPr lang="en-AU" dirty="0" smtClean="0"/>
          </a:p>
          <a:p>
            <a:pPr marL="533400" indent="-533400" eaLnBrk="1" hangingPunct="1">
              <a:lnSpc>
                <a:spcPct val="80000"/>
              </a:lnSpc>
            </a:pPr>
            <a:endParaRPr lang="en-AU" dirty="0" smtClean="0"/>
          </a:p>
        </p:txBody>
      </p:sp>
      <p:sp>
        <p:nvSpPr>
          <p:cNvPr id="19459" name="AutoShape 2"/>
          <p:cNvSpPr>
            <a:spLocks noGrp="1" noChangeArrowheads="1"/>
          </p:cNvSpPr>
          <p:nvPr>
            <p:ph type="title"/>
          </p:nvPr>
        </p:nvSpPr>
        <p:spPr/>
        <p:txBody>
          <a:bodyPr/>
          <a:lstStyle/>
          <a:p>
            <a:pPr eaLnBrk="1" hangingPunct="1"/>
            <a:r>
              <a:rPr lang="en-AU" dirty="0" smtClean="0"/>
              <a:t>Relevance to Practice </a:t>
            </a:r>
          </a:p>
        </p:txBody>
      </p:sp>
      <p:pic>
        <p:nvPicPr>
          <p:cNvPr id="19461" name="Picture 8" descr="2008_snappyanswers"/>
          <p:cNvPicPr>
            <a:picLocks noChangeAspect="1" noChangeArrowheads="1"/>
          </p:cNvPicPr>
          <p:nvPr/>
        </p:nvPicPr>
        <p:blipFill>
          <a:blip r:embed="rId3" cstate="print"/>
          <a:srcRect/>
          <a:stretch>
            <a:fillRect/>
          </a:stretch>
        </p:blipFill>
        <p:spPr bwMode="auto">
          <a:xfrm>
            <a:off x="6780272" y="0"/>
            <a:ext cx="2363728" cy="1196752"/>
          </a:xfrm>
          <a:prstGeom prst="rect">
            <a:avLst/>
          </a:prstGeom>
          <a:noFill/>
          <a:ln w="9525">
            <a:noFill/>
            <a:miter lim="800000"/>
            <a:headEnd/>
            <a:tailEnd/>
          </a:ln>
        </p:spPr>
      </p:pic>
      <p:pic>
        <p:nvPicPr>
          <p:cNvPr id="5" name="Picture 4" descr="C:\Users\WateJe\AppData\Local\Microsoft\Windows\Temporary Internet Files\Content.IE5\0D7Q4ECN\MP900262594[1].jpg"/>
          <p:cNvPicPr/>
          <p:nvPr/>
        </p:nvPicPr>
        <p:blipFill>
          <a:blip r:embed="rId4" cstate="print"/>
          <a:srcRect/>
          <a:stretch>
            <a:fillRect/>
          </a:stretch>
        </p:blipFill>
        <p:spPr bwMode="auto">
          <a:xfrm>
            <a:off x="6588224" y="3429000"/>
            <a:ext cx="2078360" cy="31409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None/>
            </a:pPr>
            <a:r>
              <a:rPr lang="en-AU" dirty="0" smtClean="0"/>
              <a:t>2014 CAP’s completed</a:t>
            </a:r>
          </a:p>
          <a:p>
            <a:pPr>
              <a:buNone/>
            </a:pPr>
            <a:endParaRPr lang="en-AU" dirty="0" smtClean="0"/>
          </a:p>
          <a:p>
            <a:r>
              <a:rPr lang="en-AU" dirty="0" smtClean="0"/>
              <a:t>O’Toole &amp; </a:t>
            </a:r>
            <a:r>
              <a:rPr lang="en-AU" dirty="0" err="1" smtClean="0"/>
              <a:t>Chiat</a:t>
            </a:r>
            <a:r>
              <a:rPr lang="en-AU" dirty="0" smtClean="0"/>
              <a:t> (2006) Symbolic functioning and language development in children with Down Syndrome </a:t>
            </a:r>
          </a:p>
          <a:p>
            <a:r>
              <a:rPr lang="en-AU" dirty="0" err="1" smtClean="0"/>
              <a:t>Vallotton</a:t>
            </a:r>
            <a:r>
              <a:rPr lang="en-AU" dirty="0" smtClean="0"/>
              <a:t> (2012) Infant signs as intervention? Promoting symbolic gestures for preverbal children in low-income families supports responsive parent-child relationships, Early Childhood Research Quarterly, 2012, 401-415</a:t>
            </a:r>
          </a:p>
          <a:p>
            <a:r>
              <a:rPr lang="en-AU" dirty="0" smtClean="0"/>
              <a:t>Goodwin, </a:t>
            </a:r>
            <a:r>
              <a:rPr lang="en-AU" dirty="0" err="1" smtClean="0"/>
              <a:t>Acredolo</a:t>
            </a:r>
            <a:r>
              <a:rPr lang="en-AU" dirty="0" smtClean="0"/>
              <a:t> &amp; Brown (2000) Impact of Symbolic Gesturing on Early Language Development</a:t>
            </a:r>
          </a:p>
          <a:p>
            <a:r>
              <a:rPr lang="en-AU" dirty="0" err="1" smtClean="0"/>
              <a:t>Ozcaliskan</a:t>
            </a:r>
            <a:r>
              <a:rPr lang="en-AU" dirty="0" smtClean="0"/>
              <a:t> &amp; </a:t>
            </a:r>
            <a:r>
              <a:rPr lang="en-AU" dirty="0" err="1" smtClean="0"/>
              <a:t>Goldin</a:t>
            </a:r>
            <a:r>
              <a:rPr lang="en-AU" dirty="0" smtClean="0"/>
              <a:t>-Meadow (2005) Do parents lead children by the hand?</a:t>
            </a:r>
          </a:p>
          <a:p>
            <a:r>
              <a:rPr lang="en-AU" dirty="0" err="1" smtClean="0"/>
              <a:t>Goodwyn</a:t>
            </a:r>
            <a:r>
              <a:rPr lang="en-AU" dirty="0" smtClean="0"/>
              <a:t> &amp; </a:t>
            </a:r>
            <a:r>
              <a:rPr lang="en-AU" dirty="0" err="1" smtClean="0"/>
              <a:t>Acredolo</a:t>
            </a:r>
            <a:r>
              <a:rPr lang="en-AU" dirty="0" smtClean="0"/>
              <a:t> (1993) Symbolic Gesture </a:t>
            </a:r>
            <a:r>
              <a:rPr lang="en-AU" dirty="0" err="1" smtClean="0"/>
              <a:t>vs</a:t>
            </a:r>
            <a:r>
              <a:rPr lang="en-AU" dirty="0" smtClean="0"/>
              <a:t> Word</a:t>
            </a:r>
          </a:p>
          <a:p>
            <a:r>
              <a:rPr lang="en-AU" dirty="0" err="1" smtClean="0"/>
              <a:t>Goldin</a:t>
            </a:r>
            <a:r>
              <a:rPr lang="en-AU" dirty="0" smtClean="0"/>
              <a:t>-Meadow, </a:t>
            </a:r>
            <a:r>
              <a:rPr lang="en-AU" dirty="0" err="1" smtClean="0"/>
              <a:t>Woodrich</a:t>
            </a:r>
            <a:r>
              <a:rPr lang="en-AU" dirty="0" smtClean="0"/>
              <a:t> et al (2007) Young children use their hands to tell their mothers what to say</a:t>
            </a:r>
          </a:p>
          <a:p>
            <a:endParaRPr lang="en-AU" dirty="0" smtClean="0"/>
          </a:p>
        </p:txBody>
      </p:sp>
      <p:sp>
        <p:nvSpPr>
          <p:cNvPr id="3" name="Title 2"/>
          <p:cNvSpPr>
            <a:spLocks noGrp="1"/>
          </p:cNvSpPr>
          <p:nvPr>
            <p:ph type="title"/>
          </p:nvPr>
        </p:nvSpPr>
        <p:spPr/>
        <p:txBody>
          <a:bodyPr/>
          <a:lstStyle/>
          <a:p>
            <a:r>
              <a:rPr lang="en-AU" dirty="0" smtClean="0"/>
              <a:t>References</a:t>
            </a:r>
            <a:endParaRPr lang="en-A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endParaRPr lang="en-AU" sz="3400" b="1" dirty="0" smtClean="0"/>
          </a:p>
          <a:p>
            <a:r>
              <a:rPr lang="en-AU" sz="3400" dirty="0" smtClean="0"/>
              <a:t>Rowe&amp; </a:t>
            </a:r>
            <a:r>
              <a:rPr lang="en-AU" sz="3400" dirty="0" err="1" smtClean="0"/>
              <a:t>Goldin</a:t>
            </a:r>
            <a:r>
              <a:rPr lang="en-AU" sz="3400" dirty="0" smtClean="0"/>
              <a:t>-Meadow (2009) Differences in early gesture explain SES disparities in child vocabulary size at school entry</a:t>
            </a:r>
          </a:p>
          <a:p>
            <a:r>
              <a:rPr lang="en-AU" sz="3400" dirty="0" err="1" smtClean="0"/>
              <a:t>Ozcaliskan</a:t>
            </a:r>
            <a:r>
              <a:rPr lang="en-AU" sz="3400" dirty="0" smtClean="0"/>
              <a:t> S. &amp; </a:t>
            </a:r>
            <a:r>
              <a:rPr lang="en-AU" sz="3400" dirty="0" err="1" smtClean="0"/>
              <a:t>Goldin</a:t>
            </a:r>
            <a:r>
              <a:rPr lang="en-AU" sz="3400" dirty="0" smtClean="0"/>
              <a:t>-Meadow, S (2009) When gesture speech combinations do and do not index linguistic change</a:t>
            </a:r>
          </a:p>
          <a:p>
            <a:r>
              <a:rPr lang="en-AU" sz="3400" dirty="0" smtClean="0"/>
              <a:t>Iverson, J.M., </a:t>
            </a:r>
            <a:r>
              <a:rPr lang="en-AU" sz="3400" dirty="0" err="1" smtClean="0"/>
              <a:t>Capircio</a:t>
            </a:r>
            <a:r>
              <a:rPr lang="en-AU" sz="3400" dirty="0" smtClean="0"/>
              <a:t>, </a:t>
            </a:r>
            <a:r>
              <a:rPr lang="en-AU" sz="3400" dirty="0" err="1" smtClean="0"/>
              <a:t>Longobardi</a:t>
            </a:r>
            <a:r>
              <a:rPr lang="en-AU" sz="3400" dirty="0" smtClean="0"/>
              <a:t> E., </a:t>
            </a:r>
            <a:r>
              <a:rPr lang="en-AU" sz="3400" dirty="0" err="1" smtClean="0"/>
              <a:t>Caselli</a:t>
            </a:r>
            <a:r>
              <a:rPr lang="en-AU" sz="3400" dirty="0" smtClean="0"/>
              <a:t> M. Gesturing in mother-child interactions</a:t>
            </a:r>
          </a:p>
          <a:p>
            <a:r>
              <a:rPr lang="en-AU" sz="3400" dirty="0" err="1" smtClean="0"/>
              <a:t>Stolt</a:t>
            </a:r>
            <a:r>
              <a:rPr lang="en-AU" sz="3400" dirty="0" smtClean="0"/>
              <a:t> S., </a:t>
            </a:r>
            <a:r>
              <a:rPr lang="en-AU" sz="3400" dirty="0" err="1" smtClean="0"/>
              <a:t>Makila</a:t>
            </a:r>
            <a:r>
              <a:rPr lang="en-AU" sz="3400" dirty="0" smtClean="0"/>
              <a:t>, A. et al (2014) The development and predictive value of gestures in very-low-birth-weight children: a longitudinal study</a:t>
            </a:r>
          </a:p>
          <a:p>
            <a:r>
              <a:rPr lang="en-AU" sz="3400" dirty="0" err="1" smtClean="0"/>
              <a:t>Weismer</a:t>
            </a:r>
            <a:r>
              <a:rPr lang="en-AU" sz="3400" dirty="0" smtClean="0"/>
              <a:t> (1993). The influence of prosodic and gestural cues on novel word acquisition by children with SLI</a:t>
            </a:r>
          </a:p>
          <a:p>
            <a:endParaRPr lang="en-AU" sz="3400" dirty="0" smtClean="0"/>
          </a:p>
          <a:p>
            <a:r>
              <a:rPr lang="en-AU" sz="3400" dirty="0" smtClean="0"/>
              <a:t>Background reading:</a:t>
            </a:r>
          </a:p>
          <a:p>
            <a:r>
              <a:rPr lang="en-AU" sz="3400" dirty="0" err="1" smtClean="0"/>
              <a:t>Ozcaliskan</a:t>
            </a:r>
            <a:r>
              <a:rPr lang="en-AU" sz="3400" dirty="0" smtClean="0"/>
              <a:t> &amp; </a:t>
            </a:r>
            <a:r>
              <a:rPr lang="en-AU" sz="3400" dirty="0" err="1" smtClean="0"/>
              <a:t>Dimotrova</a:t>
            </a:r>
            <a:r>
              <a:rPr lang="en-AU" sz="3400" dirty="0" smtClean="0"/>
              <a:t> (2013 How Gesture Input Provides a Helping Hand to Language Development, Seminars in speech and language, 34, 4</a:t>
            </a:r>
          </a:p>
          <a:p>
            <a:endParaRPr lang="en-AU" dirty="0"/>
          </a:p>
        </p:txBody>
      </p:sp>
      <p:sp>
        <p:nvSpPr>
          <p:cNvPr id="3" name="Title 2"/>
          <p:cNvSpPr>
            <a:spLocks noGrp="1"/>
          </p:cNvSpPr>
          <p:nvPr>
            <p:ph type="title"/>
          </p:nvPr>
        </p:nvSpPr>
        <p:spPr/>
        <p:txBody>
          <a:bodyPr/>
          <a:lstStyle/>
          <a:p>
            <a:r>
              <a:rPr lang="en-AU" dirty="0" smtClean="0"/>
              <a:t>References</a:t>
            </a:r>
            <a:endParaRPr lang="en-A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AU" dirty="0" smtClean="0"/>
              <a:t>Topic:  TBC – Watch this space! </a:t>
            </a:r>
          </a:p>
          <a:p>
            <a:pPr>
              <a:buNone/>
            </a:pPr>
            <a:endParaRPr lang="en-AU" dirty="0" smtClean="0"/>
          </a:p>
          <a:p>
            <a:r>
              <a:rPr lang="en-AU" dirty="0" smtClean="0"/>
              <a:t> jessica.waters@sswahs.nsw.gov.au</a:t>
            </a:r>
          </a:p>
          <a:p>
            <a:r>
              <a:rPr lang="en-AU" dirty="0" smtClean="0"/>
              <a:t> maryfalco@lifestart.org.au</a:t>
            </a:r>
            <a:endParaRPr lang="en-AU" dirty="0"/>
          </a:p>
        </p:txBody>
      </p:sp>
      <p:sp>
        <p:nvSpPr>
          <p:cNvPr id="3" name="Title 2"/>
          <p:cNvSpPr>
            <a:spLocks noGrp="1"/>
          </p:cNvSpPr>
          <p:nvPr>
            <p:ph type="title"/>
          </p:nvPr>
        </p:nvSpPr>
        <p:spPr/>
        <p:txBody>
          <a:bodyPr/>
          <a:lstStyle/>
          <a:p>
            <a:pPr algn="ctr"/>
            <a:r>
              <a:rPr lang="en-AU" dirty="0" smtClean="0"/>
              <a:t>2014</a:t>
            </a:r>
            <a:endParaRPr lang="en-A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2856</TotalTime>
  <Words>1352</Words>
  <Application>Microsoft Office PowerPoint</Application>
  <PresentationFormat>On-screen Show (4:3)</PresentationFormat>
  <Paragraphs>158</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Concourse</vt:lpstr>
      <vt:lpstr>   To Gesture or not to Gesture? </vt:lpstr>
      <vt:lpstr>The question for the year was...</vt:lpstr>
      <vt:lpstr>E3BP  Types of Gesture </vt:lpstr>
      <vt:lpstr>What did we find?</vt:lpstr>
      <vt:lpstr>The relationship between gesture and language development</vt:lpstr>
      <vt:lpstr>The relationship between gesture and language development</vt:lpstr>
      <vt:lpstr>The relationship between gesture and language development</vt:lpstr>
      <vt:lpstr>The relationship between gesture and language development</vt:lpstr>
      <vt:lpstr>Gesture as a predictor of language development</vt:lpstr>
      <vt:lpstr>Gesture to foster parental responsiveness</vt:lpstr>
      <vt:lpstr>Gesture to foster parental responsiveness</vt:lpstr>
      <vt:lpstr>Gestural input for improving language development </vt:lpstr>
      <vt:lpstr>Gestural input for improving language development </vt:lpstr>
      <vt:lpstr>Clinical bottom line</vt:lpstr>
      <vt:lpstr>Relevance to Practice </vt:lpstr>
      <vt:lpstr>References</vt:lpstr>
      <vt:lpstr>References</vt:lpstr>
      <vt:lpstr>2014</vt:lpstr>
    </vt:vector>
  </TitlesOfParts>
  <Company>NSW Businesslink Pty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Intervention to promote chewing skills in children</dc:title>
  <dc:creator>Nitha Thomson</dc:creator>
  <cp:lastModifiedBy>SLHN &amp; SWSLHN</cp:lastModifiedBy>
  <cp:revision>228</cp:revision>
  <dcterms:created xsi:type="dcterms:W3CDTF">2009-11-30T22:44:52Z</dcterms:created>
  <dcterms:modified xsi:type="dcterms:W3CDTF">2015-02-09T02:04:36Z</dcterms:modified>
</cp:coreProperties>
</file>