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8" r:id="rId6"/>
    <p:sldId id="272" r:id="rId7"/>
    <p:sldId id="273" r:id="rId8"/>
    <p:sldId id="270" r:id="rId9"/>
    <p:sldId id="260" r:id="rId10"/>
    <p:sldId id="271" r:id="rId11"/>
    <p:sldId id="274" r:id="rId12"/>
    <p:sldId id="262" r:id="rId13"/>
    <p:sldId id="266" r:id="rId14"/>
    <p:sldId id="275" r:id="rId15"/>
    <p:sldId id="269" r:id="rId16"/>
    <p:sldId id="264" r:id="rId17"/>
    <p:sldId id="267" r:id="rId18"/>
    <p:sldId id="26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72" autoAdjust="0"/>
    <p:restoredTop sz="81564" autoAdjust="0"/>
  </p:normalViewPr>
  <p:slideViewPr>
    <p:cSldViewPr>
      <p:cViewPr varScale="1">
        <p:scale>
          <a:sx n="88" d="100"/>
          <a:sy n="88" d="100"/>
        </p:scale>
        <p:origin x="-43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A161B8-2F38-46FA-9B04-85CD9F3311ED}" type="datetimeFigureOut">
              <a:rPr lang="en-AU" smtClean="0"/>
              <a:pPr/>
              <a:t>9/02/2015</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64E2EE-F70E-48DC-813F-76D892D4A288}" type="slidenum">
              <a:rPr lang="en-AU" smtClean="0"/>
              <a:pPr/>
              <a:t>‹#›</a:t>
            </a:fld>
            <a:endParaRPr lang="en-AU"/>
          </a:p>
        </p:txBody>
      </p:sp>
    </p:spTree>
    <p:extLst>
      <p:ext uri="{BB962C8B-B14F-4D97-AF65-F5344CB8AC3E}">
        <p14:creationId xmlns="" xmlns:p14="http://schemas.microsoft.com/office/powerpoint/2010/main" val="1830735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smtClean="0"/>
          </a:p>
        </p:txBody>
      </p:sp>
      <p:sp>
        <p:nvSpPr>
          <p:cNvPr id="4" name="Slide Number Placeholder 3"/>
          <p:cNvSpPr>
            <a:spLocks noGrp="1"/>
          </p:cNvSpPr>
          <p:nvPr>
            <p:ph type="sldNum" sz="quarter" idx="10"/>
          </p:nvPr>
        </p:nvSpPr>
        <p:spPr/>
        <p:txBody>
          <a:bodyPr/>
          <a:lstStyle/>
          <a:p>
            <a:fld id="{4C64E2EE-F70E-48DC-813F-76D892D4A288}" type="slidenum">
              <a:rPr lang="en-AU" smtClean="0"/>
              <a:pPr/>
              <a:t>5</a:t>
            </a:fld>
            <a:endParaRPr lang="en-AU"/>
          </a:p>
        </p:txBody>
      </p:sp>
    </p:spTree>
    <p:extLst>
      <p:ext uri="{BB962C8B-B14F-4D97-AF65-F5344CB8AC3E}">
        <p14:creationId xmlns="" xmlns:p14="http://schemas.microsoft.com/office/powerpoint/2010/main" val="1624247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fontAlgn="base"/>
            <a:endParaRPr lang="en-AU" dirty="0"/>
          </a:p>
        </p:txBody>
      </p:sp>
      <p:sp>
        <p:nvSpPr>
          <p:cNvPr id="4" name="Slide Number Placeholder 3"/>
          <p:cNvSpPr>
            <a:spLocks noGrp="1"/>
          </p:cNvSpPr>
          <p:nvPr>
            <p:ph type="sldNum" sz="quarter" idx="10"/>
          </p:nvPr>
        </p:nvSpPr>
        <p:spPr/>
        <p:txBody>
          <a:bodyPr/>
          <a:lstStyle/>
          <a:p>
            <a:fld id="{4C64E2EE-F70E-48DC-813F-76D892D4A288}" type="slidenum">
              <a:rPr lang="en-AU" smtClean="0"/>
              <a:pPr/>
              <a:t>7</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4C64E2EE-F70E-48DC-813F-76D892D4A288}" type="slidenum">
              <a:rPr lang="en-AU" smtClean="0"/>
              <a:pPr/>
              <a:t>8</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fontAlgn="base"/>
            <a:endParaRPr lang="en-AU" sz="1200" b="0" i="0" u="none" strike="noStrike"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C64E2EE-F70E-48DC-813F-76D892D4A288}" type="slidenum">
              <a:rPr lang="en-AU" smtClean="0"/>
              <a:pPr/>
              <a:t>9</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AU" dirty="0"/>
          </a:p>
        </p:txBody>
      </p:sp>
      <p:sp>
        <p:nvSpPr>
          <p:cNvPr id="4" name="Slide Number Placeholder 3"/>
          <p:cNvSpPr>
            <a:spLocks noGrp="1"/>
          </p:cNvSpPr>
          <p:nvPr>
            <p:ph type="sldNum" sz="quarter" idx="10"/>
          </p:nvPr>
        </p:nvSpPr>
        <p:spPr/>
        <p:txBody>
          <a:bodyPr/>
          <a:lstStyle/>
          <a:p>
            <a:fld id="{4C64E2EE-F70E-48DC-813F-76D892D4A288}" type="slidenum">
              <a:rPr lang="en-AU" smtClean="0"/>
              <a:pPr/>
              <a:t>11</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C64E2EE-F70E-48DC-813F-76D892D4A288}" type="slidenum">
              <a:rPr lang="en-AU" smtClean="0"/>
              <a:pPr/>
              <a:t>12</a:t>
            </a:fld>
            <a:endParaRPr lang="en-AU"/>
          </a:p>
        </p:txBody>
      </p:sp>
    </p:spTree>
    <p:extLst>
      <p:ext uri="{BB962C8B-B14F-4D97-AF65-F5344CB8AC3E}">
        <p14:creationId xmlns="" xmlns:p14="http://schemas.microsoft.com/office/powerpoint/2010/main" val="3825673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Not everyone will stop using OME on their own in light of the evidence</a:t>
            </a:r>
          </a:p>
          <a:p>
            <a:pPr lvl="1"/>
            <a:r>
              <a:rPr lang="en-AU" dirty="0" smtClean="0"/>
              <a:t>If you choose to use OME, consider the outcome measures used to monitor the effects for an individual client and does it help them meet their goals?</a:t>
            </a:r>
          </a:p>
          <a:p>
            <a:pPr lvl="2"/>
            <a:r>
              <a:rPr lang="en-AU" dirty="0" smtClean="0"/>
              <a:t>DDS</a:t>
            </a:r>
          </a:p>
          <a:p>
            <a:pPr lvl="2"/>
            <a:r>
              <a:rPr lang="en-AU" dirty="0" smtClean="0"/>
              <a:t>Multidisciplinary Feeding Profile (hard to get copy but used in research)</a:t>
            </a:r>
          </a:p>
          <a:p>
            <a:pPr lvl="2"/>
            <a:r>
              <a:rPr lang="en-AU" dirty="0" smtClean="0"/>
              <a:t>GAS – would capture all ICF domains</a:t>
            </a:r>
          </a:p>
          <a:p>
            <a:endParaRPr lang="en-AU" dirty="0"/>
          </a:p>
        </p:txBody>
      </p:sp>
      <p:sp>
        <p:nvSpPr>
          <p:cNvPr id="4" name="Slide Number Placeholder 3"/>
          <p:cNvSpPr>
            <a:spLocks noGrp="1"/>
          </p:cNvSpPr>
          <p:nvPr>
            <p:ph type="sldNum" sz="quarter" idx="10"/>
          </p:nvPr>
        </p:nvSpPr>
        <p:spPr/>
        <p:txBody>
          <a:bodyPr/>
          <a:lstStyle/>
          <a:p>
            <a:fld id="{4C64E2EE-F70E-48DC-813F-76D892D4A288}" type="slidenum">
              <a:rPr lang="en-AU" smtClean="0"/>
              <a:pPr/>
              <a:t>13</a:t>
            </a:fld>
            <a:endParaRPr lang="en-AU"/>
          </a:p>
        </p:txBody>
      </p:sp>
    </p:spTree>
    <p:extLst>
      <p:ext uri="{BB962C8B-B14F-4D97-AF65-F5344CB8AC3E}">
        <p14:creationId xmlns="" xmlns:p14="http://schemas.microsoft.com/office/powerpoint/2010/main" val="1405256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Validity of bottom line in light of clinical practice, client values/preferences. </a:t>
            </a:r>
          </a:p>
          <a:p>
            <a:endParaRPr lang="en-AU" dirty="0" smtClean="0"/>
          </a:p>
          <a:p>
            <a:r>
              <a:rPr lang="en-AU" b="1" dirty="0" smtClean="0"/>
              <a:t>Evidence: </a:t>
            </a:r>
            <a:r>
              <a:rPr lang="en-AU" dirty="0" smtClean="0"/>
              <a:t>Don’t do oral motor exercise on it’s own</a:t>
            </a:r>
          </a:p>
          <a:p>
            <a:pPr marL="0" marR="0" indent="0" algn="l" defTabSz="914400" rtl="0" eaLnBrk="1" fontAlgn="auto" latinLnBrk="0" hangingPunct="1">
              <a:lnSpc>
                <a:spcPct val="100000"/>
              </a:lnSpc>
              <a:spcBef>
                <a:spcPts val="0"/>
              </a:spcBef>
              <a:spcAft>
                <a:spcPts val="0"/>
              </a:spcAft>
              <a:buClrTx/>
              <a:buSzTx/>
              <a:buFontTx/>
              <a:buNone/>
              <a:tabLst/>
              <a:defRPr/>
            </a:pPr>
            <a:r>
              <a:rPr lang="en-AU" b="1" dirty="0" smtClean="0"/>
              <a:t>Clinical: </a:t>
            </a:r>
            <a:r>
              <a:rPr lang="en-AU" dirty="0" smtClean="0"/>
              <a:t>What we are doing clinically is taking a motor-learning approach (e.g.</a:t>
            </a:r>
            <a:r>
              <a:rPr lang="en-AU" baseline="0" dirty="0" smtClean="0"/>
              <a:t> Therapeutic meals to practise chewing skills). P</a:t>
            </a:r>
            <a:r>
              <a:rPr lang="en-AU" b="0" dirty="0" smtClean="0"/>
              <a:t>rinciples of experience-dependent neural plasticity and motor</a:t>
            </a:r>
            <a:r>
              <a:rPr lang="en-AU" b="0" baseline="0" dirty="0" smtClean="0"/>
              <a:t> learning </a:t>
            </a:r>
            <a:r>
              <a:rPr lang="en-AU" b="0" dirty="0" smtClean="0"/>
              <a:t>highlight</a:t>
            </a:r>
            <a:r>
              <a:rPr lang="en-AU" b="0" baseline="0" dirty="0" smtClean="0"/>
              <a:t> that trea</a:t>
            </a:r>
            <a:r>
              <a:rPr lang="en-AU" b="0" dirty="0" smtClean="0"/>
              <a:t>tment should closely parallel the desired task</a:t>
            </a:r>
          </a:p>
          <a:p>
            <a:r>
              <a:rPr lang="en-AU" b="1" dirty="0" smtClean="0"/>
              <a:t>Client:</a:t>
            </a:r>
            <a:r>
              <a:rPr lang="en-AU" b="1" baseline="0" dirty="0" smtClean="0"/>
              <a:t> </a:t>
            </a:r>
            <a:r>
              <a:rPr lang="en-AU" b="0" dirty="0" smtClean="0"/>
              <a:t>much of drive from e3bp is around participation and enjoyment</a:t>
            </a:r>
          </a:p>
          <a:p>
            <a:pPr marL="0" marR="0" indent="0" algn="l" defTabSz="914400" rtl="0" eaLnBrk="1" fontAlgn="auto" latinLnBrk="0" hangingPunct="1">
              <a:lnSpc>
                <a:spcPct val="100000"/>
              </a:lnSpc>
              <a:spcBef>
                <a:spcPts val="0"/>
              </a:spcBef>
              <a:spcAft>
                <a:spcPts val="0"/>
              </a:spcAft>
              <a:buClrTx/>
              <a:buSzTx/>
              <a:buFontTx/>
              <a:buNone/>
              <a:tabLst/>
              <a:defRPr/>
            </a:pPr>
            <a:endParaRPr lang="en-AU" dirty="0" smtClean="0"/>
          </a:p>
          <a:p>
            <a:endParaRPr lang="en-AU" dirty="0"/>
          </a:p>
        </p:txBody>
      </p:sp>
      <p:sp>
        <p:nvSpPr>
          <p:cNvPr id="4" name="Slide Number Placeholder 3"/>
          <p:cNvSpPr>
            <a:spLocks noGrp="1"/>
          </p:cNvSpPr>
          <p:nvPr>
            <p:ph type="sldNum" sz="quarter" idx="10"/>
          </p:nvPr>
        </p:nvSpPr>
        <p:spPr/>
        <p:txBody>
          <a:bodyPr/>
          <a:lstStyle/>
          <a:p>
            <a:fld id="{4C64E2EE-F70E-48DC-813F-76D892D4A288}" type="slidenum">
              <a:rPr lang="en-AU" smtClean="0"/>
              <a:pPr/>
              <a:t>14</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Our CAT this year has instigated</a:t>
            </a:r>
            <a:r>
              <a:rPr lang="en-AU" baseline="0" dirty="0" smtClean="0"/>
              <a:t> some discussion in our group about considering:</a:t>
            </a:r>
          </a:p>
          <a:p>
            <a:r>
              <a:rPr lang="en-AU" baseline="0" dirty="0" smtClean="0"/>
              <a:t>In light of what our clinical expertise is telling us in regard to improving the effects of </a:t>
            </a:r>
            <a:r>
              <a:rPr lang="en-AU" baseline="0" dirty="0" err="1" smtClean="0"/>
              <a:t>oropharyngeal</a:t>
            </a:r>
            <a:r>
              <a:rPr lang="en-AU" baseline="0" dirty="0" smtClean="0"/>
              <a:t> dysphagia in children we are interested to see what research is out there to support principles of motor learning and neural plasticity in children with dysphagia. Our CAPs have also highlighted the importance of considering the participation domain of the ICF model and parents’ perspective of mealtimes, so we may consider a qualitative CAT next year.</a:t>
            </a:r>
            <a:endParaRPr lang="en-AU" dirty="0"/>
          </a:p>
        </p:txBody>
      </p:sp>
      <p:sp>
        <p:nvSpPr>
          <p:cNvPr id="4" name="Slide Number Placeholder 3"/>
          <p:cNvSpPr>
            <a:spLocks noGrp="1"/>
          </p:cNvSpPr>
          <p:nvPr>
            <p:ph type="sldNum" sz="quarter" idx="10"/>
          </p:nvPr>
        </p:nvSpPr>
        <p:spPr/>
        <p:txBody>
          <a:bodyPr/>
          <a:lstStyle/>
          <a:p>
            <a:fld id="{4C64E2EE-F70E-48DC-813F-76D892D4A288}" type="slidenum">
              <a:rPr lang="en-AU" smtClean="0"/>
              <a:pPr/>
              <a:t>15</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4C64E2EE-F70E-48DC-813F-76D892D4A288}" type="slidenum">
              <a:rPr lang="en-AU" smtClean="0"/>
              <a:pPr/>
              <a:t>17</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AU" dirty="0"/>
          </a:p>
        </p:txBody>
      </p:sp>
      <p:sp>
        <p:nvSpPr>
          <p:cNvPr id="4" name="Slide Number Placeholder 3"/>
          <p:cNvSpPr>
            <a:spLocks noGrp="1"/>
          </p:cNvSpPr>
          <p:nvPr>
            <p:ph type="sldNum" sz="quarter" idx="10"/>
          </p:nvPr>
        </p:nvSpPr>
        <p:spPr/>
        <p:txBody>
          <a:bodyPr/>
          <a:lstStyle/>
          <a:p>
            <a:fld id="{4C64E2EE-F70E-48DC-813F-76D892D4A288}" type="slidenum">
              <a:rPr lang="en-AU" smtClean="0"/>
              <a:pPr/>
              <a:t>18</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55A4B7E3-7526-4740-B16D-0B55B0C3830E}" type="datetimeFigureOut">
              <a:rPr lang="en-AU" smtClean="0"/>
              <a:pPr/>
              <a:t>9/02/2015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A5D3228-74F6-4CFD-8ECD-5BF690B98263}"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5A4B7E3-7526-4740-B16D-0B55B0C3830E}" type="datetimeFigureOut">
              <a:rPr lang="en-AU" smtClean="0"/>
              <a:pPr/>
              <a:t>9/02/2015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A5D3228-74F6-4CFD-8ECD-5BF690B98263}"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A4B7E3-7526-4740-B16D-0B55B0C3830E}" type="datetimeFigureOut">
              <a:rPr lang="en-AU" smtClean="0"/>
              <a:pPr/>
              <a:t>9/02/2015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A5D3228-74F6-4CFD-8ECD-5BF690B98263}"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55A4B7E3-7526-4740-B16D-0B55B0C3830E}" type="datetimeFigureOut">
              <a:rPr lang="en-AU" smtClean="0"/>
              <a:pPr/>
              <a:t>9/02/2015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A5D3228-74F6-4CFD-8ECD-5BF690B98263}"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55A4B7E3-7526-4740-B16D-0B55B0C3830E}" type="datetimeFigureOut">
              <a:rPr lang="en-AU" smtClean="0"/>
              <a:pPr/>
              <a:t>9/02/2015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0A5D3228-74F6-4CFD-8ECD-5BF690B98263}"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55A4B7E3-7526-4740-B16D-0B55B0C3830E}" type="datetimeFigureOut">
              <a:rPr lang="en-AU" smtClean="0"/>
              <a:pPr/>
              <a:t>9/02/2015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0A5D3228-74F6-4CFD-8ECD-5BF690B98263}"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A4B7E3-7526-4740-B16D-0B55B0C3830E}" type="datetimeFigureOut">
              <a:rPr lang="en-AU" smtClean="0"/>
              <a:pPr/>
              <a:t>9/02/2015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0A5D3228-74F6-4CFD-8ECD-5BF690B98263}"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A4B7E3-7526-4740-B16D-0B55B0C3830E}" type="datetimeFigureOut">
              <a:rPr lang="en-AU" smtClean="0"/>
              <a:pPr/>
              <a:t>9/02/2015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A5D3228-74F6-4CFD-8ECD-5BF690B98263}"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A4B7E3-7526-4740-B16D-0B55B0C3830E}" type="datetimeFigureOut">
              <a:rPr lang="en-AU" smtClean="0"/>
              <a:pPr/>
              <a:t>9/02/2015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A5D3228-74F6-4CFD-8ECD-5BF690B98263}"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5A4B7E3-7526-4740-B16D-0B55B0C3830E}" type="datetimeFigureOut">
              <a:rPr lang="en-AU" smtClean="0"/>
              <a:pPr/>
              <a:t>9/02/2015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A5D3228-74F6-4CFD-8ECD-5BF690B98263}"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5A4B7E3-7526-4740-B16D-0B55B0C3830E}" type="datetimeFigureOut">
              <a:rPr lang="en-AU" smtClean="0"/>
              <a:pPr/>
              <a:t>9/02/2015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A5D3228-74F6-4CFD-8ECD-5BF690B98263}"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A4B7E3-7526-4740-B16D-0B55B0C3830E}" type="datetimeFigureOut">
              <a:rPr lang="en-AU" smtClean="0"/>
              <a:pPr/>
              <a:t>9/02/2015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5D3228-74F6-4CFD-8ECD-5BF690B98263}"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wmf"/></Relationships>
</file>

<file path=ppt/slides/_rels/slide1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hyperlink" Target="mailto:aspiritjones@cerebralpalsy.org.au" TargetMode="External"/><Relationship Id="rId1" Type="http://schemas.openxmlformats.org/officeDocument/2006/relationships/slideLayout" Target="../slideLayouts/slideLayout2.xml"/><Relationship Id="rId4" Type="http://schemas.openxmlformats.org/officeDocument/2006/relationships/image" Target="../media/image19.gif"/></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692696"/>
            <a:ext cx="7772400" cy="2043658"/>
          </a:xfrm>
        </p:spPr>
        <p:txBody>
          <a:bodyPr>
            <a:normAutofit fontScale="90000"/>
          </a:bodyPr>
          <a:lstStyle/>
          <a:p>
            <a:r>
              <a:rPr lang="en-AU" b="1" dirty="0" smtClean="0">
                <a:solidFill>
                  <a:srgbClr val="0070C0"/>
                </a:solidFill>
              </a:rPr>
              <a:t>Don’t Stick Your Tongue Out at Me: Oral Motor Exercises in Paediatric Feeding (a Review of the Evidence)</a:t>
            </a:r>
            <a:endParaRPr lang="en-AU" b="1" dirty="0">
              <a:solidFill>
                <a:srgbClr val="0070C0"/>
              </a:solidFill>
            </a:endParaRPr>
          </a:p>
        </p:txBody>
      </p:sp>
      <p:sp>
        <p:nvSpPr>
          <p:cNvPr id="3" name="Subtitle 2"/>
          <p:cNvSpPr>
            <a:spLocks noGrp="1"/>
          </p:cNvSpPr>
          <p:nvPr>
            <p:ph type="subTitle" idx="1"/>
          </p:nvPr>
        </p:nvSpPr>
        <p:spPr>
          <a:xfrm>
            <a:off x="1331640" y="3068960"/>
            <a:ext cx="6400800" cy="1343000"/>
          </a:xfrm>
        </p:spPr>
        <p:txBody>
          <a:bodyPr>
            <a:normAutofit fontScale="92500" lnSpcReduction="20000"/>
          </a:bodyPr>
          <a:lstStyle/>
          <a:p>
            <a:r>
              <a:rPr lang="en-AU" dirty="0" smtClean="0"/>
              <a:t>Presentation by: Amanda Spirit-Jones, Clare Thomson, Eleni Haramis, </a:t>
            </a:r>
          </a:p>
          <a:p>
            <a:r>
              <a:rPr lang="en-AU" dirty="0" smtClean="0"/>
              <a:t>Kylie Ryan and Laura Mobbs</a:t>
            </a:r>
            <a:endParaRPr lang="en-AU" dirty="0"/>
          </a:p>
        </p:txBody>
      </p:sp>
      <p:pic>
        <p:nvPicPr>
          <p:cNvPr id="1027" name="Picture 3" descr="j0233059"/>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95536" y="4098687"/>
            <a:ext cx="1555229" cy="23687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Who are we?</a:t>
            </a:r>
            <a:endParaRPr lang="en-AU" b="1"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374832076"/>
              </p:ext>
            </p:extLst>
          </p:nvPr>
        </p:nvGraphicFramePr>
        <p:xfrm>
          <a:off x="457200" y="1340768"/>
          <a:ext cx="7621905" cy="5121482"/>
        </p:xfrm>
        <a:graphic>
          <a:graphicData uri="http://schemas.openxmlformats.org/drawingml/2006/table">
            <a:tbl>
              <a:tblPr firstRow="1" bandRow="1">
                <a:tableStyleId>{5C22544A-7EE6-4342-B048-85BDC9FD1C3A}</a:tableStyleId>
              </a:tblPr>
              <a:tblGrid>
                <a:gridCol w="2135505"/>
                <a:gridCol w="2743200"/>
                <a:gridCol w="2743200"/>
              </a:tblGrid>
              <a:tr h="549061">
                <a:tc>
                  <a:txBody>
                    <a:bodyPr/>
                    <a:lstStyle/>
                    <a:p>
                      <a:r>
                        <a:rPr lang="en-AU" dirty="0" smtClean="0"/>
                        <a:t>Name</a:t>
                      </a:r>
                      <a:endParaRPr lang="en-AU" dirty="0"/>
                    </a:p>
                  </a:txBody>
                  <a:tcPr/>
                </a:tc>
                <a:tc>
                  <a:txBody>
                    <a:bodyPr/>
                    <a:lstStyle/>
                    <a:p>
                      <a:r>
                        <a:rPr lang="en-AU" dirty="0" smtClean="0"/>
                        <a:t>Setting</a:t>
                      </a:r>
                      <a:endParaRPr lang="en-AU" dirty="0"/>
                    </a:p>
                  </a:txBody>
                  <a:tcPr/>
                </a:tc>
                <a:tc>
                  <a:txBody>
                    <a:bodyPr/>
                    <a:lstStyle/>
                    <a:p>
                      <a:r>
                        <a:rPr lang="en-AU" dirty="0" smtClean="0"/>
                        <a:t>Role</a:t>
                      </a:r>
                      <a:endParaRPr lang="en-AU" dirty="0"/>
                    </a:p>
                  </a:txBody>
                  <a:tcPr/>
                </a:tc>
              </a:tr>
              <a:tr h="315035">
                <a:tc>
                  <a:txBody>
                    <a:bodyPr/>
                    <a:lstStyle/>
                    <a:p>
                      <a:r>
                        <a:rPr lang="en-AU" dirty="0" smtClean="0"/>
                        <a:t>Amanda Spirit-Jones</a:t>
                      </a:r>
                      <a:endParaRPr lang="en-AU" dirty="0"/>
                    </a:p>
                  </a:txBody>
                  <a:tcPr/>
                </a:tc>
                <a:tc>
                  <a:txBody>
                    <a:bodyPr/>
                    <a:lstStyle/>
                    <a:p>
                      <a:r>
                        <a:rPr lang="en-AU" dirty="0" smtClean="0"/>
                        <a:t>Disability - NGO</a:t>
                      </a:r>
                      <a:endParaRPr lang="en-AU" dirty="0"/>
                    </a:p>
                  </a:txBody>
                  <a:tcPr/>
                </a:tc>
                <a:tc>
                  <a:txBody>
                    <a:bodyPr/>
                    <a:lstStyle/>
                    <a:p>
                      <a:r>
                        <a:rPr lang="en-AU" dirty="0" smtClean="0"/>
                        <a:t>Leader and appraiser</a:t>
                      </a:r>
                      <a:endParaRPr lang="en-AU" dirty="0"/>
                    </a:p>
                  </a:txBody>
                  <a:tcPr/>
                </a:tc>
              </a:tr>
              <a:tr h="309315">
                <a:tc>
                  <a:txBody>
                    <a:bodyPr/>
                    <a:lstStyle/>
                    <a:p>
                      <a:r>
                        <a:rPr lang="en-AU" dirty="0" smtClean="0"/>
                        <a:t>Emma Minchin</a:t>
                      </a:r>
                      <a:endParaRPr lang="en-AU" dirty="0"/>
                    </a:p>
                  </a:txBody>
                  <a:tcPr/>
                </a:tc>
                <a:tc>
                  <a:txBody>
                    <a:bodyPr/>
                    <a:lstStyle/>
                    <a:p>
                      <a:r>
                        <a:rPr lang="en-AU" dirty="0" smtClean="0"/>
                        <a:t>Disability – Government</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Leader and appraiser</a:t>
                      </a:r>
                    </a:p>
                  </a:txBody>
                  <a:tcPr/>
                </a:tc>
              </a:tr>
              <a:tr h="303595">
                <a:tc>
                  <a:txBody>
                    <a:bodyPr/>
                    <a:lstStyle/>
                    <a:p>
                      <a:r>
                        <a:rPr lang="en-AU" dirty="0" smtClean="0"/>
                        <a:t>Tsen-Aie Levsen</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Disability – Government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Leader and appraiser</a:t>
                      </a:r>
                    </a:p>
                  </a:txBody>
                  <a:tcPr/>
                </a:tc>
              </a:tr>
              <a:tr h="0">
                <a:tc>
                  <a:txBody>
                    <a:bodyPr/>
                    <a:lstStyle/>
                    <a:p>
                      <a:r>
                        <a:rPr lang="en-AU" dirty="0" smtClean="0"/>
                        <a:t>Clare Thomson</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Disability – Government</a:t>
                      </a:r>
                    </a:p>
                  </a:txBody>
                  <a:tcPr/>
                </a:tc>
                <a:tc>
                  <a:txBody>
                    <a:bodyPr/>
                    <a:lstStyle/>
                    <a:p>
                      <a:r>
                        <a:rPr lang="en-AU" dirty="0" smtClean="0"/>
                        <a:t>Appraiser</a:t>
                      </a:r>
                      <a:endParaRPr lang="en-AU" dirty="0"/>
                    </a:p>
                  </a:txBody>
                  <a:tcPr/>
                </a:tc>
              </a:tr>
              <a:tr h="0">
                <a:tc>
                  <a:txBody>
                    <a:bodyPr/>
                    <a:lstStyle/>
                    <a:p>
                      <a:r>
                        <a:rPr lang="en-AU" dirty="0" smtClean="0"/>
                        <a:t>Eleni</a:t>
                      </a:r>
                      <a:r>
                        <a:rPr lang="en-AU" baseline="0" dirty="0" smtClean="0"/>
                        <a:t> Haramis</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Disability – Government</a:t>
                      </a:r>
                    </a:p>
                  </a:txBody>
                  <a:tcPr/>
                </a:tc>
                <a:tc>
                  <a:txBody>
                    <a:bodyPr/>
                    <a:lstStyle/>
                    <a:p>
                      <a:r>
                        <a:rPr lang="en-AU" dirty="0" smtClean="0"/>
                        <a:t>Appraiser</a:t>
                      </a:r>
                      <a:endParaRPr lang="en-AU" dirty="0"/>
                    </a:p>
                  </a:txBody>
                  <a:tcPr/>
                </a:tc>
              </a:tr>
              <a:tr h="0">
                <a:tc>
                  <a:txBody>
                    <a:bodyPr/>
                    <a:lstStyle/>
                    <a:p>
                      <a:r>
                        <a:rPr lang="en-AU" dirty="0" smtClean="0"/>
                        <a:t>Kylie</a:t>
                      </a:r>
                      <a:r>
                        <a:rPr lang="en-AU" baseline="0" dirty="0" smtClean="0"/>
                        <a:t> Ryan</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Disability – Government</a:t>
                      </a:r>
                    </a:p>
                  </a:txBody>
                  <a:tcPr/>
                </a:tc>
                <a:tc>
                  <a:txBody>
                    <a:bodyPr/>
                    <a:lstStyle/>
                    <a:p>
                      <a:r>
                        <a:rPr lang="en-AU" dirty="0" smtClean="0"/>
                        <a:t>Appraiser</a:t>
                      </a:r>
                      <a:endParaRPr lang="en-AU" dirty="0"/>
                    </a:p>
                  </a:txBody>
                  <a:tcPr/>
                </a:tc>
              </a:tr>
              <a:tr h="142419">
                <a:tc>
                  <a:txBody>
                    <a:bodyPr/>
                    <a:lstStyle/>
                    <a:p>
                      <a:r>
                        <a:rPr lang="en-AU" dirty="0" smtClean="0"/>
                        <a:t>Laura Mobbs</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Disability – Government</a:t>
                      </a:r>
                    </a:p>
                  </a:txBody>
                  <a:tcPr/>
                </a:tc>
                <a:tc>
                  <a:txBody>
                    <a:bodyPr/>
                    <a:lstStyle/>
                    <a:p>
                      <a:r>
                        <a:rPr lang="en-AU" dirty="0" smtClean="0"/>
                        <a:t>Appraiser</a:t>
                      </a:r>
                      <a:endParaRPr lang="en-AU" dirty="0"/>
                    </a:p>
                  </a:txBody>
                  <a:tcPr/>
                </a:tc>
              </a:tr>
              <a:tr h="142419">
                <a:tc>
                  <a:txBody>
                    <a:bodyPr/>
                    <a:lstStyle/>
                    <a:p>
                      <a:r>
                        <a:rPr lang="en-AU" dirty="0" smtClean="0"/>
                        <a:t>Kim Truong</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Early Intervention - NGO</a:t>
                      </a:r>
                    </a:p>
                  </a:txBody>
                  <a:tcPr/>
                </a:tc>
                <a:tc>
                  <a:txBody>
                    <a:bodyPr/>
                    <a:lstStyle/>
                    <a:p>
                      <a:r>
                        <a:rPr lang="en-AU" dirty="0" smtClean="0"/>
                        <a:t>Appraiser</a:t>
                      </a:r>
                      <a:endParaRPr lang="en-AU" dirty="0"/>
                    </a:p>
                  </a:txBody>
                  <a:tcPr/>
                </a:tc>
              </a:tr>
              <a:tr h="142419">
                <a:tc>
                  <a:txBody>
                    <a:bodyPr/>
                    <a:lstStyle/>
                    <a:p>
                      <a:r>
                        <a:rPr lang="en-AU" dirty="0" smtClean="0"/>
                        <a:t>Dayna Ingram</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Early Intervention - NGO</a:t>
                      </a:r>
                    </a:p>
                  </a:txBody>
                  <a:tcPr/>
                </a:tc>
                <a:tc>
                  <a:txBody>
                    <a:bodyPr/>
                    <a:lstStyle/>
                    <a:p>
                      <a:r>
                        <a:rPr lang="en-AU" dirty="0" smtClean="0"/>
                        <a:t>Member</a:t>
                      </a:r>
                      <a:endParaRPr lang="en-AU" dirty="0"/>
                    </a:p>
                  </a:txBody>
                  <a:tcPr/>
                </a:tc>
              </a:tr>
              <a:tr h="142419">
                <a:tc>
                  <a:txBody>
                    <a:bodyPr/>
                    <a:lstStyle/>
                    <a:p>
                      <a:r>
                        <a:rPr lang="en-AU" dirty="0" smtClean="0"/>
                        <a:t>Anne Hoffman</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Disability – Government</a:t>
                      </a:r>
                    </a:p>
                  </a:txBody>
                  <a:tcPr/>
                </a:tc>
                <a:tc>
                  <a:txBody>
                    <a:bodyPr/>
                    <a:lstStyle/>
                    <a:p>
                      <a:r>
                        <a:rPr lang="en-AU" dirty="0" smtClean="0"/>
                        <a:t>Member</a:t>
                      </a:r>
                      <a:endParaRPr lang="en-AU" dirty="0"/>
                    </a:p>
                  </a:txBody>
                  <a:tcPr/>
                </a:tc>
              </a:tr>
              <a:tr h="142419">
                <a:tc>
                  <a:txBody>
                    <a:bodyPr/>
                    <a:lstStyle/>
                    <a:p>
                      <a:r>
                        <a:rPr lang="en-AU" dirty="0" smtClean="0"/>
                        <a:t>Lisa Jacob</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Disability – Government</a:t>
                      </a:r>
                    </a:p>
                  </a:txBody>
                  <a:tcPr/>
                </a:tc>
                <a:tc>
                  <a:txBody>
                    <a:bodyPr/>
                    <a:lstStyle/>
                    <a:p>
                      <a:r>
                        <a:rPr lang="en-AU" dirty="0" smtClean="0"/>
                        <a:t>Member</a:t>
                      </a:r>
                      <a:endParaRPr lang="en-AU" dirty="0"/>
                    </a:p>
                  </a:txBody>
                  <a:tcPr/>
                </a:tc>
              </a:tr>
              <a:tr h="549061">
                <a:tc>
                  <a:txBody>
                    <a:bodyPr/>
                    <a:lstStyle/>
                    <a:p>
                      <a:r>
                        <a:rPr lang="en-AU" dirty="0" smtClean="0"/>
                        <a:t>Meghan Gold</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Disability - NGO</a:t>
                      </a:r>
                    </a:p>
                  </a:txBody>
                  <a:tcPr/>
                </a:tc>
                <a:tc>
                  <a:txBody>
                    <a:bodyPr/>
                    <a:lstStyle/>
                    <a:p>
                      <a:r>
                        <a:rPr lang="en-AU" dirty="0" smtClean="0"/>
                        <a:t>Member</a:t>
                      </a:r>
                      <a:endParaRPr lang="en-AU" dirty="0"/>
                    </a:p>
                  </a:txBody>
                  <a:tcPr/>
                </a:tc>
              </a:tr>
            </a:tbl>
          </a:graphicData>
        </a:graphic>
      </p:graphicFrame>
      <p:pic>
        <p:nvPicPr>
          <p:cNvPr id="5122" name="Picture 2" descr="j0232436"/>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596336" y="5013176"/>
            <a:ext cx="1152128" cy="16164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Clinical Question &amp; PICO</a:t>
            </a:r>
            <a:endParaRPr lang="en-AU" b="1" dirty="0"/>
          </a:p>
        </p:txBody>
      </p:sp>
      <p:sp>
        <p:nvSpPr>
          <p:cNvPr id="3" name="Content Placeholder 2"/>
          <p:cNvSpPr>
            <a:spLocks noGrp="1"/>
          </p:cNvSpPr>
          <p:nvPr>
            <p:ph idx="1"/>
          </p:nvPr>
        </p:nvSpPr>
        <p:spPr/>
        <p:txBody>
          <a:bodyPr/>
          <a:lstStyle/>
          <a:p>
            <a:pPr marL="0" indent="0" algn="ctr">
              <a:buNone/>
            </a:pPr>
            <a:r>
              <a:rPr lang="en-AU" b="1" dirty="0" smtClean="0"/>
              <a:t>   </a:t>
            </a:r>
            <a:r>
              <a:rPr lang="en-AU" dirty="0" smtClean="0"/>
              <a:t>Updating the 2006 CAT:</a:t>
            </a:r>
            <a:r>
              <a:rPr lang="en-AU" b="1" dirty="0" smtClean="0"/>
              <a:t> </a:t>
            </a:r>
            <a:r>
              <a:rPr lang="en-AU" dirty="0" smtClean="0"/>
              <a:t>In children with a disability does oral sensorimotor therapy improve oral skills in feeding?</a:t>
            </a:r>
            <a:r>
              <a:rPr lang="en-AU" dirty="0"/>
              <a:t> </a:t>
            </a:r>
            <a:endParaRPr lang="en-AU" dirty="0" smtClean="0"/>
          </a:p>
        </p:txBody>
      </p:sp>
      <p:pic>
        <p:nvPicPr>
          <p:cNvPr id="6146" name="Picture 2" descr="j0283685"/>
          <p:cNvPicPr>
            <a:picLocks noChangeAspect="1" noChangeArrowheads="1" noCrop="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55776" y="4869160"/>
            <a:ext cx="1127931" cy="15529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47" name="Picture 3" descr="j0283634"/>
          <p:cNvPicPr>
            <a:picLocks noChangeAspect="1" noChangeArrowheads="1" noCrop="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40729" y="5194115"/>
            <a:ext cx="1743447" cy="12279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Our search</a:t>
            </a:r>
            <a:endParaRPr lang="en-AU" b="1" dirty="0"/>
          </a:p>
        </p:txBody>
      </p:sp>
      <p:sp>
        <p:nvSpPr>
          <p:cNvPr id="3" name="Content Placeholder 2"/>
          <p:cNvSpPr>
            <a:spLocks noGrp="1"/>
          </p:cNvSpPr>
          <p:nvPr>
            <p:ph idx="1"/>
          </p:nvPr>
        </p:nvSpPr>
        <p:spPr>
          <a:xfrm>
            <a:off x="457200" y="1600200"/>
            <a:ext cx="8229600" cy="4925144"/>
          </a:xfrm>
        </p:spPr>
        <p:txBody>
          <a:bodyPr>
            <a:normAutofit fontScale="55000" lnSpcReduction="20000"/>
          </a:bodyPr>
          <a:lstStyle/>
          <a:p>
            <a:pPr marL="0" indent="0" algn="just">
              <a:buNone/>
            </a:pPr>
            <a:r>
              <a:rPr lang="en-AU" dirty="0" err="1" smtClean="0"/>
              <a:t>SearchTerms</a:t>
            </a:r>
            <a:r>
              <a:rPr lang="en-AU" dirty="0" smtClean="0"/>
              <a:t>/Systems</a:t>
            </a:r>
            <a:r>
              <a:rPr lang="en-AU" dirty="0"/>
              <a:t>:</a:t>
            </a:r>
          </a:p>
          <a:p>
            <a:pPr lvl="0" algn="just"/>
            <a:r>
              <a:rPr lang="en-AU" dirty="0"/>
              <a:t>(</a:t>
            </a:r>
            <a:r>
              <a:rPr lang="en-AU" dirty="0" err="1"/>
              <a:t>paed</a:t>
            </a:r>
            <a:r>
              <a:rPr lang="en-AU" dirty="0"/>
              <a:t>* OR </a:t>
            </a:r>
            <a:r>
              <a:rPr lang="en-AU" dirty="0" err="1"/>
              <a:t>ped</a:t>
            </a:r>
            <a:r>
              <a:rPr lang="en-AU" dirty="0"/>
              <a:t>* OR child*) AND (</a:t>
            </a:r>
            <a:r>
              <a:rPr lang="en-AU" dirty="0" err="1"/>
              <a:t>oromotor</a:t>
            </a:r>
            <a:r>
              <a:rPr lang="en-AU" dirty="0"/>
              <a:t>* OR "oral-motor"* OR "oral motor"* OR sensorimotor*) AND (feed* OR </a:t>
            </a:r>
            <a:r>
              <a:rPr lang="en-AU" dirty="0" err="1"/>
              <a:t>dysphag</a:t>
            </a:r>
            <a:r>
              <a:rPr lang="en-AU" dirty="0"/>
              <a:t>* OR eat* OR intake OR meal*) in Medline, EBSCO, ERIC, Cochrane, </a:t>
            </a:r>
            <a:r>
              <a:rPr lang="en-AU" dirty="0" err="1"/>
              <a:t>PsychInfo</a:t>
            </a:r>
            <a:r>
              <a:rPr lang="en-AU" dirty="0"/>
              <a:t>, </a:t>
            </a:r>
            <a:r>
              <a:rPr lang="en-AU" dirty="0" err="1"/>
              <a:t>Proquest</a:t>
            </a:r>
            <a:r>
              <a:rPr lang="en-AU" dirty="0"/>
              <a:t>, </a:t>
            </a:r>
            <a:r>
              <a:rPr lang="en-AU" dirty="0" err="1"/>
              <a:t>Pubmed</a:t>
            </a:r>
            <a:r>
              <a:rPr lang="en-AU" dirty="0"/>
              <a:t>, </a:t>
            </a:r>
            <a:r>
              <a:rPr lang="en-AU" dirty="0" err="1"/>
              <a:t>ScienceDirect</a:t>
            </a:r>
            <a:endParaRPr lang="en-AU" dirty="0"/>
          </a:p>
          <a:p>
            <a:pPr lvl="0" algn="just"/>
            <a:r>
              <a:rPr lang="en-AU" dirty="0"/>
              <a:t>(</a:t>
            </a:r>
            <a:r>
              <a:rPr lang="en-AU" dirty="0" err="1"/>
              <a:t>paed</a:t>
            </a:r>
            <a:r>
              <a:rPr lang="en-AU" dirty="0"/>
              <a:t>* OR infant* OR </a:t>
            </a:r>
            <a:r>
              <a:rPr lang="en-AU" dirty="0" err="1"/>
              <a:t>neonat</a:t>
            </a:r>
            <a:r>
              <a:rPr lang="en-AU" dirty="0"/>
              <a:t>* OR </a:t>
            </a:r>
            <a:r>
              <a:rPr lang="en-AU" dirty="0" err="1"/>
              <a:t>pedi</a:t>
            </a:r>
            <a:r>
              <a:rPr lang="en-AU" dirty="0"/>
              <a:t>*) AND (</a:t>
            </a:r>
            <a:r>
              <a:rPr lang="en-AU" dirty="0" err="1"/>
              <a:t>disabilit</a:t>
            </a:r>
            <a:r>
              <a:rPr lang="en-AU" dirty="0"/>
              <a:t>*) AND (</a:t>
            </a:r>
            <a:r>
              <a:rPr lang="en-AU" dirty="0" err="1"/>
              <a:t>oromotor</a:t>
            </a:r>
            <a:r>
              <a:rPr lang="en-AU" dirty="0"/>
              <a:t>* OR "oral-motor"* OR "oral motor"* OR "oral sensorimotor" OR sensorimotor*) AND (intervention* OR </a:t>
            </a:r>
            <a:r>
              <a:rPr lang="en-AU" dirty="0" err="1"/>
              <a:t>therap</a:t>
            </a:r>
            <a:r>
              <a:rPr lang="en-AU" dirty="0"/>
              <a:t>*) AND (oral* OR feed* OR intake* OR eat*) in Google Scholar</a:t>
            </a:r>
          </a:p>
          <a:p>
            <a:pPr lvl="0" algn="just"/>
            <a:r>
              <a:rPr lang="en-AU" dirty="0"/>
              <a:t>''child* OR </a:t>
            </a:r>
            <a:r>
              <a:rPr lang="en-AU" dirty="0" err="1"/>
              <a:t>paed</a:t>
            </a:r>
            <a:r>
              <a:rPr lang="en-AU" dirty="0"/>
              <a:t>* OR infant* OR </a:t>
            </a:r>
            <a:r>
              <a:rPr lang="en-AU" dirty="0" err="1"/>
              <a:t>neonat</a:t>
            </a:r>
            <a:r>
              <a:rPr lang="en-AU" dirty="0"/>
              <a:t>* in title abstract keywords and </a:t>
            </a:r>
            <a:r>
              <a:rPr lang="en-AU" dirty="0" err="1"/>
              <a:t>disabilit</a:t>
            </a:r>
            <a:r>
              <a:rPr lang="en-AU" dirty="0"/>
              <a:t>* and </a:t>
            </a:r>
            <a:r>
              <a:rPr lang="en-AU" dirty="0" err="1"/>
              <a:t>oromotor</a:t>
            </a:r>
            <a:r>
              <a:rPr lang="en-AU" dirty="0"/>
              <a:t>* OR "oral motor"* OR "oral sensorimotor" OR sensorimotor* and intervention* OR </a:t>
            </a:r>
            <a:r>
              <a:rPr lang="en-AU" dirty="0" err="1"/>
              <a:t>therap</a:t>
            </a:r>
            <a:r>
              <a:rPr lang="en-AU" dirty="0"/>
              <a:t>* and oral* OR feed* OR intake* OR eat* in Cochrane Reviews'</a:t>
            </a:r>
          </a:p>
          <a:p>
            <a:pPr lvl="0" algn="just"/>
            <a:r>
              <a:rPr lang="en-AU" dirty="0"/>
              <a:t>Oral Motor Therapy, oral motor + Paediatric feeding,. ASHA: searched and reviewed the </a:t>
            </a:r>
            <a:r>
              <a:rPr lang="en-AU" dirty="0" err="1"/>
              <a:t>Pediatric</a:t>
            </a:r>
            <a:r>
              <a:rPr lang="en-AU" dirty="0"/>
              <a:t> Dysphagia Evidence Map (Treatment)- oral motor treatment in Speech </a:t>
            </a:r>
            <a:r>
              <a:rPr lang="en-AU" dirty="0" smtClean="0"/>
              <a:t>Bite</a:t>
            </a:r>
          </a:p>
          <a:p>
            <a:pPr marL="0" lvl="0" indent="0" algn="just">
              <a:buNone/>
            </a:pPr>
            <a:endParaRPr lang="en-AU" dirty="0"/>
          </a:p>
          <a:p>
            <a:pPr marL="0" indent="0" algn="just">
              <a:buNone/>
            </a:pPr>
            <a:r>
              <a:rPr lang="en-AU" dirty="0"/>
              <a:t>Criteria for including an article:  </a:t>
            </a:r>
          </a:p>
          <a:p>
            <a:pPr lvl="0" algn="just"/>
            <a:r>
              <a:rPr lang="en-AU" dirty="0" smtClean="0"/>
              <a:t>Experimental or review articles </a:t>
            </a:r>
            <a:r>
              <a:rPr lang="en-AU" dirty="0"/>
              <a:t>published from 2006 onwards.</a:t>
            </a:r>
          </a:p>
          <a:p>
            <a:pPr lvl="0" algn="just"/>
            <a:r>
              <a:rPr lang="en-AU" dirty="0"/>
              <a:t>Children included in study 12months and older. </a:t>
            </a:r>
          </a:p>
        </p:txBody>
      </p:sp>
      <p:pic>
        <p:nvPicPr>
          <p:cNvPr id="3075" name="Picture 3" descr="j0232128"/>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03648" y="0"/>
            <a:ext cx="1763688" cy="162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92"/>
            <a:ext cx="8229600" cy="1143000"/>
          </a:xfrm>
        </p:spPr>
        <p:txBody>
          <a:bodyPr/>
          <a:lstStyle/>
          <a:p>
            <a:r>
              <a:rPr lang="en-AU" b="1" dirty="0" smtClean="0"/>
              <a:t>Results</a:t>
            </a:r>
            <a:endParaRPr lang="en-AU" b="1"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988336451"/>
              </p:ext>
            </p:extLst>
          </p:nvPr>
        </p:nvGraphicFramePr>
        <p:xfrm>
          <a:off x="467544" y="1196752"/>
          <a:ext cx="8229600" cy="5013180"/>
        </p:xfrm>
        <a:graphic>
          <a:graphicData uri="http://schemas.openxmlformats.org/drawingml/2006/table">
            <a:tbl>
              <a:tblPr firstRow="1" bandRow="1">
                <a:tableStyleId>{5C22544A-7EE6-4342-B048-85BDC9FD1C3A}</a:tableStyleId>
              </a:tblPr>
              <a:tblGrid>
                <a:gridCol w="2057400"/>
                <a:gridCol w="2057400"/>
                <a:gridCol w="2057400"/>
                <a:gridCol w="2057400"/>
              </a:tblGrid>
              <a:tr h="632070">
                <a:tc>
                  <a:txBody>
                    <a:bodyPr/>
                    <a:lstStyle/>
                    <a:p>
                      <a:pPr algn="ctr"/>
                      <a:r>
                        <a:rPr lang="en-AU" dirty="0" smtClean="0">
                          <a:latin typeface="+mj-lt"/>
                        </a:rPr>
                        <a:t>Papers</a:t>
                      </a:r>
                      <a:endParaRPr lang="en-AU" dirty="0">
                        <a:latin typeface="+mj-lt"/>
                      </a:endParaRPr>
                    </a:p>
                  </a:txBody>
                  <a:tcPr/>
                </a:tc>
                <a:tc>
                  <a:txBody>
                    <a:bodyPr/>
                    <a:lstStyle/>
                    <a:p>
                      <a:pPr algn="ctr"/>
                      <a:r>
                        <a:rPr lang="en-AU" dirty="0" smtClean="0">
                          <a:latin typeface="+mj-lt"/>
                        </a:rPr>
                        <a:t>Design</a:t>
                      </a:r>
                      <a:endParaRPr lang="en-AU" dirty="0">
                        <a:latin typeface="+mj-lt"/>
                      </a:endParaRPr>
                    </a:p>
                  </a:txBody>
                  <a:tcPr/>
                </a:tc>
                <a:tc>
                  <a:txBody>
                    <a:bodyPr/>
                    <a:lstStyle/>
                    <a:p>
                      <a:pPr algn="ctr"/>
                      <a:r>
                        <a:rPr lang="en-AU" dirty="0" smtClean="0">
                          <a:latin typeface="+mj-lt"/>
                        </a:rPr>
                        <a:t>Level of Evidence</a:t>
                      </a:r>
                      <a:endParaRPr lang="en-AU" dirty="0">
                        <a:latin typeface="+mj-lt"/>
                      </a:endParaRPr>
                    </a:p>
                  </a:txBody>
                  <a:tcPr/>
                </a:tc>
                <a:tc>
                  <a:txBody>
                    <a:bodyPr/>
                    <a:lstStyle/>
                    <a:p>
                      <a:pPr algn="ctr"/>
                      <a:r>
                        <a:rPr lang="en-AU" dirty="0" smtClean="0">
                          <a:latin typeface="+mj-lt"/>
                        </a:rPr>
                        <a:t>CAP/CASP</a:t>
                      </a:r>
                      <a:r>
                        <a:rPr lang="en-AU" baseline="0" dirty="0" smtClean="0">
                          <a:latin typeface="+mj-lt"/>
                        </a:rPr>
                        <a:t> Completed (Y/N)</a:t>
                      </a:r>
                      <a:endParaRPr lang="en-AU" dirty="0">
                        <a:latin typeface="+mj-lt"/>
                      </a:endParaRPr>
                    </a:p>
                  </a:txBody>
                  <a:tcPr/>
                </a:tc>
              </a:tr>
              <a:tr h="632070">
                <a:tc>
                  <a:txBody>
                    <a:bodyPr/>
                    <a:lstStyle/>
                    <a:p>
                      <a:r>
                        <a:rPr lang="en-AU" sz="1800" b="0" kern="1200" dirty="0" smtClean="0">
                          <a:solidFill>
                            <a:schemeClr val="dk1"/>
                          </a:solidFill>
                          <a:effectLst/>
                          <a:latin typeface="+mn-lt"/>
                          <a:ea typeface="+mn-ea"/>
                          <a:cs typeface="+mn-cs"/>
                        </a:rPr>
                        <a:t>Morgan et al (2012)</a:t>
                      </a:r>
                      <a:endParaRPr lang="en-AU" b="0" dirty="0">
                        <a:latin typeface="+mn-lt"/>
                      </a:endParaRPr>
                    </a:p>
                  </a:txBody>
                  <a:tcPr/>
                </a:tc>
                <a:tc>
                  <a:txBody>
                    <a:bodyPr/>
                    <a:lstStyle/>
                    <a:p>
                      <a:pPr algn="ctr"/>
                      <a:r>
                        <a:rPr lang="en-AU" dirty="0" smtClean="0"/>
                        <a:t>Cochrane Review</a:t>
                      </a:r>
                      <a:endParaRPr lang="en-AU" dirty="0"/>
                    </a:p>
                  </a:txBody>
                  <a:tcPr/>
                </a:tc>
                <a:tc>
                  <a:txBody>
                    <a:bodyPr/>
                    <a:lstStyle/>
                    <a:p>
                      <a:pPr algn="ctr"/>
                      <a:r>
                        <a:rPr lang="en-AU" dirty="0" smtClean="0"/>
                        <a:t>I</a:t>
                      </a:r>
                      <a:endParaRPr lang="en-AU" dirty="0"/>
                    </a:p>
                  </a:txBody>
                  <a:tcPr/>
                </a:tc>
                <a:tc>
                  <a:txBody>
                    <a:bodyPr/>
                    <a:lstStyle/>
                    <a:p>
                      <a:pPr algn="ctr"/>
                      <a:r>
                        <a:rPr lang="en-AU" dirty="0" smtClean="0"/>
                        <a:t>Y</a:t>
                      </a:r>
                      <a:endParaRPr lang="en-AU" dirty="0"/>
                    </a:p>
                  </a:txBody>
                  <a:tcPr/>
                </a:tc>
              </a:tr>
              <a:tr h="6320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b="0" kern="1200" dirty="0" smtClean="0">
                          <a:solidFill>
                            <a:schemeClr val="dk1"/>
                          </a:solidFill>
                          <a:effectLst/>
                          <a:latin typeface="+mn-lt"/>
                          <a:ea typeface="+mn-ea"/>
                          <a:cs typeface="+mn-cs"/>
                        </a:rPr>
                        <a:t>Sigan et al (2013)</a:t>
                      </a:r>
                      <a:endParaRPr lang="en-AU" b="0" dirty="0" smtClean="0">
                        <a:latin typeface="+mn-lt"/>
                      </a:endParaRPr>
                    </a:p>
                  </a:txBody>
                  <a:tcPr/>
                </a:tc>
                <a:tc>
                  <a:txBody>
                    <a:bodyPr/>
                    <a:lstStyle/>
                    <a:p>
                      <a:pPr algn="ctr"/>
                      <a:r>
                        <a:rPr lang="en-AU" dirty="0" err="1" smtClean="0"/>
                        <a:t>Pseduo</a:t>
                      </a:r>
                      <a:r>
                        <a:rPr lang="en-AU" dirty="0" smtClean="0"/>
                        <a:t> RCT</a:t>
                      </a:r>
                      <a:endParaRPr lang="en-AU" dirty="0"/>
                    </a:p>
                  </a:txBody>
                  <a:tcPr/>
                </a:tc>
                <a:tc>
                  <a:txBody>
                    <a:bodyPr/>
                    <a:lstStyle/>
                    <a:p>
                      <a:pPr algn="ctr"/>
                      <a:r>
                        <a:rPr lang="en-AU" dirty="0" smtClean="0"/>
                        <a:t>III-1</a:t>
                      </a:r>
                      <a:endParaRPr lang="en-AU" dirty="0"/>
                    </a:p>
                  </a:txBody>
                  <a:tcPr/>
                </a:tc>
                <a:tc>
                  <a:txBody>
                    <a:bodyPr/>
                    <a:lstStyle/>
                    <a:p>
                      <a:pPr algn="ctr"/>
                      <a:r>
                        <a:rPr lang="en-AU" dirty="0" smtClean="0"/>
                        <a:t>Y</a:t>
                      </a:r>
                      <a:endParaRPr lang="en-AU" dirty="0"/>
                    </a:p>
                  </a:txBody>
                  <a:tcPr/>
                </a:tc>
              </a:tr>
              <a:tr h="6320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b="0" kern="1200" dirty="0" err="1" smtClean="0">
                          <a:solidFill>
                            <a:schemeClr val="dk1"/>
                          </a:solidFill>
                          <a:effectLst/>
                          <a:latin typeface="+mn-lt"/>
                          <a:ea typeface="+mn-ea"/>
                          <a:cs typeface="+mn-cs"/>
                        </a:rPr>
                        <a:t>Christiannse</a:t>
                      </a:r>
                      <a:r>
                        <a:rPr lang="en-AU" sz="1800" b="0" kern="1200" dirty="0" smtClean="0">
                          <a:solidFill>
                            <a:schemeClr val="dk1"/>
                          </a:solidFill>
                          <a:effectLst/>
                          <a:latin typeface="+mn-lt"/>
                          <a:ea typeface="+mn-ea"/>
                          <a:cs typeface="+mn-cs"/>
                        </a:rPr>
                        <a:t> et al (2011)</a:t>
                      </a:r>
                      <a:endParaRPr lang="en-AU" b="0" dirty="0" smtClean="0">
                        <a:latin typeface="+mn-lt"/>
                      </a:endParaRPr>
                    </a:p>
                  </a:txBody>
                  <a:tcPr/>
                </a:tc>
                <a:tc>
                  <a:txBody>
                    <a:bodyPr/>
                    <a:lstStyle/>
                    <a:p>
                      <a:pPr algn="ctr"/>
                      <a:r>
                        <a:rPr lang="en-AU" dirty="0" smtClean="0"/>
                        <a:t>Historical Control Study</a:t>
                      </a:r>
                      <a:endParaRPr lang="en-AU" dirty="0"/>
                    </a:p>
                  </a:txBody>
                  <a:tcPr/>
                </a:tc>
                <a:tc>
                  <a:txBody>
                    <a:bodyPr/>
                    <a:lstStyle/>
                    <a:p>
                      <a:pPr algn="ctr"/>
                      <a:r>
                        <a:rPr lang="en-AU" dirty="0" smtClean="0"/>
                        <a:t>III-3</a:t>
                      </a:r>
                      <a:endParaRPr lang="en-AU" dirty="0"/>
                    </a:p>
                  </a:txBody>
                  <a:tcPr/>
                </a:tc>
                <a:tc>
                  <a:txBody>
                    <a:bodyPr/>
                    <a:lstStyle/>
                    <a:p>
                      <a:pPr algn="ctr"/>
                      <a:r>
                        <a:rPr lang="en-AU" dirty="0" smtClean="0"/>
                        <a:t>Y</a:t>
                      </a:r>
                      <a:endParaRPr lang="en-AU" dirty="0"/>
                    </a:p>
                  </a:txBody>
                  <a:tcPr/>
                </a:tc>
              </a:tr>
              <a:tr h="6320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b="0" kern="1200" dirty="0" smtClean="0">
                          <a:solidFill>
                            <a:schemeClr val="dk1"/>
                          </a:solidFill>
                          <a:effectLst/>
                          <a:latin typeface="+mn-lt"/>
                          <a:ea typeface="+mn-ea"/>
                          <a:cs typeface="+mn-cs"/>
                        </a:rPr>
                        <a:t>Snider (2011)</a:t>
                      </a:r>
                      <a:endParaRPr lang="en-AU" b="0" dirty="0" smtClean="0">
                        <a:latin typeface="+mn-lt"/>
                      </a:endParaRPr>
                    </a:p>
                    <a:p>
                      <a:endParaRPr lang="en-AU" b="0" dirty="0">
                        <a:latin typeface="+mn-lt"/>
                      </a:endParaRPr>
                    </a:p>
                  </a:txBody>
                  <a:tcPr/>
                </a:tc>
                <a:tc>
                  <a:txBody>
                    <a:bodyPr/>
                    <a:lstStyle/>
                    <a:p>
                      <a:pPr algn="ctr"/>
                      <a:r>
                        <a:rPr lang="en-AU" b="0" dirty="0" smtClean="0">
                          <a:solidFill>
                            <a:schemeClr val="tx1"/>
                          </a:solidFill>
                        </a:rPr>
                        <a:t>Systematic Review</a:t>
                      </a:r>
                      <a:endParaRPr lang="en-AU" b="0" dirty="0">
                        <a:solidFill>
                          <a:schemeClr val="tx1"/>
                        </a:solidFill>
                      </a:endParaRPr>
                    </a:p>
                  </a:txBody>
                  <a:tcPr/>
                </a:tc>
                <a:tc>
                  <a:txBody>
                    <a:bodyPr/>
                    <a:lstStyle/>
                    <a:p>
                      <a:pPr algn="ctr"/>
                      <a:r>
                        <a:rPr lang="en-AU" b="0" dirty="0" smtClean="0">
                          <a:solidFill>
                            <a:schemeClr val="tx1"/>
                          </a:solidFill>
                        </a:rPr>
                        <a:t> II-IV (range)</a:t>
                      </a:r>
                      <a:endParaRPr lang="en-AU" b="0" dirty="0">
                        <a:solidFill>
                          <a:schemeClr val="tx1"/>
                        </a:solidFill>
                      </a:endParaRPr>
                    </a:p>
                  </a:txBody>
                  <a:tcPr/>
                </a:tc>
                <a:tc>
                  <a:txBody>
                    <a:bodyPr/>
                    <a:lstStyle/>
                    <a:p>
                      <a:pPr algn="ctr"/>
                      <a:r>
                        <a:rPr lang="en-AU" dirty="0" smtClean="0"/>
                        <a:t>Y</a:t>
                      </a:r>
                      <a:endParaRPr lang="en-AU" dirty="0"/>
                    </a:p>
                  </a:txBody>
                  <a:tcPr/>
                </a:tc>
              </a:tr>
              <a:tr h="6320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b="0" kern="1200" dirty="0" err="1" smtClean="0">
                          <a:solidFill>
                            <a:schemeClr val="dk1"/>
                          </a:solidFill>
                          <a:effectLst/>
                          <a:latin typeface="+mn-lt"/>
                          <a:ea typeface="+mn-ea"/>
                          <a:cs typeface="+mn-cs"/>
                        </a:rPr>
                        <a:t>Arvedson</a:t>
                      </a:r>
                      <a:r>
                        <a:rPr lang="en-AU" sz="1800" b="0" kern="1200" dirty="0" smtClean="0">
                          <a:solidFill>
                            <a:schemeClr val="dk1"/>
                          </a:solidFill>
                          <a:effectLst/>
                          <a:latin typeface="+mn-lt"/>
                          <a:ea typeface="+mn-ea"/>
                          <a:cs typeface="+mn-cs"/>
                        </a:rPr>
                        <a:t> et al (2010)</a:t>
                      </a:r>
                      <a:endParaRPr lang="en-AU" b="0" dirty="0" smtClean="0">
                        <a:latin typeface="+mn-lt"/>
                      </a:endParaRPr>
                    </a:p>
                    <a:p>
                      <a:endParaRPr lang="en-AU" b="0" dirty="0">
                        <a:latin typeface="+mn-lt"/>
                      </a:endParaRPr>
                    </a:p>
                  </a:txBody>
                  <a:tcPr/>
                </a:tc>
                <a:tc>
                  <a:txBody>
                    <a:bodyPr/>
                    <a:lstStyle/>
                    <a:p>
                      <a:pPr algn="ctr"/>
                      <a:r>
                        <a:rPr lang="en-AU" b="0" dirty="0" smtClean="0">
                          <a:solidFill>
                            <a:schemeClr val="tx1"/>
                          </a:solidFill>
                        </a:rPr>
                        <a:t>Systematic Review</a:t>
                      </a:r>
                      <a:endParaRPr lang="en-AU" b="0" dirty="0">
                        <a:solidFill>
                          <a:schemeClr val="tx1"/>
                        </a:solidFill>
                      </a:endParaRPr>
                    </a:p>
                  </a:txBody>
                  <a:tcPr/>
                </a:tc>
                <a:tc>
                  <a:txBody>
                    <a:bodyPr/>
                    <a:lstStyle/>
                    <a:p>
                      <a:pPr algn="ctr"/>
                      <a:r>
                        <a:rPr lang="en-AU" b="0" dirty="0" smtClean="0">
                          <a:solidFill>
                            <a:schemeClr val="tx1"/>
                          </a:solidFill>
                        </a:rPr>
                        <a:t>II-IV (range)</a:t>
                      </a:r>
                      <a:endParaRPr lang="en-AU" b="0" dirty="0">
                        <a:solidFill>
                          <a:schemeClr val="tx1"/>
                        </a:solidFill>
                      </a:endParaRPr>
                    </a:p>
                  </a:txBody>
                  <a:tcPr/>
                </a:tc>
                <a:tc>
                  <a:txBody>
                    <a:bodyPr/>
                    <a:lstStyle/>
                    <a:p>
                      <a:pPr algn="ctr"/>
                      <a:r>
                        <a:rPr lang="en-AU" dirty="0" smtClean="0"/>
                        <a:t>Y</a:t>
                      </a:r>
                      <a:endParaRPr lang="en-AU" dirty="0"/>
                    </a:p>
                  </a:txBody>
                  <a:tcPr/>
                </a:tc>
              </a:tr>
              <a:tr h="6320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b="0" kern="1200" dirty="0" smtClean="0">
                          <a:solidFill>
                            <a:schemeClr val="dk1"/>
                          </a:solidFill>
                          <a:effectLst/>
                          <a:latin typeface="+mn-lt"/>
                          <a:ea typeface="+mn-ea"/>
                          <a:cs typeface="+mn-cs"/>
                        </a:rPr>
                        <a:t>Clawson et al (2007)</a:t>
                      </a:r>
                      <a:endParaRPr lang="en-AU" b="0" dirty="0" smtClean="0">
                        <a:latin typeface="+mn-lt"/>
                      </a:endParaRPr>
                    </a:p>
                    <a:p>
                      <a:endParaRPr lang="en-AU" b="0" dirty="0">
                        <a:latin typeface="+mn-lt"/>
                      </a:endParaRPr>
                    </a:p>
                  </a:txBody>
                  <a:tcPr/>
                </a:tc>
                <a:tc>
                  <a:txBody>
                    <a:bodyPr/>
                    <a:lstStyle/>
                    <a:p>
                      <a:pPr algn="ctr"/>
                      <a:r>
                        <a:rPr lang="en-AU" b="0" dirty="0" smtClean="0">
                          <a:solidFill>
                            <a:schemeClr val="tx1"/>
                          </a:solidFill>
                        </a:rPr>
                        <a:t>Case</a:t>
                      </a:r>
                      <a:r>
                        <a:rPr lang="en-AU" b="0" baseline="0" dirty="0" smtClean="0">
                          <a:solidFill>
                            <a:schemeClr val="tx1"/>
                          </a:solidFill>
                        </a:rPr>
                        <a:t> Series</a:t>
                      </a:r>
                      <a:endParaRPr lang="en-AU" b="0" dirty="0">
                        <a:solidFill>
                          <a:schemeClr val="tx1"/>
                        </a:solidFill>
                      </a:endParaRPr>
                    </a:p>
                  </a:txBody>
                  <a:tcPr/>
                </a:tc>
                <a:tc>
                  <a:txBody>
                    <a:bodyPr/>
                    <a:lstStyle/>
                    <a:p>
                      <a:pPr algn="ctr"/>
                      <a:r>
                        <a:rPr lang="en-AU" dirty="0" smtClean="0"/>
                        <a:t>IV</a:t>
                      </a:r>
                      <a:endParaRPr lang="en-AU" dirty="0"/>
                    </a:p>
                  </a:txBody>
                  <a:tcPr/>
                </a:tc>
                <a:tc>
                  <a:txBody>
                    <a:bodyPr/>
                    <a:lstStyle/>
                    <a:p>
                      <a:pPr algn="ctr"/>
                      <a:r>
                        <a:rPr lang="en-AU" dirty="0" smtClean="0"/>
                        <a:t>Y</a:t>
                      </a:r>
                      <a:endParaRPr lang="en-AU" dirty="0"/>
                    </a:p>
                  </a:txBody>
                  <a:tcPr/>
                </a:tc>
              </a:tr>
            </a:tbl>
          </a:graphicData>
        </a:graphic>
      </p:graphicFrame>
      <p:pic>
        <p:nvPicPr>
          <p:cNvPr id="1026" name="Picture 2" descr="j0283874"/>
          <p:cNvPicPr>
            <a:picLocks noChangeAspect="1" noChangeArrowheads="1" noCrop="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956376" y="5031696"/>
            <a:ext cx="1080120" cy="1572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Articles </a:t>
            </a:r>
            <a:r>
              <a:rPr lang="en-AU" b="1" dirty="0" err="1"/>
              <a:t>CAPed</a:t>
            </a:r>
            <a:endParaRPr lang="en-AU" dirty="0"/>
          </a:p>
        </p:txBody>
      </p:sp>
      <p:sp>
        <p:nvSpPr>
          <p:cNvPr id="3" name="Content Placeholder 2"/>
          <p:cNvSpPr>
            <a:spLocks noGrp="1"/>
          </p:cNvSpPr>
          <p:nvPr>
            <p:ph idx="1"/>
          </p:nvPr>
        </p:nvSpPr>
        <p:spPr>
          <a:xfrm>
            <a:off x="251520" y="1340768"/>
            <a:ext cx="8424936" cy="4525963"/>
          </a:xfrm>
        </p:spPr>
        <p:txBody>
          <a:bodyPr>
            <a:normAutofit fontScale="85000" lnSpcReduction="20000"/>
          </a:bodyPr>
          <a:lstStyle/>
          <a:p>
            <a:pPr marL="0" indent="0" algn="ctr">
              <a:buNone/>
            </a:pPr>
            <a:r>
              <a:rPr lang="en-AU" sz="3500" b="1" dirty="0" smtClean="0"/>
              <a:t>Sigan et al (2013) </a:t>
            </a:r>
          </a:p>
          <a:p>
            <a:pPr marL="0" indent="0" algn="ctr">
              <a:buNone/>
            </a:pPr>
            <a:r>
              <a:rPr lang="en-AU" sz="3500" b="1" dirty="0" smtClean="0"/>
              <a:t>Effects of Oral Motor Therapy in Children With Cerebral Palsy</a:t>
            </a:r>
          </a:p>
          <a:p>
            <a:r>
              <a:rPr lang="en-AU" dirty="0" smtClean="0"/>
              <a:t>Pseudo-randomised </a:t>
            </a:r>
            <a:r>
              <a:rPr lang="en-AU" dirty="0"/>
              <a:t>controlled trial investigating the effects of oral  motor therapy on functional feeding </a:t>
            </a:r>
            <a:r>
              <a:rPr lang="en-AU" dirty="0" smtClean="0"/>
              <a:t>skills in children with cerebral palsy.</a:t>
            </a:r>
            <a:endParaRPr lang="en-AU" dirty="0"/>
          </a:p>
          <a:p>
            <a:r>
              <a:rPr lang="en-AU" dirty="0"/>
              <a:t>R</a:t>
            </a:r>
            <a:r>
              <a:rPr lang="en-AU" dirty="0" smtClean="0"/>
              <a:t>esults suggest that </a:t>
            </a:r>
            <a:r>
              <a:rPr lang="en-AU" dirty="0"/>
              <a:t>oral motor therapy has a beneficial effect on oral motor functions in children with CP. </a:t>
            </a:r>
            <a:endParaRPr lang="en-AU" dirty="0" smtClean="0"/>
          </a:p>
          <a:p>
            <a:r>
              <a:rPr lang="en-AU" dirty="0" smtClean="0"/>
              <a:t>Methodological </a:t>
            </a:r>
            <a:r>
              <a:rPr lang="en-AU" dirty="0"/>
              <a:t>limitations, particularly insufficient description of the intervention techniques used, render replication in clinical practice unfeasible.</a:t>
            </a:r>
          </a:p>
          <a:p>
            <a:endParaRPr lang="en-AU" dirty="0"/>
          </a:p>
        </p:txBody>
      </p:sp>
      <p:pic>
        <p:nvPicPr>
          <p:cNvPr id="7" name="Picture 2" descr="C:\Users\akhamis\AppData\Local\Microsoft\Windows\Temporary Internet Files\Content.IE5\S6LOJQE2\MM900356718[1].gif"/>
          <p:cNvPicPr>
            <a:picLocks noChangeAspect="1" noChangeArrowheads="1" noCrop="1"/>
          </p:cNvPicPr>
          <p:nvPr/>
        </p:nvPicPr>
        <p:blipFill>
          <a:blip r:embed="rId2" cstate="print"/>
          <a:srcRect/>
          <a:stretch>
            <a:fillRect/>
          </a:stretch>
        </p:blipFill>
        <p:spPr bwMode="auto">
          <a:xfrm flipH="1">
            <a:off x="7452320" y="5345832"/>
            <a:ext cx="1512168" cy="1512168"/>
          </a:xfrm>
          <a:prstGeom prst="rect">
            <a:avLst/>
          </a:prstGeom>
          <a:noFill/>
        </p:spPr>
      </p:pic>
    </p:spTree>
    <p:extLst>
      <p:ext uri="{BB962C8B-B14F-4D97-AF65-F5344CB8AC3E}">
        <p14:creationId xmlns="" xmlns:p14="http://schemas.microsoft.com/office/powerpoint/2010/main" val="2448091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980728"/>
            <a:ext cx="8229600" cy="4525963"/>
          </a:xfrm>
        </p:spPr>
        <p:txBody>
          <a:bodyPr>
            <a:normAutofit fontScale="85000" lnSpcReduction="20000"/>
          </a:bodyPr>
          <a:lstStyle/>
          <a:p>
            <a:pPr algn="ctr">
              <a:buNone/>
            </a:pPr>
            <a:r>
              <a:rPr lang="en-AU" sz="3500" b="1" dirty="0" smtClean="0"/>
              <a:t>Morgan et al (2012)</a:t>
            </a:r>
          </a:p>
          <a:p>
            <a:pPr marL="0" indent="0" algn="ctr">
              <a:buNone/>
            </a:pPr>
            <a:r>
              <a:rPr lang="en-AU" sz="3500" u="sng" dirty="0" smtClean="0"/>
              <a:t>Interventions for </a:t>
            </a:r>
            <a:r>
              <a:rPr lang="en-AU" sz="3500" u="sng" dirty="0" err="1" smtClean="0"/>
              <a:t>Oropharyngeal</a:t>
            </a:r>
            <a:r>
              <a:rPr lang="en-AU" sz="3500" u="sng" dirty="0" smtClean="0"/>
              <a:t> Dysphagia in Children with Neurological Impairment</a:t>
            </a:r>
          </a:p>
          <a:p>
            <a:pPr marL="271463" indent="-271463"/>
            <a:r>
              <a:rPr lang="en-AU" dirty="0" smtClean="0"/>
              <a:t>Cochrane review (included level II and III-1 evidence) – 3 articles included. </a:t>
            </a:r>
          </a:p>
          <a:p>
            <a:pPr marL="271463" indent="-271463"/>
            <a:r>
              <a:rPr lang="en-AU" dirty="0" smtClean="0"/>
              <a:t>Objective was to examine the evidence of interventions for </a:t>
            </a:r>
            <a:r>
              <a:rPr lang="en-AU" dirty="0" err="1" smtClean="0"/>
              <a:t>oropharyngeal</a:t>
            </a:r>
            <a:r>
              <a:rPr lang="en-AU" dirty="0" smtClean="0"/>
              <a:t> dysphagia in children with neurological impairment. </a:t>
            </a:r>
          </a:p>
          <a:p>
            <a:pPr marL="271463" indent="-271463"/>
            <a:r>
              <a:rPr lang="en-AU" dirty="0" smtClean="0"/>
              <a:t>Currently insufficient high-quality evidence from RCT/quasi-RCT to provide conclusive results about the effectiveness of oral-motor therapy for children with neurological impairment.</a:t>
            </a:r>
          </a:p>
          <a:p>
            <a:endParaRPr lang="en-AU" dirty="0"/>
          </a:p>
        </p:txBody>
      </p:sp>
      <p:pic>
        <p:nvPicPr>
          <p:cNvPr id="19457" name="Picture 1" descr="C:\Users\akhamis\AppData\Local\Microsoft\Windows\Temporary Internet Files\Content.IE5\D1L2FTMQ\MM900283673[1].gif"/>
          <p:cNvPicPr>
            <a:picLocks noChangeAspect="1" noChangeArrowheads="1" noCrop="1"/>
          </p:cNvPicPr>
          <p:nvPr/>
        </p:nvPicPr>
        <p:blipFill>
          <a:blip r:embed="rId3" cstate="print"/>
          <a:srcRect/>
          <a:stretch>
            <a:fillRect/>
          </a:stretch>
        </p:blipFill>
        <p:spPr bwMode="auto">
          <a:xfrm>
            <a:off x="83493" y="5229200"/>
            <a:ext cx="1032123" cy="1556376"/>
          </a:xfrm>
          <a:prstGeom prst="rect">
            <a:avLst/>
          </a:prstGeom>
          <a:noFill/>
        </p:spPr>
      </p:pic>
    </p:spTree>
    <p:extLst>
      <p:ext uri="{BB962C8B-B14F-4D97-AF65-F5344CB8AC3E}">
        <p14:creationId xmlns="" xmlns:p14="http://schemas.microsoft.com/office/powerpoint/2010/main" val="899438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lgn="ctr">
              <a:buNone/>
            </a:pPr>
            <a:r>
              <a:rPr lang="en-AU" b="1" dirty="0" smtClean="0">
                <a:solidFill>
                  <a:schemeClr val="dk1"/>
                </a:solidFill>
              </a:rPr>
              <a:t>Christiaanse </a:t>
            </a:r>
            <a:r>
              <a:rPr lang="en-AU" b="1" dirty="0">
                <a:solidFill>
                  <a:schemeClr val="dk1"/>
                </a:solidFill>
              </a:rPr>
              <a:t>et al (2011</a:t>
            </a:r>
            <a:r>
              <a:rPr lang="en-AU" b="1" dirty="0" smtClean="0">
                <a:solidFill>
                  <a:schemeClr val="dk1"/>
                </a:solidFill>
              </a:rPr>
              <a:t>)</a:t>
            </a:r>
          </a:p>
          <a:p>
            <a:pPr marL="0" indent="0" algn="ctr">
              <a:buNone/>
            </a:pPr>
            <a:r>
              <a:rPr lang="en-AU" u="sng" dirty="0" smtClean="0">
                <a:solidFill>
                  <a:schemeClr val="dk1"/>
                </a:solidFill>
              </a:rPr>
              <a:t>Neuromuscular Electrical Stimulation is No More Effective Than Usual Care for the Treatment of Primary Dysphagia in Children</a:t>
            </a:r>
            <a:endParaRPr lang="en-AU" u="sng" dirty="0">
              <a:solidFill>
                <a:schemeClr val="dk1"/>
              </a:solidFill>
            </a:endParaRPr>
          </a:p>
          <a:p>
            <a:r>
              <a:rPr lang="en-AU" sz="2900" dirty="0"/>
              <a:t>Retrospective non-randomised control </a:t>
            </a:r>
            <a:r>
              <a:rPr lang="en-AU" sz="2900" dirty="0" smtClean="0"/>
              <a:t>trial.</a:t>
            </a:r>
            <a:endParaRPr lang="en-AU" sz="2900" b="1" dirty="0"/>
          </a:p>
          <a:p>
            <a:r>
              <a:rPr lang="en-AU" sz="2900" dirty="0" smtClean="0"/>
              <a:t>NMES </a:t>
            </a:r>
            <a:r>
              <a:rPr lang="en-AU" sz="2900" dirty="0"/>
              <a:t>was conducted at a medical centre for </a:t>
            </a:r>
            <a:r>
              <a:rPr lang="en-AU" sz="2900" dirty="0" smtClean="0"/>
              <a:t>an average of </a:t>
            </a:r>
            <a:r>
              <a:rPr lang="en-AU" sz="2900" dirty="0"/>
              <a:t>22 sessions over 10 weeks and </a:t>
            </a:r>
            <a:r>
              <a:rPr lang="en-AU" sz="2900" dirty="0" smtClean="0"/>
              <a:t>with an oral </a:t>
            </a:r>
            <a:r>
              <a:rPr lang="en-AU" sz="2900" dirty="0"/>
              <a:t>motor exercise home </a:t>
            </a:r>
            <a:r>
              <a:rPr lang="en-AU" sz="2900" dirty="0" smtClean="0"/>
              <a:t>program.</a:t>
            </a:r>
          </a:p>
          <a:p>
            <a:r>
              <a:rPr lang="en-AU" sz="2900" dirty="0" smtClean="0"/>
              <a:t>Both treatment and control groups showed significant improvement on Functional Oral Intake Scale.</a:t>
            </a:r>
            <a:endParaRPr lang="en-AU" sz="2900" dirty="0"/>
          </a:p>
        </p:txBody>
      </p:sp>
      <p:pic>
        <p:nvPicPr>
          <p:cNvPr id="18434" name="Picture 2" descr="C:\Users\akhamis\AppData\Local\Microsoft\Windows\Temporary Internet Files\Content.IE5\D1L2FTMQ\MC900232980[1].wmf"/>
          <p:cNvPicPr>
            <a:picLocks noChangeAspect="1" noChangeArrowheads="1"/>
          </p:cNvPicPr>
          <p:nvPr/>
        </p:nvPicPr>
        <p:blipFill>
          <a:blip r:embed="rId3" cstate="print"/>
          <a:srcRect/>
          <a:stretch>
            <a:fillRect/>
          </a:stretch>
        </p:blipFill>
        <p:spPr bwMode="auto">
          <a:xfrm>
            <a:off x="6732240" y="0"/>
            <a:ext cx="1848416" cy="1786550"/>
          </a:xfrm>
          <a:prstGeom prst="rect">
            <a:avLst/>
          </a:prstGeom>
          <a:noFill/>
        </p:spPr>
      </p:pic>
    </p:spTree>
    <p:extLst>
      <p:ext uri="{BB962C8B-B14F-4D97-AF65-F5344CB8AC3E}">
        <p14:creationId xmlns="" xmlns:p14="http://schemas.microsoft.com/office/powerpoint/2010/main" val="4273121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4525963"/>
          </a:xfrm>
        </p:spPr>
        <p:txBody>
          <a:bodyPr>
            <a:normAutofit/>
          </a:bodyPr>
          <a:lstStyle/>
          <a:p>
            <a:pPr marL="0" indent="0" algn="ctr">
              <a:buNone/>
            </a:pPr>
            <a:r>
              <a:rPr lang="en-AU" sz="3000" b="1" dirty="0" smtClean="0"/>
              <a:t>Snider (2011)</a:t>
            </a:r>
          </a:p>
          <a:p>
            <a:pPr marL="0" indent="0" algn="ctr">
              <a:buNone/>
            </a:pPr>
            <a:r>
              <a:rPr lang="en-AU" sz="3000" u="sng" dirty="0" smtClean="0"/>
              <a:t>Feeding Interventions for Children with Cerebral Palsy: a Review Of The Evidence</a:t>
            </a:r>
          </a:p>
          <a:p>
            <a:r>
              <a:rPr lang="en-AU" sz="2700" dirty="0" smtClean="0"/>
              <a:t>Systematic </a:t>
            </a:r>
            <a:r>
              <a:rPr lang="en-AU" sz="2700" dirty="0"/>
              <a:t>review (included Level II, III and IV evidence). </a:t>
            </a:r>
          </a:p>
          <a:p>
            <a:r>
              <a:rPr lang="en-AU" sz="2700" dirty="0"/>
              <a:t>The results indicate that, in children with CP, evidence for sensorimotor approaches improving oral-motor skills and reducing aspiration is </a:t>
            </a:r>
            <a:r>
              <a:rPr lang="en-AU" sz="2700" dirty="0" smtClean="0"/>
              <a:t>conflicting.</a:t>
            </a:r>
            <a:endParaRPr lang="en-AU" sz="2700" dirty="0"/>
          </a:p>
          <a:p>
            <a:r>
              <a:rPr lang="en-AU" dirty="0" smtClean="0"/>
              <a:t> </a:t>
            </a:r>
          </a:p>
          <a:p>
            <a:endParaRPr lang="en-AU" dirty="0" smtClean="0"/>
          </a:p>
        </p:txBody>
      </p:sp>
      <p:pic>
        <p:nvPicPr>
          <p:cNvPr id="4098" name="Picture 2" descr="j023214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9512" y="5013176"/>
            <a:ext cx="1940843" cy="15492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5576"/>
            <a:ext cx="8229600" cy="5257800"/>
          </a:xfrm>
        </p:spPr>
        <p:txBody>
          <a:bodyPr>
            <a:normAutofit fontScale="85000" lnSpcReduction="20000"/>
          </a:bodyPr>
          <a:lstStyle/>
          <a:p>
            <a:pPr marL="0" indent="0" algn="ctr">
              <a:buNone/>
            </a:pPr>
            <a:r>
              <a:rPr lang="en-AU" sz="3500" b="1" dirty="0" smtClean="0"/>
              <a:t>Clawson et al (2007)</a:t>
            </a:r>
          </a:p>
          <a:p>
            <a:pPr marL="0" indent="0" algn="ctr">
              <a:buNone/>
            </a:pPr>
            <a:r>
              <a:rPr lang="en-AU" sz="3500" u="sng" dirty="0" smtClean="0"/>
              <a:t>Use of Behavioural Interventions and Parent Education to Address Feeding Difficulties in Young Children with Spastic Quadriplegic Cerebral Palsy</a:t>
            </a:r>
            <a:endParaRPr lang="en-AU" sz="3500" b="1" u="sng" dirty="0" smtClean="0"/>
          </a:p>
          <a:p>
            <a:r>
              <a:rPr lang="en-AU" dirty="0" smtClean="0"/>
              <a:t>A </a:t>
            </a:r>
            <a:r>
              <a:rPr lang="en-AU" dirty="0"/>
              <a:t>quasi-experimental design study </a:t>
            </a:r>
            <a:endParaRPr lang="en-AU" dirty="0" smtClean="0"/>
          </a:p>
          <a:p>
            <a:r>
              <a:rPr lang="en-AU" dirty="0" smtClean="0"/>
              <a:t>Investigated </a:t>
            </a:r>
            <a:r>
              <a:rPr lang="en-AU" dirty="0"/>
              <a:t>effectiveness of Beckman’s oral motor exercises with behavioural interventions and parent education in 3 year ‘day patient’ program to increase oral feeding. </a:t>
            </a:r>
          </a:p>
          <a:p>
            <a:r>
              <a:rPr lang="en-AU" dirty="0"/>
              <a:t>Overall, some improvement in growth reported, however, it is difficult to ascertain the effectiveness of </a:t>
            </a:r>
            <a:r>
              <a:rPr lang="en-AU" dirty="0" smtClean="0"/>
              <a:t>oral motor exercises in </a:t>
            </a:r>
            <a:r>
              <a:rPr lang="en-AU" dirty="0"/>
              <a:t>isolation as it was part of a </a:t>
            </a:r>
            <a:r>
              <a:rPr lang="en-AU" dirty="0" smtClean="0"/>
              <a:t>program.</a:t>
            </a:r>
            <a:endParaRPr lang="en-AU" dirty="0"/>
          </a:p>
          <a:p>
            <a:endParaRPr lang="en-AU" dirty="0"/>
          </a:p>
        </p:txBody>
      </p:sp>
      <p:pic>
        <p:nvPicPr>
          <p:cNvPr id="16385" name="Picture 1" descr="C:\Users\akhamis\AppData\Local\Microsoft\Windows\Temporary Internet Files\Content.IE5\PLXEHKVJ\MC900232101[1].wmf"/>
          <p:cNvPicPr>
            <a:picLocks noChangeAspect="1" noChangeArrowheads="1"/>
          </p:cNvPicPr>
          <p:nvPr/>
        </p:nvPicPr>
        <p:blipFill>
          <a:blip r:embed="rId2" cstate="print"/>
          <a:srcRect/>
          <a:stretch>
            <a:fillRect/>
          </a:stretch>
        </p:blipFill>
        <p:spPr bwMode="auto">
          <a:xfrm>
            <a:off x="683568" y="260648"/>
            <a:ext cx="1296144" cy="1689958"/>
          </a:xfrm>
          <a:prstGeom prst="rect">
            <a:avLst/>
          </a:prstGeom>
          <a:noFill/>
        </p:spPr>
      </p:pic>
    </p:spTree>
    <p:extLst>
      <p:ext uri="{BB962C8B-B14F-4D97-AF65-F5344CB8AC3E}">
        <p14:creationId xmlns="" xmlns:p14="http://schemas.microsoft.com/office/powerpoint/2010/main" val="345933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412776"/>
            <a:ext cx="8229600" cy="5257800"/>
          </a:xfrm>
        </p:spPr>
        <p:txBody>
          <a:bodyPr>
            <a:normAutofit fontScale="40000" lnSpcReduction="20000"/>
          </a:bodyPr>
          <a:lstStyle/>
          <a:p>
            <a:pPr algn="ctr">
              <a:buNone/>
            </a:pPr>
            <a:r>
              <a:rPr lang="en-AU" sz="7500" b="1" dirty="0" err="1" smtClean="0"/>
              <a:t>Arvedson</a:t>
            </a:r>
            <a:r>
              <a:rPr lang="en-AU" sz="7500" b="1" dirty="0" smtClean="0"/>
              <a:t> et al (2010)</a:t>
            </a:r>
          </a:p>
          <a:p>
            <a:pPr algn="ctr">
              <a:buNone/>
            </a:pPr>
            <a:r>
              <a:rPr lang="en-AU" sz="7500" u="sng" dirty="0" smtClean="0"/>
              <a:t>The Effects of Oral-Motor Exercises on Swallowing in Children: an Evidence-Based Systematic Review</a:t>
            </a:r>
          </a:p>
          <a:p>
            <a:pPr marL="358775" indent="-358775"/>
            <a:r>
              <a:rPr lang="en-AU" sz="6800" dirty="0" smtClean="0"/>
              <a:t>Evidence-based systematic review (included Level II, III and IV evidence). Sixteen studies (1960-2007) included</a:t>
            </a:r>
          </a:p>
          <a:p>
            <a:pPr marL="358775" indent="-358775"/>
            <a:r>
              <a:rPr lang="en-AU" sz="6800" dirty="0" smtClean="0"/>
              <a:t>Addressed impact of oral-motor exercises in children pertaining to four outcomes: swallowing physiology, pulmonary health, functional swallowing and drooling. </a:t>
            </a:r>
          </a:p>
          <a:p>
            <a:pPr marL="358775" indent="-358775"/>
            <a:r>
              <a:rPr lang="en-AU" sz="6800" dirty="0" smtClean="0"/>
              <a:t>Mixed results were noted and those which resulted in a positive change were not statistically significant or did not provide sufficient detail to analyse.</a:t>
            </a:r>
          </a:p>
        </p:txBody>
      </p:sp>
      <p:pic>
        <p:nvPicPr>
          <p:cNvPr id="8193" name="Picture 1" descr="C:\Users\akhamis\AppData\Local\Microsoft\Windows\Temporary Internet Files\Content.IE5\S6LOJQE2\MC900232907[1].wmf"/>
          <p:cNvPicPr>
            <a:picLocks noChangeAspect="1" noChangeArrowheads="1"/>
          </p:cNvPicPr>
          <p:nvPr/>
        </p:nvPicPr>
        <p:blipFill>
          <a:blip r:embed="rId3" cstate="print"/>
          <a:srcRect/>
          <a:stretch>
            <a:fillRect/>
          </a:stretch>
        </p:blipFill>
        <p:spPr bwMode="auto">
          <a:xfrm>
            <a:off x="8021370" y="5000531"/>
            <a:ext cx="1122630" cy="1857469"/>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Clinical Bottom Line</a:t>
            </a:r>
            <a:endParaRPr lang="en-AU" b="1" dirty="0"/>
          </a:p>
        </p:txBody>
      </p:sp>
      <p:sp>
        <p:nvSpPr>
          <p:cNvPr id="3" name="Content Placeholder 2"/>
          <p:cNvSpPr>
            <a:spLocks noGrp="1"/>
          </p:cNvSpPr>
          <p:nvPr>
            <p:ph idx="1"/>
          </p:nvPr>
        </p:nvSpPr>
        <p:spPr>
          <a:xfrm>
            <a:off x="457200" y="1268760"/>
            <a:ext cx="8229600" cy="4857403"/>
          </a:xfrm>
        </p:spPr>
        <p:txBody>
          <a:bodyPr>
            <a:normAutofit lnSpcReduction="10000"/>
          </a:bodyPr>
          <a:lstStyle/>
          <a:p>
            <a:pPr marL="0" indent="0" algn="ctr">
              <a:buNone/>
            </a:pPr>
            <a:r>
              <a:rPr lang="en-AU" i="1" dirty="0"/>
              <a:t>T</a:t>
            </a:r>
            <a:r>
              <a:rPr lang="en-AU" i="1" dirty="0" smtClean="0"/>
              <a:t>here is </a:t>
            </a:r>
            <a:r>
              <a:rPr lang="en-AU" b="1" i="1" dirty="0" smtClean="0">
                <a:solidFill>
                  <a:schemeClr val="tx2">
                    <a:lumMod val="40000"/>
                    <a:lumOff val="60000"/>
                  </a:schemeClr>
                </a:solidFill>
              </a:rPr>
              <a:t>minimal low level evidence </a:t>
            </a:r>
            <a:r>
              <a:rPr lang="en-AU" i="1" dirty="0" smtClean="0"/>
              <a:t>that </a:t>
            </a:r>
            <a:r>
              <a:rPr lang="en-AU" b="1" i="1" dirty="0" smtClean="0">
                <a:solidFill>
                  <a:schemeClr val="tx2">
                    <a:lumMod val="40000"/>
                    <a:lumOff val="60000"/>
                  </a:schemeClr>
                </a:solidFill>
              </a:rPr>
              <a:t>oral </a:t>
            </a:r>
            <a:r>
              <a:rPr lang="en-AU" b="1" i="1" dirty="0" err="1" smtClean="0">
                <a:solidFill>
                  <a:schemeClr val="tx2">
                    <a:lumMod val="40000"/>
                    <a:lumOff val="60000"/>
                  </a:schemeClr>
                </a:solidFill>
              </a:rPr>
              <a:t>sensorimotor</a:t>
            </a:r>
            <a:r>
              <a:rPr lang="en-AU" b="1" i="1" dirty="0" smtClean="0">
                <a:solidFill>
                  <a:schemeClr val="tx2">
                    <a:lumMod val="40000"/>
                    <a:lumOff val="60000"/>
                  </a:schemeClr>
                </a:solidFill>
              </a:rPr>
              <a:t> therapy significantly improves </a:t>
            </a:r>
            <a:r>
              <a:rPr lang="en-AU" i="1" dirty="0" smtClean="0"/>
              <a:t>eating skills/weight gain/growth/time taken to eat a meal/oral motor skills. </a:t>
            </a:r>
          </a:p>
          <a:p>
            <a:pPr marL="0" indent="0" algn="just">
              <a:buNone/>
            </a:pPr>
            <a:endParaRPr lang="en-AU" dirty="0" smtClean="0"/>
          </a:p>
          <a:p>
            <a:pPr marL="0" indent="0" algn="ctr">
              <a:buNone/>
            </a:pPr>
            <a:r>
              <a:rPr lang="en-AU" b="1" i="1" dirty="0" smtClean="0">
                <a:solidFill>
                  <a:schemeClr val="tx2">
                    <a:lumMod val="40000"/>
                    <a:lumOff val="60000"/>
                  </a:schemeClr>
                </a:solidFill>
              </a:rPr>
              <a:t>Small changes </a:t>
            </a:r>
            <a:r>
              <a:rPr lang="en-AU" i="1" dirty="0" smtClean="0"/>
              <a:t>were seen when oral motor therapy was used during </a:t>
            </a:r>
            <a:r>
              <a:rPr lang="en-AU" b="1" i="1" dirty="0" smtClean="0">
                <a:solidFill>
                  <a:schemeClr val="tx2">
                    <a:lumMod val="40000"/>
                    <a:lumOff val="60000"/>
                  </a:schemeClr>
                </a:solidFill>
              </a:rPr>
              <a:t>functional mealtime activities</a:t>
            </a:r>
            <a:r>
              <a:rPr lang="en-AU" b="1" i="1" dirty="0" smtClean="0"/>
              <a:t> </a:t>
            </a:r>
            <a:r>
              <a:rPr lang="en-AU" i="1" dirty="0" smtClean="0"/>
              <a:t>and </a:t>
            </a:r>
            <a:r>
              <a:rPr lang="en-AU" b="1" i="1" dirty="0" smtClean="0">
                <a:solidFill>
                  <a:schemeClr val="tx2">
                    <a:lumMod val="40000"/>
                    <a:lumOff val="60000"/>
                  </a:schemeClr>
                </a:solidFill>
              </a:rPr>
              <a:t>in conjunction with other evidence based therapies</a:t>
            </a:r>
            <a:r>
              <a:rPr lang="en-AU" b="1" i="1" dirty="0" smtClean="0"/>
              <a:t> </a:t>
            </a:r>
            <a:r>
              <a:rPr lang="en-AU" i="1" dirty="0" smtClean="0"/>
              <a:t>such as parent training and home programs.</a:t>
            </a:r>
          </a:p>
        </p:txBody>
      </p:sp>
      <p:pic>
        <p:nvPicPr>
          <p:cNvPr id="4" name="Picture 2" descr="j0283655"/>
          <p:cNvPicPr>
            <a:picLocks noChangeAspect="1" noChangeArrowheads="1" noCrop="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028384" y="5157192"/>
            <a:ext cx="940905" cy="15121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Our Reflection</a:t>
            </a:r>
            <a:endParaRPr lang="en-AU" b="1" dirty="0"/>
          </a:p>
        </p:txBody>
      </p:sp>
      <p:sp>
        <p:nvSpPr>
          <p:cNvPr id="3" name="Content Placeholder 2"/>
          <p:cNvSpPr>
            <a:spLocks noGrp="1"/>
          </p:cNvSpPr>
          <p:nvPr>
            <p:ph idx="1"/>
          </p:nvPr>
        </p:nvSpPr>
        <p:spPr>
          <a:xfrm>
            <a:off x="457199" y="1412776"/>
            <a:ext cx="8233137" cy="4897984"/>
          </a:xfrm>
        </p:spPr>
        <p:txBody>
          <a:bodyPr>
            <a:normAutofit/>
          </a:bodyPr>
          <a:lstStyle/>
          <a:p>
            <a:pPr marL="0" indent="0">
              <a:buNone/>
            </a:pPr>
            <a:r>
              <a:rPr lang="en-AU" dirty="0" smtClean="0"/>
              <a:t>Some clinicians will continue to recommend OMEs in isolation despite the limited evidence</a:t>
            </a:r>
          </a:p>
          <a:p>
            <a:pPr marL="0" indent="0">
              <a:buNone/>
            </a:pPr>
            <a:endParaRPr lang="en-AU" dirty="0" smtClean="0"/>
          </a:p>
          <a:p>
            <a:pPr marL="0" indent="0">
              <a:buNone/>
            </a:pPr>
            <a:r>
              <a:rPr lang="en-AU" dirty="0" smtClean="0"/>
              <a:t>We need to measure if our intervention works!</a:t>
            </a:r>
          </a:p>
          <a:p>
            <a:pPr lvl="1">
              <a:buFont typeface="Arial" pitchFamily="34" charset="0"/>
              <a:buChar char="•"/>
            </a:pPr>
            <a:r>
              <a:rPr lang="en-AU" dirty="0" smtClean="0"/>
              <a:t>Consider functional and realistic goals</a:t>
            </a:r>
          </a:p>
          <a:p>
            <a:pPr lvl="1">
              <a:buFont typeface="Arial" pitchFamily="34" charset="0"/>
              <a:buChar char="•"/>
            </a:pPr>
            <a:r>
              <a:rPr lang="en-AU" dirty="0" smtClean="0"/>
              <a:t>Use outcome measures:</a:t>
            </a:r>
          </a:p>
          <a:p>
            <a:pPr lvl="2">
              <a:buFont typeface="Courier New" pitchFamily="49" charset="0"/>
              <a:buChar char="o"/>
            </a:pPr>
            <a:r>
              <a:rPr lang="en-AU" dirty="0" smtClean="0"/>
              <a:t>Dysphagia Disorders Survey</a:t>
            </a:r>
          </a:p>
          <a:p>
            <a:pPr lvl="2">
              <a:buFont typeface="Courier New" pitchFamily="49" charset="0"/>
              <a:buChar char="o"/>
            </a:pPr>
            <a:r>
              <a:rPr lang="en-AU" dirty="0" smtClean="0"/>
              <a:t>Multidisciplinary Feeding Profile</a:t>
            </a:r>
          </a:p>
          <a:p>
            <a:pPr lvl="2">
              <a:buFont typeface="Courier New" pitchFamily="49" charset="0"/>
              <a:buChar char="o"/>
            </a:pPr>
            <a:r>
              <a:rPr lang="en-AU" dirty="0" smtClean="0"/>
              <a:t>Goal Attainment Scales</a:t>
            </a:r>
          </a:p>
          <a:p>
            <a:pPr marL="0" indent="0">
              <a:buNone/>
            </a:pPr>
            <a:endParaRPr lang="en-AU" dirty="0"/>
          </a:p>
        </p:txBody>
      </p:sp>
      <p:pic>
        <p:nvPicPr>
          <p:cNvPr id="11266" name="Picture 2" descr="minion measure!"/>
          <p:cNvPicPr>
            <a:picLocks noChangeAspect="1" noChangeArrowheads="1"/>
          </p:cNvPicPr>
          <p:nvPr/>
        </p:nvPicPr>
        <p:blipFill>
          <a:blip r:embed="rId3" cstate="print"/>
          <a:srcRect l="2772" t="26147" r="3056" b="17242"/>
          <a:stretch>
            <a:fillRect/>
          </a:stretch>
        </p:blipFill>
        <p:spPr bwMode="auto">
          <a:xfrm flipH="1">
            <a:off x="5796136" y="4365104"/>
            <a:ext cx="3312368" cy="249289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Application to Practice: E</a:t>
            </a:r>
            <a:r>
              <a:rPr lang="en-AU" b="1" baseline="30000" dirty="0" smtClean="0"/>
              <a:t>3</a:t>
            </a:r>
            <a:r>
              <a:rPr lang="en-AU" b="1" dirty="0" smtClean="0"/>
              <a:t>BP</a:t>
            </a:r>
            <a:endParaRPr lang="en-AU" b="1" dirty="0"/>
          </a:p>
        </p:txBody>
      </p:sp>
      <p:sp>
        <p:nvSpPr>
          <p:cNvPr id="4" name="Isosceles Triangle 3"/>
          <p:cNvSpPr/>
          <p:nvPr/>
        </p:nvSpPr>
        <p:spPr>
          <a:xfrm>
            <a:off x="3059832" y="2492896"/>
            <a:ext cx="3024336" cy="2952328"/>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p:cNvSpPr txBox="1"/>
          <p:nvPr/>
        </p:nvSpPr>
        <p:spPr>
          <a:xfrm>
            <a:off x="2699792" y="1916832"/>
            <a:ext cx="3816424" cy="492443"/>
          </a:xfrm>
          <a:prstGeom prst="rect">
            <a:avLst/>
          </a:prstGeom>
          <a:noFill/>
        </p:spPr>
        <p:txBody>
          <a:bodyPr wrap="square" rtlCol="0">
            <a:spAutoFit/>
          </a:bodyPr>
          <a:lstStyle/>
          <a:p>
            <a:pPr algn="ctr"/>
            <a:r>
              <a:rPr lang="en-AU" sz="2600" b="1" u="sng" dirty="0" smtClean="0"/>
              <a:t>Current Best Evidence</a:t>
            </a:r>
            <a:endParaRPr lang="en-AU" sz="2600" b="1" u="sng" dirty="0"/>
          </a:p>
        </p:txBody>
      </p:sp>
      <p:sp>
        <p:nvSpPr>
          <p:cNvPr id="6" name="TextBox 5"/>
          <p:cNvSpPr txBox="1"/>
          <p:nvPr/>
        </p:nvSpPr>
        <p:spPr>
          <a:xfrm>
            <a:off x="5004048" y="5517232"/>
            <a:ext cx="3384376" cy="492443"/>
          </a:xfrm>
          <a:prstGeom prst="rect">
            <a:avLst/>
          </a:prstGeom>
          <a:noFill/>
        </p:spPr>
        <p:txBody>
          <a:bodyPr wrap="square" rtlCol="0">
            <a:spAutoFit/>
          </a:bodyPr>
          <a:lstStyle/>
          <a:p>
            <a:r>
              <a:rPr lang="en-AU" sz="2600" b="1" u="sng" dirty="0" smtClean="0"/>
              <a:t>Client/Patient Values</a:t>
            </a:r>
            <a:endParaRPr lang="en-AU" sz="2600" b="1" u="sng" dirty="0"/>
          </a:p>
        </p:txBody>
      </p:sp>
      <p:sp>
        <p:nvSpPr>
          <p:cNvPr id="7" name="TextBox 6"/>
          <p:cNvSpPr txBox="1"/>
          <p:nvPr/>
        </p:nvSpPr>
        <p:spPr>
          <a:xfrm>
            <a:off x="1331640" y="5517232"/>
            <a:ext cx="2592288" cy="492443"/>
          </a:xfrm>
          <a:prstGeom prst="rect">
            <a:avLst/>
          </a:prstGeom>
          <a:noFill/>
        </p:spPr>
        <p:txBody>
          <a:bodyPr wrap="square" rtlCol="0">
            <a:spAutoFit/>
          </a:bodyPr>
          <a:lstStyle/>
          <a:p>
            <a:r>
              <a:rPr lang="en-AU" sz="2600" b="1" u="sng" dirty="0" smtClean="0"/>
              <a:t>Clinical Expertise</a:t>
            </a:r>
            <a:endParaRPr lang="en-AU" sz="2600" b="1" u="sng" dirty="0"/>
          </a:p>
        </p:txBody>
      </p:sp>
      <p:sp>
        <p:nvSpPr>
          <p:cNvPr id="8" name="Rounded Rectangular Callout 7"/>
          <p:cNvSpPr/>
          <p:nvPr/>
        </p:nvSpPr>
        <p:spPr>
          <a:xfrm>
            <a:off x="539552" y="1628800"/>
            <a:ext cx="2304256" cy="1440160"/>
          </a:xfrm>
          <a:prstGeom prst="wedgeRoundRectCallout">
            <a:avLst>
              <a:gd name="adj1" fmla="val 102435"/>
              <a:gd name="adj2" fmla="val 46538"/>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200" dirty="0" smtClean="0">
                <a:solidFill>
                  <a:schemeClr val="tx1"/>
                </a:solidFill>
              </a:rPr>
              <a:t>Minimal low level evidence to support OMEs</a:t>
            </a:r>
            <a:endParaRPr lang="en-AU" sz="2200" dirty="0">
              <a:solidFill>
                <a:schemeClr val="tx1"/>
              </a:solidFill>
            </a:endParaRPr>
          </a:p>
        </p:txBody>
      </p:sp>
      <p:sp>
        <p:nvSpPr>
          <p:cNvPr id="9" name="Rounded Rectangular Callout 8"/>
          <p:cNvSpPr/>
          <p:nvPr/>
        </p:nvSpPr>
        <p:spPr>
          <a:xfrm>
            <a:off x="5940152" y="3501008"/>
            <a:ext cx="2376264" cy="1368152"/>
          </a:xfrm>
          <a:prstGeom prst="wedgeRoundRectCallout">
            <a:avLst>
              <a:gd name="adj1" fmla="val -42727"/>
              <a:gd name="adj2" fmla="val 74950"/>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200" dirty="0" smtClean="0">
                <a:solidFill>
                  <a:schemeClr val="tx1"/>
                </a:solidFill>
              </a:rPr>
              <a:t>We want to enjoy family meals</a:t>
            </a:r>
            <a:endParaRPr lang="en-AU" sz="2200" dirty="0">
              <a:solidFill>
                <a:schemeClr val="tx1"/>
              </a:solidFill>
            </a:endParaRPr>
          </a:p>
        </p:txBody>
      </p:sp>
      <p:sp>
        <p:nvSpPr>
          <p:cNvPr id="10" name="Rounded Rectangular Callout 9"/>
          <p:cNvSpPr/>
          <p:nvPr/>
        </p:nvSpPr>
        <p:spPr>
          <a:xfrm>
            <a:off x="251520" y="4005064"/>
            <a:ext cx="2448272" cy="1224136"/>
          </a:xfrm>
          <a:prstGeom prst="wedgeRoundRectCallout">
            <a:avLst>
              <a:gd name="adj1" fmla="val 64658"/>
              <a:gd name="adj2" fmla="val 4382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200" dirty="0" smtClean="0">
                <a:solidFill>
                  <a:schemeClr val="tx1"/>
                </a:solidFill>
              </a:rPr>
              <a:t>Should we practise eating to improve eating?</a:t>
            </a:r>
            <a:endParaRPr lang="en-AU" sz="2200" dirty="0">
              <a:solidFill>
                <a:schemeClr val="tx1"/>
              </a:solidFill>
            </a:endParaRPr>
          </a:p>
        </p:txBody>
      </p:sp>
      <p:pic>
        <p:nvPicPr>
          <p:cNvPr id="4102" name="Picture 6" descr="C:\Users\akhamis\AppData\Local\Microsoft\Windows\Temporary Internet Files\Content.IE5\PHBK6SCO\MM900046620[1].gif"/>
          <p:cNvPicPr>
            <a:picLocks noChangeAspect="1" noChangeArrowheads="1" noCrop="1"/>
          </p:cNvPicPr>
          <p:nvPr/>
        </p:nvPicPr>
        <p:blipFill>
          <a:blip r:embed="rId3" cstate="print"/>
          <a:srcRect/>
          <a:stretch>
            <a:fillRect/>
          </a:stretch>
        </p:blipFill>
        <p:spPr bwMode="auto">
          <a:xfrm>
            <a:off x="2699792" y="3140968"/>
            <a:ext cx="3460851" cy="217663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smtClean="0"/>
              <a:t>Further Research</a:t>
            </a:r>
            <a:endParaRPr lang="en-AU" b="1" dirty="0"/>
          </a:p>
        </p:txBody>
      </p:sp>
      <p:pic>
        <p:nvPicPr>
          <p:cNvPr id="7170" name="Picture 2" descr="j023205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88224" y="114873"/>
            <a:ext cx="1224136" cy="12640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3" name="Group 12"/>
          <p:cNvGrpSpPr/>
          <p:nvPr/>
        </p:nvGrpSpPr>
        <p:grpSpPr>
          <a:xfrm>
            <a:off x="827584" y="1772816"/>
            <a:ext cx="7848872" cy="4968552"/>
            <a:chOff x="1115616" y="1268760"/>
            <a:chExt cx="7848872" cy="4968552"/>
          </a:xfrm>
        </p:grpSpPr>
        <p:cxnSp>
          <p:nvCxnSpPr>
            <p:cNvPr id="7" name="Curved Connector 6"/>
            <p:cNvCxnSpPr/>
            <p:nvPr/>
          </p:nvCxnSpPr>
          <p:spPr>
            <a:xfrm>
              <a:off x="1115616" y="1268760"/>
              <a:ext cx="7344816" cy="4968552"/>
            </a:xfrm>
            <a:prstGeom prst="curvedConnector3">
              <a:avLst>
                <a:gd name="adj1" fmla="val 50000"/>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Curved Connector 8"/>
            <p:cNvCxnSpPr/>
            <p:nvPr/>
          </p:nvCxnSpPr>
          <p:spPr>
            <a:xfrm>
              <a:off x="1187624" y="1268760"/>
              <a:ext cx="7776864" cy="2880320"/>
            </a:xfrm>
            <a:prstGeom prst="curvedConnector3">
              <a:avLst>
                <a:gd name="adj1" fmla="val 50000"/>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20" name="Curved Connector 19"/>
          <p:cNvCxnSpPr/>
          <p:nvPr/>
        </p:nvCxnSpPr>
        <p:spPr>
          <a:xfrm>
            <a:off x="827584" y="1772816"/>
            <a:ext cx="7704856" cy="3888432"/>
          </a:xfrm>
          <a:prstGeom prst="curvedConnector3">
            <a:avLst>
              <a:gd name="adj1" fmla="val 50000"/>
            </a:avLst>
          </a:prstGeom>
          <a:ln w="25400">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107504" y="1268760"/>
            <a:ext cx="1872208" cy="936104"/>
            <a:chOff x="179512" y="1196752"/>
            <a:chExt cx="1872208" cy="936104"/>
          </a:xfrm>
        </p:grpSpPr>
        <p:sp>
          <p:nvSpPr>
            <p:cNvPr id="18" name="Pentagon 17"/>
            <p:cNvSpPr/>
            <p:nvPr/>
          </p:nvSpPr>
          <p:spPr>
            <a:xfrm flipH="1">
              <a:off x="179512" y="1196752"/>
              <a:ext cx="1872208" cy="432048"/>
            </a:xfrm>
            <a:prstGeom prst="homePlat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Neural Plasticity</a:t>
              </a:r>
              <a:endParaRPr lang="en-AU" dirty="0"/>
            </a:p>
          </p:txBody>
        </p:sp>
        <p:cxnSp>
          <p:nvCxnSpPr>
            <p:cNvPr id="22" name="Straight Connector 21"/>
            <p:cNvCxnSpPr/>
            <p:nvPr/>
          </p:nvCxnSpPr>
          <p:spPr>
            <a:xfrm>
              <a:off x="2051720" y="1196752"/>
              <a:ext cx="0" cy="936104"/>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flipH="1">
            <a:off x="2267744" y="3140968"/>
            <a:ext cx="1800200" cy="936104"/>
            <a:chOff x="4572000" y="2060848"/>
            <a:chExt cx="1800200" cy="936104"/>
          </a:xfrm>
        </p:grpSpPr>
        <p:sp>
          <p:nvSpPr>
            <p:cNvPr id="16" name="Pentagon 15"/>
            <p:cNvSpPr/>
            <p:nvPr/>
          </p:nvSpPr>
          <p:spPr>
            <a:xfrm>
              <a:off x="4572000" y="2060848"/>
              <a:ext cx="1800200" cy="432048"/>
            </a:xfrm>
            <a:prstGeom prst="homePlat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Participation</a:t>
              </a:r>
              <a:endParaRPr lang="en-AU" dirty="0"/>
            </a:p>
          </p:txBody>
        </p:sp>
        <p:cxnSp>
          <p:nvCxnSpPr>
            <p:cNvPr id="23" name="Straight Connector 22"/>
            <p:cNvCxnSpPr/>
            <p:nvPr/>
          </p:nvCxnSpPr>
          <p:spPr>
            <a:xfrm>
              <a:off x="4572000" y="2060848"/>
              <a:ext cx="0" cy="936104"/>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flipH="1">
            <a:off x="4211960" y="1484784"/>
            <a:ext cx="1944216" cy="936104"/>
            <a:chOff x="2555776" y="3068960"/>
            <a:chExt cx="1944216" cy="936104"/>
          </a:xfrm>
        </p:grpSpPr>
        <p:sp>
          <p:nvSpPr>
            <p:cNvPr id="15" name="Pentagon 14"/>
            <p:cNvSpPr/>
            <p:nvPr/>
          </p:nvSpPr>
          <p:spPr>
            <a:xfrm flipH="1">
              <a:off x="2555776" y="3068960"/>
              <a:ext cx="1944216" cy="432048"/>
            </a:xfrm>
            <a:prstGeom prst="homePlat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Motor Learning</a:t>
              </a:r>
              <a:endParaRPr lang="en-AU" dirty="0"/>
            </a:p>
          </p:txBody>
        </p:sp>
        <p:cxnSp>
          <p:nvCxnSpPr>
            <p:cNvPr id="26" name="Straight Connector 25"/>
            <p:cNvCxnSpPr/>
            <p:nvPr/>
          </p:nvCxnSpPr>
          <p:spPr>
            <a:xfrm>
              <a:off x="4499992" y="3068960"/>
              <a:ext cx="0" cy="936104"/>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7308304" y="3429000"/>
            <a:ext cx="1763688" cy="1008112"/>
            <a:chOff x="7308304" y="3861048"/>
            <a:chExt cx="1763688" cy="1008112"/>
          </a:xfrm>
        </p:grpSpPr>
        <p:sp>
          <p:nvSpPr>
            <p:cNvPr id="14" name="Pentagon 13"/>
            <p:cNvSpPr/>
            <p:nvPr/>
          </p:nvSpPr>
          <p:spPr>
            <a:xfrm>
              <a:off x="7308304" y="3861048"/>
              <a:ext cx="1763688" cy="576064"/>
            </a:xfrm>
            <a:prstGeom prst="homePlat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Oral Motor Exercises</a:t>
              </a:r>
              <a:endParaRPr lang="en-AU" dirty="0"/>
            </a:p>
          </p:txBody>
        </p:sp>
        <p:cxnSp>
          <p:nvCxnSpPr>
            <p:cNvPr id="28" name="Straight Connector 27"/>
            <p:cNvCxnSpPr/>
            <p:nvPr/>
          </p:nvCxnSpPr>
          <p:spPr>
            <a:xfrm>
              <a:off x="7308304" y="3861048"/>
              <a:ext cx="0" cy="1008112"/>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2771800" y="4941168"/>
            <a:ext cx="2304256" cy="936104"/>
            <a:chOff x="3203848" y="5157192"/>
            <a:chExt cx="2304256" cy="936104"/>
          </a:xfrm>
        </p:grpSpPr>
        <p:sp>
          <p:nvSpPr>
            <p:cNvPr id="17" name="Pentagon 16"/>
            <p:cNvSpPr/>
            <p:nvPr/>
          </p:nvSpPr>
          <p:spPr>
            <a:xfrm flipH="1">
              <a:off x="3203848" y="5157192"/>
              <a:ext cx="2304256" cy="432048"/>
            </a:xfrm>
            <a:prstGeom prst="homePlat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Parents’ Perspectives</a:t>
              </a:r>
              <a:endParaRPr lang="en-AU" dirty="0"/>
            </a:p>
          </p:txBody>
        </p:sp>
        <p:cxnSp>
          <p:nvCxnSpPr>
            <p:cNvPr id="30" name="Straight Connector 29"/>
            <p:cNvCxnSpPr/>
            <p:nvPr/>
          </p:nvCxnSpPr>
          <p:spPr>
            <a:xfrm>
              <a:off x="5508104" y="5157192"/>
              <a:ext cx="0" cy="936104"/>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1026" name="Picture 2" descr="C:\Program Files\Microsoft Office\MEDIA\CAGCAT10\j0212957.wmf"/>
          <p:cNvPicPr>
            <a:picLocks noChangeAspect="1" noChangeArrowheads="1"/>
          </p:cNvPicPr>
          <p:nvPr/>
        </p:nvPicPr>
        <p:blipFill>
          <a:blip r:embed="rId4" cstate="print"/>
          <a:srcRect/>
          <a:stretch>
            <a:fillRect/>
          </a:stretch>
        </p:blipFill>
        <p:spPr bwMode="auto">
          <a:xfrm>
            <a:off x="6732240" y="5157192"/>
            <a:ext cx="1830629" cy="114940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Next year</a:t>
            </a:r>
            <a:endParaRPr lang="en-AU" b="1" dirty="0"/>
          </a:p>
        </p:txBody>
      </p:sp>
      <p:sp>
        <p:nvSpPr>
          <p:cNvPr id="3" name="Content Placeholder 2"/>
          <p:cNvSpPr>
            <a:spLocks noGrp="1"/>
          </p:cNvSpPr>
          <p:nvPr>
            <p:ph idx="1"/>
          </p:nvPr>
        </p:nvSpPr>
        <p:spPr>
          <a:xfrm>
            <a:off x="179512" y="1484784"/>
            <a:ext cx="8964488" cy="5400600"/>
          </a:xfrm>
        </p:spPr>
        <p:txBody>
          <a:bodyPr>
            <a:normAutofit fontScale="85000" lnSpcReduction="20000"/>
          </a:bodyPr>
          <a:lstStyle/>
          <a:p>
            <a:r>
              <a:rPr lang="en-AU" dirty="0" smtClean="0"/>
              <a:t>We’re open to new members and ideas (we don’t bite!)</a:t>
            </a:r>
          </a:p>
          <a:p>
            <a:r>
              <a:rPr lang="en-AU" dirty="0" smtClean="0"/>
              <a:t>Our group is very friendly and practical</a:t>
            </a:r>
          </a:p>
          <a:p>
            <a:r>
              <a:rPr lang="en-AU" dirty="0" smtClean="0"/>
              <a:t>We often discuss clinical cases along the way. </a:t>
            </a:r>
          </a:p>
          <a:p>
            <a:r>
              <a:rPr lang="en-AU" dirty="0" smtClean="0"/>
              <a:t>We’re keen to incorporate the voices of clients and families – help us put the pieces together!! </a:t>
            </a:r>
          </a:p>
          <a:p>
            <a:r>
              <a:rPr lang="en-AU" dirty="0" smtClean="0"/>
              <a:t>We offer therapeutic snacks in our meetings </a:t>
            </a:r>
            <a:r>
              <a:rPr lang="en-AU" dirty="0" smtClean="0">
                <a:sym typeface="Wingdings" pitchFamily="2" charset="2"/>
              </a:rPr>
              <a:t></a:t>
            </a:r>
            <a:endParaRPr lang="en-AU" dirty="0" smtClean="0"/>
          </a:p>
          <a:p>
            <a:pPr lvl="0"/>
            <a:r>
              <a:rPr lang="en-AU" dirty="0" smtClean="0"/>
              <a:t>2015 meetings:</a:t>
            </a:r>
          </a:p>
          <a:p>
            <a:pPr lvl="1"/>
            <a:r>
              <a:rPr lang="en-AU" dirty="0" smtClean="0"/>
              <a:t>10 February 2015, 1:30-3:30pm, CPA Kingswood </a:t>
            </a:r>
          </a:p>
          <a:p>
            <a:pPr lvl="1"/>
            <a:r>
              <a:rPr lang="en-AU" dirty="0" smtClean="0"/>
              <a:t>21 April 2015, 1:30-3:30pm, Miller Community preschool.</a:t>
            </a:r>
          </a:p>
          <a:p>
            <a:pPr lvl="1"/>
            <a:r>
              <a:rPr lang="en-AU" dirty="0" smtClean="0"/>
              <a:t>30 June 2015 , 1:30-3:30pm, ADHC Campbelltown </a:t>
            </a:r>
          </a:p>
          <a:p>
            <a:pPr lvl="1"/>
            <a:r>
              <a:rPr lang="en-AU" dirty="0" smtClean="0"/>
              <a:t>18 August 2015, 1:30-3:30pm, ADHC Parramatta</a:t>
            </a:r>
          </a:p>
          <a:p>
            <a:r>
              <a:rPr lang="en-AU" dirty="0" smtClean="0"/>
              <a:t>Contact Amanda Spirit-Jones: </a:t>
            </a:r>
            <a:r>
              <a:rPr lang="en-AU" dirty="0" smtClean="0">
                <a:hlinkClick r:id="rId2"/>
              </a:rPr>
              <a:t>aspiritjones@cerebralpalsy.org.au</a:t>
            </a:r>
            <a:r>
              <a:rPr lang="en-AU" dirty="0" smtClean="0"/>
              <a:t> </a:t>
            </a:r>
            <a:endParaRPr lang="en-AU" dirty="0"/>
          </a:p>
        </p:txBody>
      </p:sp>
      <p:pic>
        <p:nvPicPr>
          <p:cNvPr id="8194" name="Picture 2" descr="j02329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flipH="1">
            <a:off x="7884368" y="5445224"/>
            <a:ext cx="1080120" cy="12291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5" name="Picture 3" descr="j0283889"/>
          <p:cNvPicPr>
            <a:picLocks noChangeAspect="1" noChangeArrowheads="1" noCrop="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547664" y="0"/>
            <a:ext cx="1519726" cy="12036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http://cdn.meme.am/instances/54202086.jpg"/>
          <p:cNvPicPr>
            <a:picLocks noChangeAspect="1" noChangeArrowheads="1"/>
          </p:cNvPicPr>
          <p:nvPr/>
        </p:nvPicPr>
        <p:blipFill>
          <a:blip r:embed="rId3" cstate="print"/>
          <a:srcRect/>
          <a:stretch>
            <a:fillRect/>
          </a:stretch>
        </p:blipFill>
        <p:spPr bwMode="auto">
          <a:xfrm>
            <a:off x="3131840" y="4112568"/>
            <a:ext cx="2745432" cy="2745432"/>
          </a:xfrm>
          <a:prstGeom prst="rect">
            <a:avLst/>
          </a:prstGeom>
          <a:noFill/>
        </p:spPr>
      </p:pic>
      <p:sp>
        <p:nvSpPr>
          <p:cNvPr id="2" name="Title 1"/>
          <p:cNvSpPr>
            <a:spLocks noGrp="1"/>
          </p:cNvSpPr>
          <p:nvPr>
            <p:ph type="title"/>
          </p:nvPr>
        </p:nvSpPr>
        <p:spPr/>
        <p:txBody>
          <a:bodyPr/>
          <a:lstStyle/>
          <a:p>
            <a:r>
              <a:rPr lang="en-AU" b="1" dirty="0" smtClean="0"/>
              <a:t>Thank you</a:t>
            </a:r>
            <a:endParaRPr lang="en-AU" b="1" dirty="0"/>
          </a:p>
        </p:txBody>
      </p:sp>
      <p:sp>
        <p:nvSpPr>
          <p:cNvPr id="3" name="Content Placeholder 2"/>
          <p:cNvSpPr>
            <a:spLocks noGrp="1"/>
          </p:cNvSpPr>
          <p:nvPr>
            <p:ph idx="1"/>
          </p:nvPr>
        </p:nvSpPr>
        <p:spPr>
          <a:xfrm>
            <a:off x="467544" y="1196752"/>
            <a:ext cx="8280920" cy="4525963"/>
          </a:xfrm>
        </p:spPr>
        <p:txBody>
          <a:bodyPr/>
          <a:lstStyle/>
          <a:p>
            <a:r>
              <a:rPr lang="en-AU" dirty="0" smtClean="0"/>
              <a:t>All our group members and appraisers</a:t>
            </a:r>
          </a:p>
          <a:p>
            <a:r>
              <a:rPr lang="en-AU" dirty="0" smtClean="0"/>
              <a:t>NSW EBP Network Steering Committee</a:t>
            </a:r>
          </a:p>
          <a:p>
            <a:r>
              <a:rPr lang="en-AU" dirty="0" smtClean="0"/>
              <a:t>Goodbye to Emma Minchin &amp; </a:t>
            </a:r>
            <a:r>
              <a:rPr lang="en-AU" dirty="0" err="1" smtClean="0"/>
              <a:t>Tsen</a:t>
            </a:r>
            <a:r>
              <a:rPr lang="en-AU" dirty="0" smtClean="0"/>
              <a:t> Levsen</a:t>
            </a:r>
          </a:p>
          <a:p>
            <a:r>
              <a:rPr lang="en-AU" dirty="0" smtClean="0"/>
              <a:t>Welcome to our new academic links </a:t>
            </a:r>
          </a:p>
          <a:p>
            <a:pPr>
              <a:buNone/>
            </a:pPr>
            <a:r>
              <a:rPr lang="en-AU" dirty="0" smtClean="0"/>
              <a:t>	Dr. Leigha Dark and Dr. Bernice Mathisen</a:t>
            </a:r>
          </a:p>
          <a:p>
            <a:endParaRPr lang="en-A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References</a:t>
            </a:r>
            <a:endParaRPr lang="en-AU" b="1" dirty="0"/>
          </a:p>
        </p:txBody>
      </p:sp>
      <p:sp>
        <p:nvSpPr>
          <p:cNvPr id="3" name="Content Placeholder 2"/>
          <p:cNvSpPr>
            <a:spLocks noGrp="1"/>
          </p:cNvSpPr>
          <p:nvPr>
            <p:ph idx="1"/>
          </p:nvPr>
        </p:nvSpPr>
        <p:spPr>
          <a:xfrm>
            <a:off x="457200" y="1268760"/>
            <a:ext cx="8229600" cy="5256584"/>
          </a:xfrm>
        </p:spPr>
        <p:txBody>
          <a:bodyPr>
            <a:normAutofit fontScale="92500"/>
          </a:bodyPr>
          <a:lstStyle/>
          <a:p>
            <a:pPr>
              <a:buNone/>
            </a:pPr>
            <a:r>
              <a:rPr lang="en-AU" sz="1600" dirty="0" err="1" smtClean="0"/>
              <a:t>Arvedson</a:t>
            </a:r>
            <a:r>
              <a:rPr lang="en-AU" sz="1600" dirty="0" smtClean="0"/>
              <a:t>, J., Clark, H., Lazarus, C., Schooling, T., &amp; </a:t>
            </a:r>
            <a:r>
              <a:rPr lang="en-AU" sz="1600" dirty="0" err="1" smtClean="0"/>
              <a:t>Frymark</a:t>
            </a:r>
            <a:r>
              <a:rPr lang="en-AU" sz="1600" dirty="0" smtClean="0"/>
              <a:t>, T. (2010). The effects of oral-motor exercises on swallowing in children: An evidence-based systematic review. </a:t>
            </a:r>
            <a:r>
              <a:rPr lang="en-AU" sz="1600" i="1" dirty="0" smtClean="0"/>
              <a:t>Developmental Medicine and Child Neurology,52</a:t>
            </a:r>
            <a:r>
              <a:rPr lang="en-AU" sz="1600" dirty="0" smtClean="0"/>
              <a:t>(11),   1000-13.</a:t>
            </a:r>
          </a:p>
          <a:p>
            <a:endParaRPr lang="en-AU" sz="1600" dirty="0" smtClean="0"/>
          </a:p>
          <a:p>
            <a:pPr>
              <a:buNone/>
            </a:pPr>
            <a:r>
              <a:rPr lang="en-AU" sz="1600" dirty="0" err="1" smtClean="0"/>
              <a:t>Christiaanse</a:t>
            </a:r>
            <a:r>
              <a:rPr lang="en-AU" sz="1600" dirty="0" smtClean="0"/>
              <a:t>, M.E., </a:t>
            </a:r>
            <a:r>
              <a:rPr lang="en-AU" sz="1600" dirty="0" err="1" smtClean="0"/>
              <a:t>Mabe</a:t>
            </a:r>
            <a:r>
              <a:rPr lang="en-AU" sz="1600" dirty="0" smtClean="0"/>
              <a:t>, B., Russell, G., </a:t>
            </a:r>
            <a:r>
              <a:rPr lang="en-AU" sz="1600" dirty="0" err="1" smtClean="0"/>
              <a:t>Simeone</a:t>
            </a:r>
            <a:r>
              <a:rPr lang="en-AU" sz="1600" dirty="0" smtClean="0"/>
              <a:t>, T.L, </a:t>
            </a:r>
            <a:r>
              <a:rPr lang="en-AU" sz="1600" dirty="0" err="1" smtClean="0"/>
              <a:t>Fortunato</a:t>
            </a:r>
            <a:r>
              <a:rPr lang="en-AU" sz="1600" dirty="0" smtClean="0"/>
              <a:t>, J., &amp; Rubin, B. (2011). Neuromuscular electrical stimulation is no more effective than usual care for the treatment of primary dysphagia in children. </a:t>
            </a:r>
            <a:r>
              <a:rPr lang="en-AU" sz="1600" i="1" dirty="0" err="1" smtClean="0"/>
              <a:t>Pediatric</a:t>
            </a:r>
            <a:r>
              <a:rPr lang="en-AU" sz="1600" i="1" dirty="0" smtClean="0"/>
              <a:t> </a:t>
            </a:r>
            <a:r>
              <a:rPr lang="en-AU" sz="1600" i="1" dirty="0" err="1" smtClean="0"/>
              <a:t>Pulmonology</a:t>
            </a:r>
            <a:r>
              <a:rPr lang="en-AU" sz="1600" i="1" dirty="0" smtClean="0"/>
              <a:t>, </a:t>
            </a:r>
            <a:r>
              <a:rPr lang="en-AU" sz="1600" dirty="0" smtClean="0"/>
              <a:t> 46(6), 559-65.</a:t>
            </a:r>
          </a:p>
          <a:p>
            <a:pPr>
              <a:buNone/>
            </a:pPr>
            <a:r>
              <a:rPr lang="en-AU" sz="1600" dirty="0" smtClean="0"/>
              <a:t> </a:t>
            </a:r>
          </a:p>
          <a:p>
            <a:pPr>
              <a:buNone/>
            </a:pPr>
            <a:r>
              <a:rPr lang="en-AU" sz="1600" dirty="0" smtClean="0"/>
              <a:t>Clawson, E.P., </a:t>
            </a:r>
            <a:r>
              <a:rPr lang="en-AU" sz="1600" dirty="0" err="1" smtClean="0"/>
              <a:t>Kuchinski</a:t>
            </a:r>
            <a:r>
              <a:rPr lang="en-AU" sz="1600" dirty="0" smtClean="0"/>
              <a:t>, K.S. &amp; Bach, R. (2007). Use of behavioural interventions and parent education to address feeding difficulties in young children with spastic quadriplegic cerebral palsy. </a:t>
            </a:r>
            <a:r>
              <a:rPr lang="en-AU" sz="1600" i="1" dirty="0" err="1" smtClean="0"/>
              <a:t>NeuroRehabilitation</a:t>
            </a:r>
            <a:r>
              <a:rPr lang="en-AU" sz="1600" i="1" dirty="0" smtClean="0"/>
              <a:t>, </a:t>
            </a:r>
            <a:r>
              <a:rPr lang="en-AU" sz="1600" dirty="0" smtClean="0"/>
              <a:t>22(5), 397-406.</a:t>
            </a:r>
          </a:p>
          <a:p>
            <a:endParaRPr lang="en-AU" sz="1600" dirty="0" smtClean="0"/>
          </a:p>
          <a:p>
            <a:pPr>
              <a:buNone/>
            </a:pPr>
            <a:r>
              <a:rPr lang="en-AU" sz="1600" dirty="0" smtClean="0"/>
              <a:t>Morgan, A.T., </a:t>
            </a:r>
            <a:r>
              <a:rPr lang="en-AU" sz="1600" dirty="0" err="1" smtClean="0"/>
              <a:t>Dodrill</a:t>
            </a:r>
            <a:r>
              <a:rPr lang="en-AU" sz="1600" dirty="0" smtClean="0"/>
              <a:t>, P. &amp; Ward, E.C. (2012). Interventions for </a:t>
            </a:r>
            <a:r>
              <a:rPr lang="en-AU" sz="1600" dirty="0" err="1" smtClean="0"/>
              <a:t>oropharyngeal</a:t>
            </a:r>
            <a:r>
              <a:rPr lang="en-AU" sz="1600" dirty="0" smtClean="0"/>
              <a:t> dysphagia in children with neurological impairment. </a:t>
            </a:r>
            <a:r>
              <a:rPr lang="en-AU" sz="1600" i="1" dirty="0" smtClean="0"/>
              <a:t>Cochrane Database of Systematic Reviews, </a:t>
            </a:r>
            <a:r>
              <a:rPr lang="en-AU" sz="1600" dirty="0" smtClean="0"/>
              <a:t> Issue 10.</a:t>
            </a:r>
          </a:p>
          <a:p>
            <a:pPr>
              <a:buNone/>
            </a:pPr>
            <a:r>
              <a:rPr lang="en-AU" sz="1600" dirty="0" smtClean="0"/>
              <a:t> </a:t>
            </a:r>
          </a:p>
          <a:p>
            <a:pPr>
              <a:buNone/>
            </a:pPr>
            <a:r>
              <a:rPr lang="en-AU" sz="1600" dirty="0" err="1" smtClean="0"/>
              <a:t>Sığan</a:t>
            </a:r>
            <a:r>
              <a:rPr lang="en-AU" sz="1600" dirty="0" smtClean="0"/>
              <a:t>, S.N., </a:t>
            </a:r>
            <a:r>
              <a:rPr lang="en-AU" sz="1600" dirty="0" err="1" smtClean="0"/>
              <a:t>Uzunhan</a:t>
            </a:r>
            <a:r>
              <a:rPr lang="en-AU" sz="1600" dirty="0" smtClean="0"/>
              <a:t>, T.A., </a:t>
            </a:r>
            <a:r>
              <a:rPr lang="en-AU" sz="1600" dirty="0" err="1" smtClean="0"/>
              <a:t>Aydınlı</a:t>
            </a:r>
            <a:r>
              <a:rPr lang="en-AU" sz="1600" dirty="0" smtClean="0"/>
              <a:t>, N., </a:t>
            </a:r>
            <a:r>
              <a:rPr lang="en-AU" sz="1600" dirty="0" err="1" smtClean="0"/>
              <a:t>Eraslan</a:t>
            </a:r>
            <a:r>
              <a:rPr lang="en-AU" sz="1600" dirty="0" smtClean="0"/>
              <a:t>, E., </a:t>
            </a:r>
            <a:r>
              <a:rPr lang="en-AU" sz="1600" dirty="0" err="1" smtClean="0"/>
              <a:t>Ekici</a:t>
            </a:r>
            <a:r>
              <a:rPr lang="en-AU" sz="1600" dirty="0" smtClean="0"/>
              <a:t>, B., &amp; </a:t>
            </a:r>
            <a:r>
              <a:rPr lang="en-AU" sz="1600" dirty="0" err="1" smtClean="0"/>
              <a:t>Çalışkan</a:t>
            </a:r>
            <a:r>
              <a:rPr lang="en-AU" sz="1600" dirty="0" smtClean="0"/>
              <a:t>, M. (2013). Effects of oral motor therapy in children with cerebral palsy. </a:t>
            </a:r>
            <a:r>
              <a:rPr lang="en-AU" sz="1600" i="1" dirty="0" smtClean="0"/>
              <a:t>Annals of Indian Academy of Neurology, 16</a:t>
            </a:r>
            <a:r>
              <a:rPr lang="en-AU" sz="1600" dirty="0" smtClean="0"/>
              <a:t>(3), 342–346.</a:t>
            </a:r>
          </a:p>
          <a:p>
            <a:endParaRPr lang="en-AU" sz="1600" dirty="0" smtClean="0"/>
          </a:p>
          <a:p>
            <a:pPr>
              <a:buNone/>
            </a:pPr>
            <a:r>
              <a:rPr lang="en-AU" sz="1600" dirty="0" smtClean="0"/>
              <a:t>Snider, L., </a:t>
            </a:r>
            <a:r>
              <a:rPr lang="en-AU" sz="1600" dirty="0" err="1" smtClean="0"/>
              <a:t>Majnemer</a:t>
            </a:r>
            <a:r>
              <a:rPr lang="en-AU" sz="1600" dirty="0" smtClean="0"/>
              <a:t>, A., &amp; </a:t>
            </a:r>
            <a:r>
              <a:rPr lang="en-AU" sz="1600" dirty="0" err="1" smtClean="0"/>
              <a:t>Darsaklis</a:t>
            </a:r>
            <a:r>
              <a:rPr lang="en-AU" sz="1600" dirty="0" smtClean="0"/>
              <a:t>, V. (2011). Feeding interventions for children with cerebral palsy: A review of the evidence. </a:t>
            </a:r>
            <a:r>
              <a:rPr lang="en-AU" sz="1600" i="1" dirty="0" smtClean="0"/>
              <a:t>Physical and Occupational Therapy in </a:t>
            </a:r>
            <a:r>
              <a:rPr lang="en-AU" sz="1600" i="1" dirty="0" err="1" smtClean="0"/>
              <a:t>Pediatrics</a:t>
            </a:r>
            <a:r>
              <a:rPr lang="en-AU" sz="1600" i="1" dirty="0" smtClean="0"/>
              <a:t>, 31</a:t>
            </a:r>
            <a:r>
              <a:rPr lang="en-AU" sz="1600" dirty="0" smtClean="0"/>
              <a:t>(1), 58-77.</a:t>
            </a:r>
          </a:p>
          <a:p>
            <a:pPr marL="0" indent="0">
              <a:buNone/>
            </a:pPr>
            <a:endParaRPr lang="en-AU" sz="1400" dirty="0" smtClean="0"/>
          </a:p>
        </p:txBody>
      </p:sp>
      <p:pic>
        <p:nvPicPr>
          <p:cNvPr id="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28184" y="260648"/>
            <a:ext cx="1317129" cy="111582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6462</TotalTime>
  <Words>1353</Words>
  <Application>Microsoft Office PowerPoint</Application>
  <PresentationFormat>On-screen Show (4:3)</PresentationFormat>
  <Paragraphs>194</Paragraphs>
  <Slides>18</Slides>
  <Notes>11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Don’t Stick Your Tongue Out at Me: Oral Motor Exercises in Paediatric Feeding (a Review of the Evidence)</vt:lpstr>
      <vt:lpstr>Who are we?</vt:lpstr>
      <vt:lpstr>Clinical Question &amp; PICO</vt:lpstr>
      <vt:lpstr>Our search</vt:lpstr>
      <vt:lpstr>Results</vt:lpstr>
      <vt:lpstr>Articles CAPed</vt:lpstr>
      <vt:lpstr>Slide 7</vt:lpstr>
      <vt:lpstr>Slide 8</vt:lpstr>
      <vt:lpstr>Slide 9</vt:lpstr>
      <vt:lpstr>Slide 10</vt:lpstr>
      <vt:lpstr>Slide 11</vt:lpstr>
      <vt:lpstr>Clinical Bottom Line</vt:lpstr>
      <vt:lpstr>Our Reflection</vt:lpstr>
      <vt:lpstr>Application to Practice: E3BP</vt:lpstr>
      <vt:lpstr>Further Research</vt:lpstr>
      <vt:lpstr>Next year</vt:lpstr>
      <vt:lpstr>Thank you</vt:lpstr>
      <vt:lpstr>References</vt:lpstr>
    </vt:vector>
  </TitlesOfParts>
  <Company>Cerebral Palsy Alliance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Authorised User</dc:creator>
  <cp:lastModifiedBy>SLHN &amp; SWSLHN</cp:lastModifiedBy>
  <cp:revision>82</cp:revision>
  <dcterms:created xsi:type="dcterms:W3CDTF">2014-10-21T02:02:36Z</dcterms:created>
  <dcterms:modified xsi:type="dcterms:W3CDTF">2015-02-09T02:05:15Z</dcterms:modified>
</cp:coreProperties>
</file>