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handoutMasterIdLst>
    <p:handoutMasterId r:id="rId39"/>
  </p:handoutMasterIdLst>
  <p:sldIdLst>
    <p:sldId id="256" r:id="rId2"/>
    <p:sldId id="340" r:id="rId3"/>
    <p:sldId id="258" r:id="rId4"/>
    <p:sldId id="360" r:id="rId5"/>
    <p:sldId id="271" r:id="rId6"/>
    <p:sldId id="281" r:id="rId7"/>
    <p:sldId id="347" r:id="rId8"/>
    <p:sldId id="279" r:id="rId9"/>
    <p:sldId id="291" r:id="rId10"/>
    <p:sldId id="296" r:id="rId11"/>
    <p:sldId id="324" r:id="rId12"/>
    <p:sldId id="325" r:id="rId13"/>
    <p:sldId id="284" r:id="rId14"/>
    <p:sldId id="354" r:id="rId15"/>
    <p:sldId id="355" r:id="rId16"/>
    <p:sldId id="356" r:id="rId17"/>
    <p:sldId id="357" r:id="rId18"/>
    <p:sldId id="358" r:id="rId19"/>
    <p:sldId id="333" r:id="rId20"/>
    <p:sldId id="336" r:id="rId21"/>
    <p:sldId id="337" r:id="rId22"/>
    <p:sldId id="321" r:id="rId23"/>
    <p:sldId id="353" r:id="rId24"/>
    <p:sldId id="334" r:id="rId25"/>
    <p:sldId id="332" r:id="rId26"/>
    <p:sldId id="331" r:id="rId27"/>
    <p:sldId id="318" r:id="rId28"/>
    <p:sldId id="317" r:id="rId29"/>
    <p:sldId id="359" r:id="rId30"/>
    <p:sldId id="329" r:id="rId31"/>
    <p:sldId id="330" r:id="rId32"/>
    <p:sldId id="339" r:id="rId33"/>
    <p:sldId id="320" r:id="rId34"/>
    <p:sldId id="322" r:id="rId35"/>
    <p:sldId id="338" r:id="rId36"/>
    <p:sldId id="361" r:id="rId3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69764" autoAdjust="0"/>
  </p:normalViewPr>
  <p:slideViewPr>
    <p:cSldViewPr>
      <p:cViewPr varScale="1">
        <p:scale>
          <a:sx n="51" d="100"/>
          <a:sy n="51" d="100"/>
        </p:scale>
        <p:origin x="-105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4470"/>
    </p:cViewPr>
  </p:sorterViewPr>
  <p:notesViewPr>
    <p:cSldViewPr>
      <p:cViewPr varScale="1">
        <p:scale>
          <a:sx n="83" d="100"/>
          <a:sy n="83" d="100"/>
        </p:scale>
        <p:origin x="-2040"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AU"/>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4ECD3165-F468-4A15-81F9-9955EB8EE796}" type="datetimeFigureOut">
              <a:rPr lang="en-AU"/>
              <a:pPr>
                <a:defRPr/>
              </a:pPr>
              <a:t>3/12/2012</a:t>
            </a:fld>
            <a:endParaRPr lang="en-AU"/>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AU"/>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29AF4E35-1D9F-46B6-8DE1-1919C11C6501}" type="slidenum">
              <a:rPr lang="en-AU"/>
              <a:pPr>
                <a:defRPr/>
              </a:pPr>
              <a:t>‹#›</a:t>
            </a:fld>
            <a:endParaRPr lang="en-A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610BD233-8BD7-45EA-9F47-8A00B9760969}" type="datetimeFigureOut">
              <a:rPr lang="en-AU"/>
              <a:pPr>
                <a:defRPr/>
              </a:pPr>
              <a:t>3/12/2012</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AU"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AU"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CD3B6535-2C5F-46D3-8AA3-54751AD33A5D}" type="slidenum">
              <a:rPr lang="en-AU"/>
              <a:pPr>
                <a:defRPr/>
              </a:pPr>
              <a:t>‹#›</a:t>
            </a:fld>
            <a:endParaRPr lang="en-A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In our presentation, we will present an overview of 10 caps that were conducted throughout the year on the topic of intervention for childhood apraxia of speech – ie: E1 evidence.  We will describe the groups attempt to gather internal evidence from clinical practice or E2.  </a:t>
            </a:r>
          </a:p>
        </p:txBody>
      </p:sp>
      <p:sp>
        <p:nvSpPr>
          <p:cNvPr id="460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8CDCE61-000E-46B7-B051-9333D63A67CE}" type="slidenum">
              <a:rPr lang="en-US" smtClean="0"/>
              <a:pPr/>
              <a:t>2</a:t>
            </a:fld>
            <a:endParaRPr lang="en-US" smtClean="0"/>
          </a:p>
        </p:txBody>
      </p:sp>
      <p:sp>
        <p:nvSpPr>
          <p:cNvPr id="46085"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AU" smtClean="0"/>
              <a:t>EBP in the Workplace by Baker &amp; Kelly (2011) for QLD: SPAA</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This year we also considered how we could apply some of the findings from the literature, particularly the literature on the principles of motor learning.</a:t>
            </a:r>
          </a:p>
        </p:txBody>
      </p:sp>
      <p:sp>
        <p:nvSpPr>
          <p:cNvPr id="471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15B88E-4A67-403B-84BC-1D404F34D9E4}" type="slidenum">
              <a:rPr lang="en-US" smtClean="0"/>
              <a:pPr/>
              <a:t>29</a:t>
            </a:fld>
            <a:endParaRPr lang="en-US" smtClean="0"/>
          </a:p>
        </p:txBody>
      </p:sp>
      <p:sp>
        <p:nvSpPr>
          <p:cNvPr id="47109"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n-AU" smtClean="0"/>
              <a:t>EBP in the Workplace by Baker &amp; Kelly (2011) for QLD: SPAA</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Straight Connector 9"/>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1" name="Straight Connector 10"/>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Straight Connector 11"/>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3" name="Straight Connector 12"/>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4" name="Straight Connector 13"/>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5" name="Straight Connector 14"/>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6" name="Rectangle 15"/>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Oval 16"/>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Oval 17"/>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Oval 18"/>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Oval 19"/>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Oval 20"/>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Title 7"/>
          <p:cNvSpPr>
            <a:spLocks noGrp="1"/>
          </p:cNvSpPr>
          <p:nvPr>
            <p:ph type="ctrTitle"/>
          </p:nvPr>
        </p:nvSpPr>
        <p:spPr>
          <a:xfrm>
            <a:off x="2286000" y="3124200"/>
            <a:ext cx="6172200" cy="1894362"/>
          </a:xfrm>
        </p:spPr>
        <p:txBody>
          <a:bodyPr/>
          <a:lstStyle>
            <a:lvl1pPr>
              <a:defRPr b="1"/>
            </a:lvl1pPr>
          </a:lstStyle>
          <a:p>
            <a:r>
              <a:rPr lang="en-US" smtClean="0"/>
              <a:t>Click to edit Master title style</a:t>
            </a:r>
            <a:endParaRPr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22" name="Date Placeholder 27"/>
          <p:cNvSpPr>
            <a:spLocks noGrp="1"/>
          </p:cNvSpPr>
          <p:nvPr>
            <p:ph type="dt" sz="half" idx="10"/>
          </p:nvPr>
        </p:nvSpPr>
        <p:spPr bwMode="auto">
          <a:xfrm rot="5400000">
            <a:off x="7764463" y="1174750"/>
            <a:ext cx="2286000" cy="381000"/>
          </a:xfrm>
        </p:spPr>
        <p:txBody>
          <a:bodyPr/>
          <a:lstStyle>
            <a:lvl1pPr>
              <a:defRPr/>
            </a:lvl1pPr>
          </a:lstStyle>
          <a:p>
            <a:pPr>
              <a:defRPr/>
            </a:pPr>
            <a:fld id="{B9D6B769-9451-48EE-A633-BE7C7CFF3E81}" type="datetimeFigureOut">
              <a:rPr lang="en-AU"/>
              <a:pPr>
                <a:defRPr/>
              </a:pPr>
              <a:t>3/12/2012</a:t>
            </a:fld>
            <a:endParaRPr lang="en-AU"/>
          </a:p>
        </p:txBody>
      </p:sp>
      <p:sp>
        <p:nvSpPr>
          <p:cNvPr id="23" name="Footer Placeholder 16"/>
          <p:cNvSpPr>
            <a:spLocks noGrp="1"/>
          </p:cNvSpPr>
          <p:nvPr>
            <p:ph type="ftr" sz="quarter" idx="11"/>
          </p:nvPr>
        </p:nvSpPr>
        <p:spPr bwMode="auto">
          <a:xfrm rot="5400000">
            <a:off x="7077076" y="4181475"/>
            <a:ext cx="3657600" cy="384175"/>
          </a:xfrm>
        </p:spPr>
        <p:txBody>
          <a:bodyPr/>
          <a:lstStyle>
            <a:lvl1pPr>
              <a:defRPr/>
            </a:lvl1pPr>
          </a:lstStyle>
          <a:p>
            <a:pPr>
              <a:defRPr/>
            </a:pPr>
            <a:endParaRPr lang="en-AU"/>
          </a:p>
        </p:txBody>
      </p:sp>
      <p:sp>
        <p:nvSpPr>
          <p:cNvPr id="24" name="Slide Number Placeholder 28"/>
          <p:cNvSpPr>
            <a:spLocks noGrp="1"/>
          </p:cNvSpPr>
          <p:nvPr>
            <p:ph type="sldNum" sz="quarter" idx="12"/>
          </p:nvPr>
        </p:nvSpPr>
        <p:spPr bwMode="auto">
          <a:xfrm>
            <a:off x="1325563" y="4929188"/>
            <a:ext cx="609600" cy="517525"/>
          </a:xfrm>
        </p:spPr>
        <p:txBody>
          <a:bodyPr/>
          <a:lstStyle>
            <a:lvl1pPr>
              <a:defRPr/>
            </a:lvl1pPr>
          </a:lstStyle>
          <a:p>
            <a:pPr>
              <a:defRPr/>
            </a:pPr>
            <a:fld id="{6F1B0E9A-E5C3-467D-A72F-0BBFF766CE96}" type="slidenum">
              <a:rPr lang="en-AU"/>
              <a:pPr>
                <a:defRPr/>
              </a:pPr>
              <a:t>‹#›</a:t>
            </a:fld>
            <a:endParaRPr lang="en-A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457200" y="1600200"/>
            <a:ext cx="7467600" cy="487375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6"/>
          <p:cNvSpPr>
            <a:spLocks noGrp="1"/>
          </p:cNvSpPr>
          <p:nvPr>
            <p:ph type="dt" sz="half" idx="10"/>
          </p:nvPr>
        </p:nvSpPr>
        <p:spPr/>
        <p:txBody>
          <a:bodyPr rtlCol="0"/>
          <a:lstStyle>
            <a:lvl1pPr>
              <a:defRPr/>
            </a:lvl1pPr>
          </a:lstStyle>
          <a:p>
            <a:pPr>
              <a:defRPr/>
            </a:pPr>
            <a:fld id="{CF1B7E53-B715-48AA-A4C5-D0F789D6C482}" type="datetimeFigureOut">
              <a:rPr lang="en-AU"/>
              <a:pPr>
                <a:defRPr/>
              </a:pPr>
              <a:t>3/12/2012</a:t>
            </a:fld>
            <a:endParaRPr lang="en-AU"/>
          </a:p>
        </p:txBody>
      </p:sp>
      <p:sp>
        <p:nvSpPr>
          <p:cNvPr id="5" name="Slide Number Placeholder 8"/>
          <p:cNvSpPr>
            <a:spLocks noGrp="1"/>
          </p:cNvSpPr>
          <p:nvPr>
            <p:ph type="sldNum" sz="quarter" idx="11"/>
          </p:nvPr>
        </p:nvSpPr>
        <p:spPr/>
        <p:txBody>
          <a:bodyPr rtlCol="0"/>
          <a:lstStyle>
            <a:lvl1pPr>
              <a:defRPr/>
            </a:lvl1pPr>
          </a:lstStyle>
          <a:p>
            <a:pPr>
              <a:defRPr/>
            </a:pPr>
            <a:fld id="{13A94F3C-56E9-4860-B0BB-FAC325C5C6DC}" type="slidenum">
              <a:rPr lang="en-AU"/>
              <a:pPr>
                <a:defRPr/>
              </a:pPr>
              <a:t>‹#›</a:t>
            </a:fld>
            <a:endParaRPr lang="en-AU"/>
          </a:p>
        </p:txBody>
      </p:sp>
      <p:sp>
        <p:nvSpPr>
          <p:cNvPr id="6" name="Footer Placeholder 9"/>
          <p:cNvSpPr>
            <a:spLocks noGrp="1"/>
          </p:cNvSpPr>
          <p:nvPr>
            <p:ph type="ftr" sz="quarter" idx="12"/>
          </p:nvPr>
        </p:nvSpPr>
        <p:spPr/>
        <p:txBody>
          <a:bodyPr rtlCol="0"/>
          <a:lstStyle>
            <a:lvl1pPr>
              <a:defRPr/>
            </a:lvl1pPr>
          </a:lstStyle>
          <a:p>
            <a:pPr>
              <a:defRPr/>
            </a:pPr>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4" name="Rectangle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Straight Connector 7"/>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9" name="Straight Connector 8"/>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 name="Straight Connector 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1" name="Straight Connector 10"/>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Straight Connector 11"/>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3" name="Rectangle 12"/>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Oval 13"/>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Oval 14"/>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Oval 15"/>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Oval 16"/>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Oval 17"/>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Straight Connector 18"/>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lang="en-US" smtClean="0"/>
              <a:t>Click to edit Master title style</a:t>
            </a:r>
            <a:endParaRPr lang="en-US"/>
          </a:p>
        </p:txBody>
      </p:sp>
      <p:sp>
        <p:nvSpPr>
          <p:cNvPr id="3" name="Text Placeholder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0" name="Date Placeholder 3"/>
          <p:cNvSpPr>
            <a:spLocks noGrp="1"/>
          </p:cNvSpPr>
          <p:nvPr>
            <p:ph type="dt" sz="half" idx="10"/>
          </p:nvPr>
        </p:nvSpPr>
        <p:spPr bwMode="auto">
          <a:xfrm rot="5400000">
            <a:off x="7762875" y="1169988"/>
            <a:ext cx="2286000" cy="381000"/>
          </a:xfrm>
        </p:spPr>
        <p:txBody>
          <a:bodyPr/>
          <a:lstStyle>
            <a:lvl1pPr>
              <a:defRPr/>
            </a:lvl1pPr>
          </a:lstStyle>
          <a:p>
            <a:pPr>
              <a:defRPr/>
            </a:pPr>
            <a:fld id="{D2D5437F-7EDE-412F-A442-9165E35A78E7}" type="datetimeFigureOut">
              <a:rPr lang="en-AU"/>
              <a:pPr>
                <a:defRPr/>
              </a:pPr>
              <a:t>3/12/2012</a:t>
            </a:fld>
            <a:endParaRPr lang="en-AU"/>
          </a:p>
        </p:txBody>
      </p:sp>
      <p:sp>
        <p:nvSpPr>
          <p:cNvPr id="21" name="Footer Placeholder 4"/>
          <p:cNvSpPr>
            <a:spLocks noGrp="1"/>
          </p:cNvSpPr>
          <p:nvPr>
            <p:ph type="ftr" sz="quarter" idx="11"/>
          </p:nvPr>
        </p:nvSpPr>
        <p:spPr bwMode="auto">
          <a:xfrm rot="5400000">
            <a:off x="7077076" y="4178300"/>
            <a:ext cx="3657600" cy="384175"/>
          </a:xfrm>
        </p:spPr>
        <p:txBody>
          <a:bodyPr/>
          <a:lstStyle>
            <a:lvl1pPr>
              <a:defRPr/>
            </a:lvl1pPr>
          </a:lstStyle>
          <a:p>
            <a:pPr>
              <a:defRPr/>
            </a:pPr>
            <a:endParaRPr lang="en-AU"/>
          </a:p>
        </p:txBody>
      </p:sp>
      <p:sp>
        <p:nvSpPr>
          <p:cNvPr id="22" name="Slide Number Placeholder 5"/>
          <p:cNvSpPr>
            <a:spLocks noGrp="1"/>
          </p:cNvSpPr>
          <p:nvPr>
            <p:ph type="sldNum" sz="quarter" idx="12"/>
          </p:nvPr>
        </p:nvSpPr>
        <p:spPr bwMode="auto">
          <a:xfrm>
            <a:off x="1339850" y="4929188"/>
            <a:ext cx="609600" cy="517525"/>
          </a:xfrm>
        </p:spPr>
        <p:txBody>
          <a:bodyPr/>
          <a:lstStyle>
            <a:lvl1pPr>
              <a:defRPr/>
            </a:lvl1pPr>
          </a:lstStyle>
          <a:p>
            <a:pPr>
              <a:defRPr/>
            </a:pPr>
            <a:fld id="{36931AFE-CD58-4651-AA1A-C7B4BC60BF67}" type="slidenum">
              <a:rPr lang="en-AU"/>
              <a:pPr>
                <a:defRPr/>
              </a:pPr>
              <a:t>‹#›</a:t>
            </a:fld>
            <a:endParaRPr lang="en-A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457200" y="1600200"/>
            <a:ext cx="3657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270248" y="1600200"/>
            <a:ext cx="3657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7618844D-8A18-44FD-80EE-83E05E08DDFE}" type="datetimeFigureOut">
              <a:rPr lang="en-AU"/>
              <a:pPr>
                <a:defRPr/>
              </a:pPr>
              <a:t>3/12/2012</a:t>
            </a:fld>
            <a:endParaRPr lang="en-AU"/>
          </a:p>
        </p:txBody>
      </p:sp>
      <p:sp>
        <p:nvSpPr>
          <p:cNvPr id="6" name="Footer Placeholder 2"/>
          <p:cNvSpPr>
            <a:spLocks noGrp="1"/>
          </p:cNvSpPr>
          <p:nvPr>
            <p:ph type="ftr" sz="quarter" idx="11"/>
          </p:nvPr>
        </p:nvSpPr>
        <p:spPr/>
        <p:txBody>
          <a:bodyPr/>
          <a:lstStyle>
            <a:lvl1pPr>
              <a:defRPr/>
            </a:lvl1pPr>
          </a:lstStyle>
          <a:p>
            <a:pPr>
              <a:defRPr/>
            </a:pPr>
            <a:endParaRPr lang="en-AU"/>
          </a:p>
        </p:txBody>
      </p:sp>
      <p:sp>
        <p:nvSpPr>
          <p:cNvPr id="7" name="Slide Number Placeholder 22"/>
          <p:cNvSpPr>
            <a:spLocks noGrp="1"/>
          </p:cNvSpPr>
          <p:nvPr>
            <p:ph type="sldNum" sz="quarter" idx="12"/>
          </p:nvPr>
        </p:nvSpPr>
        <p:spPr/>
        <p:txBody>
          <a:bodyPr/>
          <a:lstStyle>
            <a:lvl1pPr>
              <a:defRPr/>
            </a:lvl1pPr>
          </a:lstStyle>
          <a:p>
            <a:pPr>
              <a:defRPr/>
            </a:pPr>
            <a:fld id="{65FD49A1-3947-44C2-8905-848398D697FC}" type="slidenum">
              <a:rPr lang="en-AU"/>
              <a:pPr>
                <a:defRPr/>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457200" y="2362200"/>
            <a:ext cx="3657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371975" y="2362200"/>
            <a:ext cx="3657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n-US" smtClean="0"/>
              <a:t>Click to edit Master text styles</a:t>
            </a:r>
          </a:p>
        </p:txBody>
      </p:sp>
      <p:sp>
        <p:nvSpPr>
          <p:cNvPr id="7" name="Date Placeholder 13"/>
          <p:cNvSpPr>
            <a:spLocks noGrp="1"/>
          </p:cNvSpPr>
          <p:nvPr>
            <p:ph type="dt" sz="half" idx="10"/>
          </p:nvPr>
        </p:nvSpPr>
        <p:spPr/>
        <p:txBody>
          <a:bodyPr/>
          <a:lstStyle>
            <a:lvl1pPr>
              <a:defRPr/>
            </a:lvl1pPr>
          </a:lstStyle>
          <a:p>
            <a:pPr>
              <a:defRPr/>
            </a:pPr>
            <a:fld id="{829E9025-A534-4380-A1EF-32BD4122C1A6}" type="datetimeFigureOut">
              <a:rPr lang="en-AU"/>
              <a:pPr>
                <a:defRPr/>
              </a:pPr>
              <a:t>3/12/2012</a:t>
            </a:fld>
            <a:endParaRPr lang="en-AU"/>
          </a:p>
        </p:txBody>
      </p:sp>
      <p:sp>
        <p:nvSpPr>
          <p:cNvPr id="8" name="Footer Placeholder 2"/>
          <p:cNvSpPr>
            <a:spLocks noGrp="1"/>
          </p:cNvSpPr>
          <p:nvPr>
            <p:ph type="ftr" sz="quarter" idx="11"/>
          </p:nvPr>
        </p:nvSpPr>
        <p:spPr/>
        <p:txBody>
          <a:bodyPr/>
          <a:lstStyle>
            <a:lvl1pPr>
              <a:defRPr/>
            </a:lvl1pPr>
          </a:lstStyle>
          <a:p>
            <a:pPr>
              <a:defRPr/>
            </a:pPr>
            <a:endParaRPr lang="en-AU"/>
          </a:p>
        </p:txBody>
      </p:sp>
      <p:sp>
        <p:nvSpPr>
          <p:cNvPr id="9" name="Slide Number Placeholder 22"/>
          <p:cNvSpPr>
            <a:spLocks noGrp="1"/>
          </p:cNvSpPr>
          <p:nvPr>
            <p:ph type="sldNum" sz="quarter" idx="12"/>
          </p:nvPr>
        </p:nvSpPr>
        <p:spPr/>
        <p:txBody>
          <a:bodyPr/>
          <a:lstStyle>
            <a:lvl1pPr>
              <a:defRPr/>
            </a:lvl1pPr>
          </a:lstStyle>
          <a:p>
            <a:pPr>
              <a:defRPr/>
            </a:pPr>
            <a:fld id="{74777AA1-D43C-4D1F-9762-AA3C0EDC1636}" type="slidenum">
              <a:rPr lang="en-AU"/>
              <a:pPr>
                <a:defRPr/>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5"/>
          <p:cNvSpPr>
            <a:spLocks noGrp="1"/>
          </p:cNvSpPr>
          <p:nvPr>
            <p:ph type="dt" sz="half" idx="10"/>
          </p:nvPr>
        </p:nvSpPr>
        <p:spPr/>
        <p:txBody>
          <a:bodyPr rtlCol="0"/>
          <a:lstStyle>
            <a:lvl1pPr>
              <a:defRPr/>
            </a:lvl1pPr>
          </a:lstStyle>
          <a:p>
            <a:pPr>
              <a:defRPr/>
            </a:pPr>
            <a:fld id="{2B3D56B5-3128-4117-82F3-806289333C52}" type="datetimeFigureOut">
              <a:rPr lang="en-AU"/>
              <a:pPr>
                <a:defRPr/>
              </a:pPr>
              <a:t>3/12/2012</a:t>
            </a:fld>
            <a:endParaRPr lang="en-AU"/>
          </a:p>
        </p:txBody>
      </p:sp>
      <p:sp>
        <p:nvSpPr>
          <p:cNvPr id="4" name="Slide Number Placeholder 6"/>
          <p:cNvSpPr>
            <a:spLocks noGrp="1"/>
          </p:cNvSpPr>
          <p:nvPr>
            <p:ph type="sldNum" sz="quarter" idx="11"/>
          </p:nvPr>
        </p:nvSpPr>
        <p:spPr/>
        <p:txBody>
          <a:bodyPr rtlCol="0"/>
          <a:lstStyle>
            <a:lvl1pPr>
              <a:defRPr/>
            </a:lvl1pPr>
          </a:lstStyle>
          <a:p>
            <a:pPr>
              <a:defRPr/>
            </a:pPr>
            <a:fld id="{5F11CEC0-D664-4613-A687-63923838E732}" type="slidenum">
              <a:rPr lang="en-AU"/>
              <a:pPr>
                <a:defRPr/>
              </a:pPr>
              <a:t>‹#›</a:t>
            </a:fld>
            <a:endParaRPr lang="en-AU"/>
          </a:p>
        </p:txBody>
      </p:sp>
      <p:sp>
        <p:nvSpPr>
          <p:cNvPr id="5" name="Footer Placeholder 7"/>
          <p:cNvSpPr>
            <a:spLocks noGrp="1"/>
          </p:cNvSpPr>
          <p:nvPr>
            <p:ph type="ftr" sz="quarter" idx="12"/>
          </p:nvPr>
        </p:nvSpPr>
        <p:spPr/>
        <p:txBody>
          <a:bodyPr rtlCol="0"/>
          <a:lstStyle>
            <a:lvl1pPr>
              <a:defRPr/>
            </a:lvl1pPr>
          </a:lstStyle>
          <a:p>
            <a:pPr>
              <a:defRPr/>
            </a:pPr>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A34AA116-1CFE-4A23-8B40-230E781760A9}" type="datetimeFigureOut">
              <a:rPr lang="en-AU"/>
              <a:pPr>
                <a:defRPr/>
              </a:pPr>
              <a:t>3/12/2012</a:t>
            </a:fld>
            <a:endParaRPr lang="en-AU"/>
          </a:p>
        </p:txBody>
      </p:sp>
      <p:sp>
        <p:nvSpPr>
          <p:cNvPr id="3" name="Footer Placeholder 2"/>
          <p:cNvSpPr>
            <a:spLocks noGrp="1"/>
          </p:cNvSpPr>
          <p:nvPr>
            <p:ph type="ftr" sz="quarter" idx="11"/>
          </p:nvPr>
        </p:nvSpPr>
        <p:spPr/>
        <p:txBody>
          <a:bodyPr/>
          <a:lstStyle>
            <a:lvl1pPr>
              <a:defRPr/>
            </a:lvl1pPr>
          </a:lstStyle>
          <a:p>
            <a:pPr>
              <a:defRPr/>
            </a:pPr>
            <a:endParaRPr lang="en-AU"/>
          </a:p>
        </p:txBody>
      </p:sp>
      <p:sp>
        <p:nvSpPr>
          <p:cNvPr id="4" name="Slide Number Placeholder 22"/>
          <p:cNvSpPr>
            <a:spLocks noGrp="1"/>
          </p:cNvSpPr>
          <p:nvPr>
            <p:ph type="sldNum" sz="quarter" idx="12"/>
          </p:nvPr>
        </p:nvSpPr>
        <p:spPr/>
        <p:txBody>
          <a:bodyPr/>
          <a:lstStyle>
            <a:lvl1pPr>
              <a:defRPr/>
            </a:lvl1pPr>
          </a:lstStyle>
          <a:p>
            <a:pPr>
              <a:defRPr/>
            </a:pPr>
            <a:fld id="{34E4C159-6BA3-425F-B6A6-7219D57565FB}" type="slidenum">
              <a:rPr lang="en-AU"/>
              <a:pPr>
                <a:defRPr/>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6" name="Straight Connector 5"/>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7" name="Straight Connector 6"/>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8" name="Straight Connector 7"/>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9" name="Rectangle 8"/>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Straight Connector 9"/>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1" name="Oval 10"/>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p:nvPr>
        </p:nvSpPr>
        <p:spPr>
          <a:xfrm rot="5400000">
            <a:off x="3371850" y="3200400"/>
            <a:ext cx="6309360" cy="457200"/>
          </a:xfrm>
        </p:spPr>
        <p:txBody>
          <a:bodyPr/>
          <a:lstStyle>
            <a:lvl1pPr algn="l">
              <a:buNone/>
              <a:defRPr sz="2000" b="1" cap="small" baseline="0"/>
            </a:lvl1pPr>
          </a:lstStyle>
          <a:p>
            <a:r>
              <a:rPr lang="en-US" smtClean="0"/>
              <a:t>Click to edit Master title style</a:t>
            </a:r>
            <a:endParaRPr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8" name="Content Placeholder 17"/>
          <p:cNvSpPr>
            <a:spLocks noGrp="1"/>
          </p:cNvSpPr>
          <p:nvPr>
            <p:ph sz="quarter" idx="1"/>
          </p:nvPr>
        </p:nvSpPr>
        <p:spPr>
          <a:xfrm>
            <a:off x="304800" y="274320"/>
            <a:ext cx="5638800" cy="632764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Date Placeholder 20"/>
          <p:cNvSpPr>
            <a:spLocks noGrp="1"/>
          </p:cNvSpPr>
          <p:nvPr>
            <p:ph type="dt" sz="half" idx="10"/>
          </p:nvPr>
        </p:nvSpPr>
        <p:spPr/>
        <p:txBody>
          <a:bodyPr rtlCol="0"/>
          <a:lstStyle>
            <a:lvl1pPr>
              <a:defRPr/>
            </a:lvl1pPr>
          </a:lstStyle>
          <a:p>
            <a:pPr>
              <a:defRPr/>
            </a:pPr>
            <a:fld id="{6CBB7224-5D6E-47D8-94F3-3D347075821B}" type="datetimeFigureOut">
              <a:rPr lang="en-AU"/>
              <a:pPr>
                <a:defRPr/>
              </a:pPr>
              <a:t>3/12/2012</a:t>
            </a:fld>
            <a:endParaRPr lang="en-AU"/>
          </a:p>
        </p:txBody>
      </p:sp>
      <p:sp>
        <p:nvSpPr>
          <p:cNvPr id="13" name="Slide Number Placeholder 21"/>
          <p:cNvSpPr>
            <a:spLocks noGrp="1"/>
          </p:cNvSpPr>
          <p:nvPr>
            <p:ph type="sldNum" sz="quarter" idx="11"/>
          </p:nvPr>
        </p:nvSpPr>
        <p:spPr/>
        <p:txBody>
          <a:bodyPr rtlCol="0"/>
          <a:lstStyle>
            <a:lvl1pPr>
              <a:defRPr/>
            </a:lvl1pPr>
          </a:lstStyle>
          <a:p>
            <a:pPr>
              <a:defRPr/>
            </a:pPr>
            <a:fld id="{AAB9C691-BEC1-4261-AC95-B4236BED1604}" type="slidenum">
              <a:rPr lang="en-AU"/>
              <a:pPr>
                <a:defRPr/>
              </a:pPr>
              <a:t>‹#›</a:t>
            </a:fld>
            <a:endParaRPr lang="en-AU"/>
          </a:p>
        </p:txBody>
      </p:sp>
      <p:sp>
        <p:nvSpPr>
          <p:cNvPr id="14" name="Footer Placeholder 22"/>
          <p:cNvSpPr>
            <a:spLocks noGrp="1"/>
          </p:cNvSpPr>
          <p:nvPr>
            <p:ph type="ftr" sz="quarter" idx="12"/>
          </p:nvPr>
        </p:nvSpPr>
        <p:spPr/>
        <p:txBody>
          <a:bodyPr rtlCol="0"/>
          <a:lstStyle>
            <a:lvl1pPr>
              <a:defRPr/>
            </a:lvl1pPr>
          </a:lstStyle>
          <a:p>
            <a:pPr>
              <a:defRPr/>
            </a:pPr>
            <a:endParaRPr lang="en-A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6" name="Oval 5"/>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Straight Connector 6"/>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Rectangle 7"/>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Straight Connector 8"/>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 name="Straight Connector 9"/>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11" name="Straight Connector 10"/>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2" name="Title 1"/>
          <p:cNvSpPr>
            <a:spLocks noGrp="1"/>
          </p:cNvSpPr>
          <p:nvPr>
            <p:ph type="title"/>
          </p:nvPr>
        </p:nvSpPr>
        <p:spPr>
          <a:xfrm rot="5400000">
            <a:off x="3350133" y="3200400"/>
            <a:ext cx="6309360" cy="457200"/>
          </a:xfrm>
        </p:spPr>
        <p:txBody>
          <a:bodyPr/>
          <a:lstStyle>
            <a:lvl1pPr algn="l">
              <a:buNone/>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n-US" smtClean="0"/>
              <a:t>Click to edit Master text styles</a:t>
            </a:r>
          </a:p>
        </p:txBody>
      </p:sp>
      <p:sp>
        <p:nvSpPr>
          <p:cNvPr id="12" name="Date Placeholder 16"/>
          <p:cNvSpPr>
            <a:spLocks noGrp="1"/>
          </p:cNvSpPr>
          <p:nvPr>
            <p:ph type="dt" sz="half" idx="10"/>
          </p:nvPr>
        </p:nvSpPr>
        <p:spPr/>
        <p:txBody>
          <a:bodyPr rtlCol="0"/>
          <a:lstStyle>
            <a:lvl1pPr>
              <a:defRPr/>
            </a:lvl1pPr>
          </a:lstStyle>
          <a:p>
            <a:pPr>
              <a:defRPr/>
            </a:pPr>
            <a:fld id="{17311699-3B49-43C8-A954-3C6013C2D605}" type="datetimeFigureOut">
              <a:rPr lang="en-AU"/>
              <a:pPr>
                <a:defRPr/>
              </a:pPr>
              <a:t>3/12/2012</a:t>
            </a:fld>
            <a:endParaRPr lang="en-AU"/>
          </a:p>
        </p:txBody>
      </p:sp>
      <p:sp>
        <p:nvSpPr>
          <p:cNvPr id="13" name="Slide Number Placeholder 17"/>
          <p:cNvSpPr>
            <a:spLocks noGrp="1"/>
          </p:cNvSpPr>
          <p:nvPr>
            <p:ph type="sldNum" sz="quarter" idx="11"/>
          </p:nvPr>
        </p:nvSpPr>
        <p:spPr/>
        <p:txBody>
          <a:bodyPr rtlCol="0"/>
          <a:lstStyle>
            <a:lvl1pPr>
              <a:defRPr/>
            </a:lvl1pPr>
          </a:lstStyle>
          <a:p>
            <a:pPr>
              <a:defRPr/>
            </a:pPr>
            <a:fld id="{47553CF9-6277-49D5-960F-B06AF5F064C9}" type="slidenum">
              <a:rPr lang="en-AU"/>
              <a:pPr>
                <a:defRPr/>
              </a:pPr>
              <a:t>‹#›</a:t>
            </a:fld>
            <a:endParaRPr lang="en-AU"/>
          </a:p>
        </p:txBody>
      </p:sp>
      <p:sp>
        <p:nvSpPr>
          <p:cNvPr id="14" name="Footer Placeholder 20"/>
          <p:cNvSpPr>
            <a:spLocks noGrp="1"/>
          </p:cNvSpPr>
          <p:nvPr>
            <p:ph type="ftr" sz="quarter" idx="12"/>
          </p:nvPr>
        </p:nvSpPr>
        <p:spPr/>
        <p:txBody>
          <a:bodyPr rtlCol="0"/>
          <a:lstStyle>
            <a:lvl1pPr>
              <a:defRPr/>
            </a:lvl1pPr>
          </a:lstStyle>
          <a:p>
            <a:pPr>
              <a:defRPr/>
            </a:pPr>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B96A4E65-D8D1-4B7D-8FD1-709D70119472}" type="datetimeFigureOut">
              <a:rPr lang="en-AU"/>
              <a:pPr>
                <a:defRPr/>
              </a:pPr>
              <a:t>3/12/2012</a:t>
            </a:fld>
            <a:endParaRPr lang="en-AU"/>
          </a:p>
        </p:txBody>
      </p:sp>
      <p:sp>
        <p:nvSpPr>
          <p:cNvPr id="5" name="Footer Placeholder 2"/>
          <p:cNvSpPr>
            <a:spLocks noGrp="1"/>
          </p:cNvSpPr>
          <p:nvPr>
            <p:ph type="ftr" sz="quarter" idx="11"/>
          </p:nvPr>
        </p:nvSpPr>
        <p:spPr/>
        <p:txBody>
          <a:bodyPr/>
          <a:lstStyle>
            <a:lvl1pPr>
              <a:defRPr/>
            </a:lvl1pPr>
          </a:lstStyle>
          <a:p>
            <a:pPr>
              <a:defRPr/>
            </a:pPr>
            <a:endParaRPr lang="en-AU"/>
          </a:p>
        </p:txBody>
      </p:sp>
      <p:sp>
        <p:nvSpPr>
          <p:cNvPr id="6" name="Slide Number Placeholder 22"/>
          <p:cNvSpPr>
            <a:spLocks noGrp="1"/>
          </p:cNvSpPr>
          <p:nvPr>
            <p:ph type="sldNum" sz="quarter" idx="12"/>
          </p:nvPr>
        </p:nvSpPr>
        <p:spPr/>
        <p:txBody>
          <a:bodyPr/>
          <a:lstStyle>
            <a:lvl1pPr>
              <a:defRPr/>
            </a:lvl1pPr>
          </a:lstStyle>
          <a:p>
            <a:pPr>
              <a:defRPr/>
            </a:pPr>
            <a:fld id="{7D9F909C-24E0-48A2-89CF-51B4FD44C6A1}" type="slidenum">
              <a:rPr lang="en-AU"/>
              <a:pPr>
                <a:defRPr/>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75CC6945-BEF5-4684-9BBE-7BBEF0E78249}" type="datetimeFigureOut">
              <a:rPr lang="en-AU"/>
              <a:pPr>
                <a:defRPr/>
              </a:pPr>
              <a:t>3/12/2012</a:t>
            </a:fld>
            <a:endParaRPr lang="en-AU"/>
          </a:p>
        </p:txBody>
      </p:sp>
      <p:sp>
        <p:nvSpPr>
          <p:cNvPr id="5" name="Footer Placeholder 2"/>
          <p:cNvSpPr>
            <a:spLocks noGrp="1"/>
          </p:cNvSpPr>
          <p:nvPr>
            <p:ph type="ftr" sz="quarter" idx="11"/>
          </p:nvPr>
        </p:nvSpPr>
        <p:spPr/>
        <p:txBody>
          <a:bodyPr/>
          <a:lstStyle>
            <a:lvl1pPr>
              <a:defRPr/>
            </a:lvl1pPr>
          </a:lstStyle>
          <a:p>
            <a:pPr>
              <a:defRPr/>
            </a:pPr>
            <a:endParaRPr lang="en-AU"/>
          </a:p>
        </p:txBody>
      </p:sp>
      <p:sp>
        <p:nvSpPr>
          <p:cNvPr id="6" name="Slide Number Placeholder 22"/>
          <p:cNvSpPr>
            <a:spLocks noGrp="1"/>
          </p:cNvSpPr>
          <p:nvPr>
            <p:ph type="sldNum" sz="quarter" idx="12"/>
          </p:nvPr>
        </p:nvSpPr>
        <p:spPr/>
        <p:txBody>
          <a:bodyPr/>
          <a:lstStyle>
            <a:lvl1pPr>
              <a:defRPr/>
            </a:lvl1pPr>
          </a:lstStyle>
          <a:p>
            <a:pPr>
              <a:defRPr/>
            </a:pPr>
            <a:fld id="{05272752-EB9C-42F9-95E1-D1DE99753AB3}" type="slidenum">
              <a:rPr lang="en-AU"/>
              <a:pPr>
                <a:defRPr/>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lang="en-US" smtClean="0"/>
              <a:t>Click to edit Master title style</a:t>
            </a:r>
            <a:endParaRPr lang="en-US"/>
          </a:p>
        </p:txBody>
      </p:sp>
      <p:sp>
        <p:nvSpPr>
          <p:cNvPr id="1028" name="Text Placeholder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rot="5400000">
            <a:off x="7589045" y="1081881"/>
            <a:ext cx="2011362"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defRPr>
            </a:lvl1pPr>
          </a:lstStyle>
          <a:p>
            <a:pPr>
              <a:defRPr/>
            </a:pPr>
            <a:fld id="{17E23EF1-EDF6-42A1-AFAC-D99607E02A69}" type="datetimeFigureOut">
              <a:rPr lang="en-AU"/>
              <a:pPr>
                <a:defRPr/>
              </a:pPr>
              <a:t>3/12/2012</a:t>
            </a:fld>
            <a:endParaRPr lang="en-AU"/>
          </a:p>
        </p:txBody>
      </p:sp>
      <p:sp>
        <p:nvSpPr>
          <p:cNvPr id="3" name="Footer Placeholder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fontAlgn="auto" latinLnBrk="0" hangingPunct="1">
              <a:spcBef>
                <a:spcPts val="0"/>
              </a:spcBef>
              <a:spcAft>
                <a:spcPts val="0"/>
              </a:spcAft>
              <a:defRPr kumimoji="0" sz="1200">
                <a:solidFill>
                  <a:schemeClr val="tx2"/>
                </a:solidFill>
                <a:latin typeface="+mn-lt"/>
              </a:defRPr>
            </a:lvl1pPr>
          </a:lstStyle>
          <a:p>
            <a:pPr>
              <a:defRPr/>
            </a:pPr>
            <a:endParaRPr lang="en-AU"/>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Oval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Slide Number Placeholder 22"/>
          <p:cNvSpPr>
            <a:spLocks noGrp="1"/>
          </p:cNvSpPr>
          <p:nvPr>
            <p:ph type="sldNum" sz="quarter" idx="4"/>
          </p:nvPr>
        </p:nvSpPr>
        <p:spPr>
          <a:xfrm>
            <a:off x="8129588" y="5734050"/>
            <a:ext cx="609600" cy="520700"/>
          </a:xfrm>
          <a:prstGeom prst="rect">
            <a:avLst/>
          </a:prstGeom>
        </p:spPr>
        <p:txBody>
          <a:bodyPr vert="horz" anchor="ctr"/>
          <a:lstStyle>
            <a:lvl1pPr algn="ctr" eaLnBrk="1" fontAlgn="auto" latinLnBrk="0" hangingPunct="1">
              <a:spcBef>
                <a:spcPts val="0"/>
              </a:spcBef>
              <a:spcAft>
                <a:spcPts val="0"/>
              </a:spcAft>
              <a:defRPr kumimoji="0" sz="1400" b="1">
                <a:solidFill>
                  <a:srgbClr val="FFFFFF"/>
                </a:solidFill>
                <a:latin typeface="+mn-lt"/>
              </a:defRPr>
            </a:lvl1pPr>
          </a:lstStyle>
          <a:p>
            <a:pPr>
              <a:defRPr/>
            </a:pPr>
            <a:fld id="{4CE6E48F-69D1-401E-951F-DC50D26012AA}" type="slidenum">
              <a:rPr lang="en-AU"/>
              <a:pPr>
                <a:defRPr/>
              </a:pPr>
              <a:t>‹#›</a:t>
            </a:fld>
            <a:endParaRPr lang="en-AU"/>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1" r:id="rId4"/>
    <p:sldLayoutId id="2147483702" r:id="rId5"/>
    <p:sldLayoutId id="2147483709" r:id="rId6"/>
    <p:sldLayoutId id="2147483703" r:id="rId7"/>
    <p:sldLayoutId id="2147483710" r:id="rId8"/>
    <p:sldLayoutId id="2147483711" r:id="rId9"/>
    <p:sldLayoutId id="2147483704" r:id="rId10"/>
    <p:sldLayoutId id="2147483705" r:id="rId11"/>
  </p:sldLayoutIdLst>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pitchFamily="18" charset="0"/>
        </a:defRPr>
      </a:lvl2pPr>
      <a:lvl3pPr algn="l" rtl="0" eaLnBrk="0" fontAlgn="base" hangingPunct="0">
        <a:spcBef>
          <a:spcPct val="0"/>
        </a:spcBef>
        <a:spcAft>
          <a:spcPct val="0"/>
        </a:spcAft>
        <a:defRPr sz="3000">
          <a:solidFill>
            <a:schemeClr val="tx2"/>
          </a:solidFill>
          <a:latin typeface="Century Schoolbook" pitchFamily="18" charset="0"/>
        </a:defRPr>
      </a:lvl3pPr>
      <a:lvl4pPr algn="l" rtl="0" eaLnBrk="0" fontAlgn="base" hangingPunct="0">
        <a:spcBef>
          <a:spcPct val="0"/>
        </a:spcBef>
        <a:spcAft>
          <a:spcPct val="0"/>
        </a:spcAft>
        <a:defRPr sz="3000">
          <a:solidFill>
            <a:schemeClr val="tx2"/>
          </a:solidFill>
          <a:latin typeface="Century Schoolbook" pitchFamily="18" charset="0"/>
        </a:defRPr>
      </a:lvl4pPr>
      <a:lvl5pPr algn="l" rtl="0" eaLnBrk="0" fontAlgn="base" hangingPunct="0">
        <a:spcBef>
          <a:spcPct val="0"/>
        </a:spcBef>
        <a:spcAft>
          <a:spcPct val="0"/>
        </a:spcAft>
        <a:defRPr sz="3000">
          <a:solidFill>
            <a:schemeClr val="tx2"/>
          </a:solidFill>
          <a:latin typeface="Century Schoolbook" pitchFamily="18" charset="0"/>
        </a:defRPr>
      </a:lvl5pPr>
      <a:lvl6pPr marL="457200" algn="l" rtl="0" fontAlgn="base">
        <a:spcBef>
          <a:spcPct val="0"/>
        </a:spcBef>
        <a:spcAft>
          <a:spcPct val="0"/>
        </a:spcAft>
        <a:defRPr sz="3000">
          <a:solidFill>
            <a:schemeClr val="tx2"/>
          </a:solidFill>
          <a:latin typeface="Century Schoolbook" pitchFamily="18" charset="0"/>
        </a:defRPr>
      </a:lvl6pPr>
      <a:lvl7pPr marL="914400" algn="l" rtl="0" fontAlgn="base">
        <a:spcBef>
          <a:spcPct val="0"/>
        </a:spcBef>
        <a:spcAft>
          <a:spcPct val="0"/>
        </a:spcAft>
        <a:defRPr sz="3000">
          <a:solidFill>
            <a:schemeClr val="tx2"/>
          </a:solidFill>
          <a:latin typeface="Century Schoolbook" pitchFamily="18" charset="0"/>
        </a:defRPr>
      </a:lvl7pPr>
      <a:lvl8pPr marL="1371600" algn="l" rtl="0" fontAlgn="base">
        <a:spcBef>
          <a:spcPct val="0"/>
        </a:spcBef>
        <a:spcAft>
          <a:spcPct val="0"/>
        </a:spcAft>
        <a:defRPr sz="3000">
          <a:solidFill>
            <a:schemeClr val="tx2"/>
          </a:solidFill>
          <a:latin typeface="Century Schoolbook" pitchFamily="18" charset="0"/>
        </a:defRPr>
      </a:lvl8pPr>
      <a:lvl9pPr marL="1828800" algn="l" rtl="0" fontAlgn="base">
        <a:spcBef>
          <a:spcPct val="0"/>
        </a:spcBef>
        <a:spcAft>
          <a:spcPct val="0"/>
        </a:spcAft>
        <a:defRPr sz="3000">
          <a:solidFill>
            <a:schemeClr val="tx2"/>
          </a:solidFill>
          <a:latin typeface="Century Schoolbook" pitchFamily="18" charset="0"/>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wmf"/><Relationship Id="rId4" Type="http://schemas.openxmlformats.org/officeDocument/2006/relationships/image" Target="../media/image3.w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wmf"/><Relationship Id="rId4" Type="http://schemas.openxmlformats.org/officeDocument/2006/relationships/image" Target="../media/image3.w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peech-language-therapy.com/"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908050"/>
            <a:ext cx="6172200" cy="4110038"/>
          </a:xfrm>
        </p:spPr>
        <p:txBody>
          <a:bodyPr>
            <a:normAutofit fontScale="90000"/>
          </a:bodyPr>
          <a:lstStyle/>
          <a:p>
            <a:pPr eaLnBrk="1" fontAlgn="auto" hangingPunct="1">
              <a:spcAft>
                <a:spcPts val="0"/>
              </a:spcAft>
              <a:defRPr/>
            </a:pPr>
            <a:r>
              <a:rPr lang="en-AU" sz="5300" dirty="0" smtClean="0"/>
              <a:t/>
            </a:r>
            <a:br>
              <a:rPr lang="en-AU" sz="5300" dirty="0" smtClean="0"/>
            </a:br>
            <a:r>
              <a:rPr lang="en-AU" sz="5300" dirty="0" smtClean="0"/>
              <a:t>Treatment Approaches: Childhood </a:t>
            </a:r>
            <a:r>
              <a:rPr lang="en-AU" sz="5300" dirty="0" err="1" smtClean="0"/>
              <a:t>Apraxia</a:t>
            </a:r>
            <a:r>
              <a:rPr lang="en-AU" sz="5300" dirty="0" smtClean="0"/>
              <a:t> </a:t>
            </a:r>
            <a:br>
              <a:rPr lang="en-AU" sz="5300" dirty="0" smtClean="0"/>
            </a:br>
            <a:r>
              <a:rPr lang="en-AU" sz="5300" dirty="0" smtClean="0"/>
              <a:t>of Speech (CAS)</a:t>
            </a:r>
            <a:r>
              <a:rPr lang="en-AU" dirty="0" smtClean="0"/>
              <a:t/>
            </a:r>
            <a:br>
              <a:rPr lang="en-AU" dirty="0" smtClean="0"/>
            </a:br>
            <a:r>
              <a:rPr lang="en-AU" dirty="0" smtClean="0"/>
              <a:t/>
            </a:r>
            <a:br>
              <a:rPr lang="en-AU" dirty="0" smtClean="0"/>
            </a:br>
            <a:endParaRPr lang="en-AU" dirty="0"/>
          </a:p>
        </p:txBody>
      </p:sp>
      <p:sp>
        <p:nvSpPr>
          <p:cNvPr id="8195" name="Subtitle 2"/>
          <p:cNvSpPr>
            <a:spLocks noGrp="1"/>
          </p:cNvSpPr>
          <p:nvPr>
            <p:ph type="subTitle" idx="1"/>
          </p:nvPr>
        </p:nvSpPr>
        <p:spPr>
          <a:xfrm>
            <a:off x="2286000" y="4797425"/>
            <a:ext cx="6172200" cy="1577975"/>
          </a:xfrm>
        </p:spPr>
        <p:txBody>
          <a:bodyPr/>
          <a:lstStyle/>
          <a:p>
            <a:pPr eaLnBrk="1" hangingPunct="1"/>
            <a:r>
              <a:rPr lang="en-AU" smtClean="0">
                <a:solidFill>
                  <a:schemeClr val="tx1"/>
                </a:solidFill>
              </a:rPr>
              <a:t>NSW EBP PHONOLOGY GROUP</a:t>
            </a:r>
          </a:p>
          <a:p>
            <a:pPr eaLnBrk="1" hangingPunct="1"/>
            <a:r>
              <a:rPr lang="en-AU" smtClean="0">
                <a:solidFill>
                  <a:schemeClr val="tx1"/>
                </a:solidFill>
              </a:rPr>
              <a:t>Leaders: Elise Baker &amp; Bronwyn Carrigg</a:t>
            </a:r>
          </a:p>
          <a:p>
            <a:pPr eaLnBrk="1" hangingPunct="1"/>
            <a:r>
              <a:rPr lang="en-AU" smtClean="0">
                <a:solidFill>
                  <a:schemeClr val="tx1"/>
                </a:solidFill>
              </a:rPr>
              <a:t>Presenters: Louise Petersen &amp; Lauren Hamill</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descr="C:\Users\Michael\AppData\Local\Microsoft\Windows\Temporary Internet Files\Content.IE5\E4QIH7QI\MC900360510[1].wmf"/>
          <p:cNvPicPr>
            <a:picLocks noGrp="1" noChangeAspect="1" noChangeArrowheads="1"/>
          </p:cNvPicPr>
          <p:nvPr>
            <p:ph sz="quarter" idx="1"/>
          </p:nvPr>
        </p:nvPicPr>
        <p:blipFill>
          <a:blip r:embed="rId3" cstate="print"/>
          <a:srcRect/>
          <a:stretch>
            <a:fillRect/>
          </a:stretch>
        </p:blipFill>
        <p:spPr>
          <a:xfrm>
            <a:off x="6516688" y="815975"/>
            <a:ext cx="1887537" cy="1160463"/>
          </a:xfrm>
        </p:spPr>
      </p:pic>
      <p:sp>
        <p:nvSpPr>
          <p:cNvPr id="5" name="AutoShape 6"/>
          <p:cNvSpPr>
            <a:spLocks noChangeArrowheads="1"/>
          </p:cNvSpPr>
          <p:nvPr/>
        </p:nvSpPr>
        <p:spPr bwMode="auto">
          <a:xfrm>
            <a:off x="3331961" y="2197795"/>
            <a:ext cx="2467648" cy="2002440"/>
          </a:xfrm>
          <a:prstGeom prst="triangle">
            <a:avLst>
              <a:gd name="adj" fmla="val 50000"/>
            </a:avLst>
          </a:prstGeom>
          <a:ln>
            <a:headEnd/>
            <a:tailEnd/>
          </a:ln>
          <a:effectLst>
            <a:outerShdw blurRad="40000" dist="254000" dir="8700000" rotWithShape="0">
              <a:srgbClr val="000000">
                <a:alpha val="35000"/>
              </a:srgbClr>
            </a:outerShdw>
          </a:effectLst>
          <a:scene3d>
            <a:camera prst="orthographicFront">
              <a:rot lat="0" lon="0" rev="0"/>
            </a:camera>
            <a:lightRig rig="threePt" dir="t">
              <a:rot lat="0" lon="0" rev="1200000"/>
            </a:lightRig>
          </a:scene3d>
          <a:sp3d>
            <a:bevelT w="317500" h="254000"/>
          </a:sp3d>
        </p:spPr>
        <p:style>
          <a:lnRef idx="0">
            <a:schemeClr val="accent1"/>
          </a:lnRef>
          <a:fillRef idx="3">
            <a:schemeClr val="accent1"/>
          </a:fillRef>
          <a:effectRef idx="3">
            <a:schemeClr val="accent1"/>
          </a:effectRef>
          <a:fontRef idx="minor">
            <a:schemeClr val="lt1"/>
          </a:fontRef>
        </p:style>
        <p:txBody>
          <a:bodyPr wrap="none" anchor="ctr"/>
          <a:lstStyle/>
          <a:p>
            <a:pPr fontAlgn="auto">
              <a:spcBef>
                <a:spcPts val="0"/>
              </a:spcBef>
              <a:spcAft>
                <a:spcPts val="0"/>
              </a:spcAft>
              <a:defRPr/>
            </a:pPr>
            <a:endParaRPr lang="en-US"/>
          </a:p>
        </p:txBody>
      </p:sp>
      <p:sp>
        <p:nvSpPr>
          <p:cNvPr id="7" name="Rectangle 16"/>
          <p:cNvSpPr>
            <a:spLocks noChangeArrowheads="1"/>
          </p:cNvSpPr>
          <p:nvPr/>
        </p:nvSpPr>
        <p:spPr bwMode="auto">
          <a:xfrm>
            <a:off x="3000375" y="1325909"/>
            <a:ext cx="3313113" cy="647700"/>
          </a:xfrm>
          <a:prstGeom prst="rect">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wrap="none" anchor="ctr"/>
          <a:lstStyle/>
          <a:p>
            <a:pPr fontAlgn="auto">
              <a:spcBef>
                <a:spcPts val="0"/>
              </a:spcBef>
              <a:spcAft>
                <a:spcPts val="0"/>
              </a:spcAft>
              <a:defRPr/>
            </a:pPr>
            <a:r>
              <a:rPr lang="en-AU" sz="2000" b="1" dirty="0">
                <a:solidFill>
                  <a:srgbClr val="000000"/>
                </a:solidFill>
              </a:rPr>
              <a:t>Best external evidence</a:t>
            </a:r>
          </a:p>
        </p:txBody>
      </p:sp>
      <p:sp>
        <p:nvSpPr>
          <p:cNvPr id="8" name="Rectangle 16"/>
          <p:cNvSpPr>
            <a:spLocks noChangeArrowheads="1"/>
          </p:cNvSpPr>
          <p:nvPr/>
        </p:nvSpPr>
        <p:spPr bwMode="auto">
          <a:xfrm>
            <a:off x="5286375" y="4473922"/>
            <a:ext cx="3670300" cy="785812"/>
          </a:xfrm>
          <a:prstGeom prst="rect">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wrap="none" anchor="ctr"/>
          <a:lstStyle/>
          <a:p>
            <a:pPr fontAlgn="auto">
              <a:spcBef>
                <a:spcPts val="0"/>
              </a:spcBef>
              <a:spcAft>
                <a:spcPts val="0"/>
              </a:spcAft>
              <a:defRPr/>
            </a:pPr>
            <a:r>
              <a:rPr lang="en-AU" sz="2000" b="1" dirty="0">
                <a:solidFill>
                  <a:srgbClr val="000000"/>
                </a:solidFill>
              </a:rPr>
              <a:t>Best internal evidence</a:t>
            </a:r>
          </a:p>
          <a:p>
            <a:pPr fontAlgn="auto">
              <a:spcBef>
                <a:spcPts val="0"/>
              </a:spcBef>
              <a:spcAft>
                <a:spcPts val="0"/>
              </a:spcAft>
              <a:defRPr/>
            </a:pPr>
            <a:r>
              <a:rPr lang="en-AU" sz="1600" dirty="0">
                <a:solidFill>
                  <a:srgbClr val="000000"/>
                </a:solidFill>
              </a:rPr>
              <a:t>(from client factors &amp; preferences)</a:t>
            </a:r>
          </a:p>
        </p:txBody>
      </p:sp>
      <p:sp>
        <p:nvSpPr>
          <p:cNvPr id="9" name="Rectangle 16"/>
          <p:cNvSpPr>
            <a:spLocks noChangeArrowheads="1"/>
          </p:cNvSpPr>
          <p:nvPr/>
        </p:nvSpPr>
        <p:spPr bwMode="auto">
          <a:xfrm>
            <a:off x="285750" y="4473922"/>
            <a:ext cx="3500438" cy="790575"/>
          </a:xfrm>
          <a:prstGeom prst="rect">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wrap="none" anchor="ctr"/>
          <a:lstStyle/>
          <a:p>
            <a:pPr fontAlgn="auto">
              <a:spcBef>
                <a:spcPts val="0"/>
              </a:spcBef>
              <a:spcAft>
                <a:spcPts val="0"/>
              </a:spcAft>
              <a:defRPr/>
            </a:pPr>
            <a:r>
              <a:rPr lang="en-AU" sz="2000" b="1" dirty="0">
                <a:solidFill>
                  <a:srgbClr val="000000"/>
                </a:solidFill>
              </a:rPr>
              <a:t>Best internal evidence</a:t>
            </a:r>
          </a:p>
          <a:p>
            <a:pPr fontAlgn="auto">
              <a:spcBef>
                <a:spcPts val="0"/>
              </a:spcBef>
              <a:spcAft>
                <a:spcPts val="0"/>
              </a:spcAft>
              <a:defRPr/>
            </a:pPr>
            <a:r>
              <a:rPr lang="en-AU" sz="1600" dirty="0">
                <a:solidFill>
                  <a:srgbClr val="000000"/>
                </a:solidFill>
              </a:rPr>
              <a:t>(from clinical practice)</a:t>
            </a:r>
          </a:p>
        </p:txBody>
      </p:sp>
      <p:sp>
        <p:nvSpPr>
          <p:cNvPr id="10" name="AutoShape 6"/>
          <p:cNvSpPr>
            <a:spLocks noChangeArrowheads="1"/>
          </p:cNvSpPr>
          <p:nvPr/>
        </p:nvSpPr>
        <p:spPr bwMode="auto">
          <a:xfrm>
            <a:off x="3332163" y="2197100"/>
            <a:ext cx="2466975" cy="2003425"/>
          </a:xfrm>
          <a:prstGeom prst="triangle">
            <a:avLst>
              <a:gd name="adj" fmla="val 50000"/>
            </a:avLst>
          </a:prstGeom>
          <a:solidFill>
            <a:schemeClr val="accent2">
              <a:lumMod val="40000"/>
              <a:lumOff val="60000"/>
            </a:schemeClr>
          </a:solidFill>
          <a:ln>
            <a:headEnd/>
            <a:tailEnd/>
          </a:ln>
        </p:spPr>
        <p:style>
          <a:lnRef idx="2">
            <a:schemeClr val="accent2"/>
          </a:lnRef>
          <a:fillRef idx="1">
            <a:schemeClr val="lt1"/>
          </a:fillRef>
          <a:effectRef idx="0">
            <a:schemeClr val="accent2"/>
          </a:effectRef>
          <a:fontRef idx="minor">
            <a:schemeClr val="dk1"/>
          </a:fontRef>
        </p:style>
        <p:txBody>
          <a:bodyPr wrap="none" anchor="ctr"/>
          <a:lstStyle/>
          <a:p>
            <a:pPr fontAlgn="auto">
              <a:spcBef>
                <a:spcPts val="0"/>
              </a:spcBef>
              <a:spcAft>
                <a:spcPts val="0"/>
              </a:spcAft>
              <a:defRPr/>
            </a:pPr>
            <a:endParaRPr lang="en-US"/>
          </a:p>
        </p:txBody>
      </p:sp>
      <p:sp>
        <p:nvSpPr>
          <p:cNvPr id="13" name="Rectangle 12"/>
          <p:cNvSpPr/>
          <p:nvPr/>
        </p:nvSpPr>
        <p:spPr>
          <a:xfrm>
            <a:off x="3826487" y="3142872"/>
            <a:ext cx="1537601" cy="830997"/>
          </a:xfrm>
          <a:prstGeom prst="rect">
            <a:avLst/>
          </a:prstGeom>
          <a:noFill/>
          <a:ln>
            <a:noFill/>
          </a:ln>
        </p:spPr>
        <p:txBody>
          <a:bodyPr wrap="none">
            <a:spAutoFit/>
          </a:bodyPr>
          <a:lstStyle/>
          <a:p>
            <a:pPr algn="ctr" fontAlgn="auto">
              <a:spcBef>
                <a:spcPts val="0"/>
              </a:spcBef>
              <a:spcAft>
                <a:spcPts val="0"/>
              </a:spcAft>
              <a:defRPr/>
            </a:pPr>
            <a:r>
              <a:rPr lang="en-US" sz="2400" b="1" dirty="0">
                <a:ln w="10541" cmpd="sng">
                  <a:solidFill>
                    <a:srgbClr val="7D7D7D">
                      <a:tint val="100000"/>
                      <a:shade val="100000"/>
                      <a:satMod val="110000"/>
                    </a:srgbClr>
                  </a:solidFill>
                  <a:prstDash val="solid"/>
                </a:ln>
                <a:latin typeface="+mn-lt"/>
              </a:rPr>
              <a:t>Clinical </a:t>
            </a:r>
          </a:p>
          <a:p>
            <a:pPr algn="ctr" fontAlgn="auto">
              <a:spcBef>
                <a:spcPts val="0"/>
              </a:spcBef>
              <a:spcAft>
                <a:spcPts val="0"/>
              </a:spcAft>
              <a:defRPr/>
            </a:pPr>
            <a:r>
              <a:rPr lang="en-US" sz="2400" b="1" dirty="0">
                <a:ln w="10541" cmpd="sng">
                  <a:solidFill>
                    <a:srgbClr val="7D7D7D">
                      <a:tint val="100000"/>
                      <a:shade val="100000"/>
                      <a:satMod val="110000"/>
                    </a:srgbClr>
                  </a:solidFill>
                  <a:prstDash val="solid"/>
                </a:ln>
                <a:latin typeface="+mn-lt"/>
              </a:rPr>
              <a:t>expertise</a:t>
            </a:r>
          </a:p>
        </p:txBody>
      </p:sp>
      <p:sp>
        <p:nvSpPr>
          <p:cNvPr id="11" name="TextBox 10"/>
          <p:cNvSpPr txBox="1"/>
          <p:nvPr/>
        </p:nvSpPr>
        <p:spPr>
          <a:xfrm>
            <a:off x="4048125" y="673100"/>
            <a:ext cx="811213" cy="708025"/>
          </a:xfrm>
          <a:prstGeom prst="rect">
            <a:avLst/>
          </a:prstGeom>
          <a:noFill/>
        </p:spPr>
        <p:txBody>
          <a:bodyPr wrap="none">
            <a:spAutoFit/>
          </a:bodyPr>
          <a:lstStyle/>
          <a:p>
            <a:pPr>
              <a:defRPr/>
            </a:pPr>
            <a:r>
              <a:rPr lang="en-AU" sz="4000" b="1" dirty="0">
                <a:solidFill>
                  <a:schemeClr val="accent5">
                    <a:lumMod val="50000"/>
                  </a:schemeClr>
                </a:solidFill>
              </a:rPr>
              <a:t>E1</a:t>
            </a:r>
          </a:p>
        </p:txBody>
      </p:sp>
      <p:sp>
        <p:nvSpPr>
          <p:cNvPr id="12" name="TextBox 11"/>
          <p:cNvSpPr txBox="1"/>
          <p:nvPr/>
        </p:nvSpPr>
        <p:spPr>
          <a:xfrm>
            <a:off x="1403350" y="3781425"/>
            <a:ext cx="811213" cy="708025"/>
          </a:xfrm>
          <a:prstGeom prst="rect">
            <a:avLst/>
          </a:prstGeom>
          <a:noFill/>
        </p:spPr>
        <p:txBody>
          <a:bodyPr wrap="none">
            <a:spAutoFit/>
          </a:bodyPr>
          <a:lstStyle/>
          <a:p>
            <a:pPr>
              <a:defRPr/>
            </a:pPr>
            <a:r>
              <a:rPr lang="en-AU" sz="4000" b="1" dirty="0">
                <a:solidFill>
                  <a:schemeClr val="accent5">
                    <a:lumMod val="50000"/>
                  </a:schemeClr>
                </a:solidFill>
              </a:rPr>
              <a:t>E2</a:t>
            </a:r>
          </a:p>
        </p:txBody>
      </p:sp>
      <p:sp>
        <p:nvSpPr>
          <p:cNvPr id="14" name="TextBox 13"/>
          <p:cNvSpPr txBox="1"/>
          <p:nvPr/>
        </p:nvSpPr>
        <p:spPr>
          <a:xfrm>
            <a:off x="6659563" y="3852863"/>
            <a:ext cx="812800" cy="708025"/>
          </a:xfrm>
          <a:prstGeom prst="rect">
            <a:avLst/>
          </a:prstGeom>
          <a:noFill/>
        </p:spPr>
        <p:txBody>
          <a:bodyPr wrap="none">
            <a:spAutoFit/>
          </a:bodyPr>
          <a:lstStyle/>
          <a:p>
            <a:pPr>
              <a:defRPr/>
            </a:pPr>
            <a:r>
              <a:rPr lang="en-AU" sz="4000" b="1" dirty="0">
                <a:solidFill>
                  <a:schemeClr val="accent5">
                    <a:lumMod val="50000"/>
                  </a:schemeClr>
                </a:solidFill>
              </a:rPr>
              <a:t>E3</a:t>
            </a:r>
          </a:p>
        </p:txBody>
      </p:sp>
      <p:pic>
        <p:nvPicPr>
          <p:cNvPr id="81922" name="Picture 2" descr="C:\Users\Michael\AppData\Local\Microsoft\Windows\Temporary Internet Files\Content.IE5\E4QIH7QI\MC900197742[1].wmf"/>
          <p:cNvPicPr>
            <a:picLocks noChangeAspect="1" noChangeArrowheads="1"/>
          </p:cNvPicPr>
          <p:nvPr/>
        </p:nvPicPr>
        <p:blipFill>
          <a:blip r:embed="rId4" cstate="print"/>
          <a:srcRect/>
          <a:stretch>
            <a:fillRect/>
          </a:stretch>
        </p:blipFill>
        <p:spPr bwMode="auto">
          <a:xfrm>
            <a:off x="684213" y="2544763"/>
            <a:ext cx="1263650" cy="1282700"/>
          </a:xfrm>
          <a:prstGeom prst="rect">
            <a:avLst/>
          </a:prstGeom>
          <a:noFill/>
          <a:ln w="9525">
            <a:noFill/>
            <a:miter lim="800000"/>
            <a:headEnd/>
            <a:tailEnd/>
          </a:ln>
        </p:spPr>
      </p:pic>
      <p:pic>
        <p:nvPicPr>
          <p:cNvPr id="9237" name="Picture 8" descr="C:\Users\Michael\AppData\Local\Microsoft\Windows\Temporary Internet Files\Content.IE5\E4QIH7QI\MC900332448[1].wmf"/>
          <p:cNvPicPr>
            <a:picLocks noChangeAspect="1" noChangeArrowheads="1"/>
          </p:cNvPicPr>
          <p:nvPr/>
        </p:nvPicPr>
        <p:blipFill>
          <a:blip r:embed="rId5" cstate="print"/>
          <a:srcRect/>
          <a:stretch>
            <a:fillRect/>
          </a:stretch>
        </p:blipFill>
        <p:spPr bwMode="auto">
          <a:xfrm>
            <a:off x="7451725" y="3336925"/>
            <a:ext cx="1223963" cy="914400"/>
          </a:xfrm>
          <a:prstGeom prst="rect">
            <a:avLst/>
          </a:prstGeom>
          <a:noFill/>
          <a:ln w="9525">
            <a:noFill/>
            <a:miter lim="800000"/>
            <a:headEnd/>
            <a:tailEnd/>
          </a:ln>
        </p:spPr>
      </p:pic>
      <p:sp>
        <p:nvSpPr>
          <p:cNvPr id="9238" name="TextBox 20"/>
          <p:cNvSpPr txBox="1">
            <a:spLocks noChangeArrowheads="1"/>
          </p:cNvSpPr>
          <p:nvPr/>
        </p:nvSpPr>
        <p:spPr bwMode="auto">
          <a:xfrm>
            <a:off x="5724525" y="5861050"/>
            <a:ext cx="2390775" cy="304800"/>
          </a:xfrm>
          <a:prstGeom prst="rect">
            <a:avLst/>
          </a:prstGeom>
          <a:noFill/>
          <a:ln w="9525">
            <a:noFill/>
            <a:miter lim="800000"/>
            <a:headEnd/>
            <a:tailEnd/>
          </a:ln>
        </p:spPr>
        <p:txBody>
          <a:bodyPr wrap="none">
            <a:spAutoFit/>
          </a:bodyPr>
          <a:lstStyle/>
          <a:p>
            <a:r>
              <a:rPr lang="en-AU" sz="1400" i="1"/>
              <a:t>(Based on Dollaghan, 2007)</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8192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dissolve">
                                      <p:cBhvr>
                                        <p:cTn id="20" dur="500"/>
                                        <p:tgtEl>
                                          <p:spTgt spid="11"/>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dissolve">
                                      <p:cBhvr>
                                        <p:cTn id="23" dur="500"/>
                                        <p:tgtEl>
                                          <p:spTgt spid="12"/>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dissolve">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AU" b="1" dirty="0" smtClean="0"/>
              <a:t>Childhood </a:t>
            </a:r>
            <a:r>
              <a:rPr lang="en-AU" b="1" dirty="0" err="1" smtClean="0"/>
              <a:t>Apraxia</a:t>
            </a:r>
            <a:r>
              <a:rPr lang="en-AU" b="1" dirty="0" smtClean="0"/>
              <a:t> of Speech (CAS)</a:t>
            </a:r>
            <a:br>
              <a:rPr lang="en-AU" b="1" dirty="0" smtClean="0"/>
            </a:br>
            <a:endParaRPr lang="en-AU" dirty="0"/>
          </a:p>
        </p:txBody>
      </p:sp>
      <p:sp>
        <p:nvSpPr>
          <p:cNvPr id="10243" name="Content Placeholder 2"/>
          <p:cNvSpPr>
            <a:spLocks noGrp="1"/>
          </p:cNvSpPr>
          <p:nvPr>
            <p:ph sz="quarter" idx="1"/>
          </p:nvPr>
        </p:nvSpPr>
        <p:spPr>
          <a:xfrm>
            <a:off x="457200" y="1435100"/>
            <a:ext cx="7467600" cy="4873625"/>
          </a:xfrm>
        </p:spPr>
        <p:txBody>
          <a:bodyPr/>
          <a:lstStyle/>
          <a:p>
            <a:pPr algn="just" eaLnBrk="1" hangingPunct="1">
              <a:buFont typeface="Wingdings" pitchFamily="2" charset="2"/>
              <a:buNone/>
            </a:pPr>
            <a:r>
              <a:rPr lang="en-AU" sz="2200" i="1" smtClean="0"/>
              <a:t>   Childhood apraxia of speech (CAS) is a neurological childhood (pediatric) speech sound disorder, in which the precision and consistency of movements underlying speech are impaired in the absence of neuromuscular deficits (e.g. abnormal reflexes, abnormal tone). CAS may occur as a result of known neurological impairment, in association with complex neurobehavioral disorders of known or unknown origin, or as an idiopathic neurogenic speech sound disorder. </a:t>
            </a:r>
            <a:r>
              <a:rPr lang="en-AU" sz="2200" b="1" i="1" smtClean="0">
                <a:solidFill>
                  <a:schemeClr val="accent1"/>
                </a:solidFill>
              </a:rPr>
              <a:t>The core impairment in planning and/or programming spatiotemporal parameters of movement sequences </a:t>
            </a:r>
            <a:r>
              <a:rPr lang="en-AU" sz="2200" i="1" smtClean="0"/>
              <a:t>results in errors in speech sound production and prosody.</a:t>
            </a:r>
          </a:p>
          <a:p>
            <a:pPr algn="just" eaLnBrk="1" hangingPunct="1">
              <a:buFont typeface="Wingdings" pitchFamily="2" charset="2"/>
              <a:buNone/>
            </a:pPr>
            <a:r>
              <a:rPr lang="en-AU" sz="2000" i="1" smtClean="0"/>
              <a:t>						            ASHA (2007) 							</a:t>
            </a:r>
          </a:p>
          <a:p>
            <a:pPr algn="just" eaLnBrk="1" hangingPunct="1">
              <a:buFont typeface="Wingdings" pitchFamily="2" charset="2"/>
              <a:buNone/>
            </a:pPr>
            <a:endParaRPr lang="en-AU" sz="2000" i="1" smtClean="0"/>
          </a:p>
          <a:p>
            <a:pPr algn="just" eaLnBrk="1" hangingPunct="1">
              <a:buFont typeface="Wingdings" pitchFamily="2" charset="2"/>
              <a:buNone/>
            </a:pPr>
            <a:endParaRPr lang="en-AU" sz="2000" i="1"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p:cNvSpPr>
          <p:nvPr>
            <p:ph type="title" idx="4294967295"/>
          </p:nvPr>
        </p:nvSpPr>
        <p:spPr bwMode="auto">
          <a:noFill/>
        </p:spPr>
        <p:txBody>
          <a:bodyPr wrap="square" lIns="91440" tIns="45720" rIns="91440" bIns="45720" numCol="1" anchorCtr="0" compatLnSpc="1">
            <a:prstTxWarp prst="textNoShape">
              <a:avLst/>
            </a:prstTxWarp>
          </a:bodyPr>
          <a:lstStyle/>
          <a:p>
            <a:r>
              <a:rPr lang="en-AU" sz="2700" b="1" cap="none" smtClean="0"/>
              <a:t>KEY FEATURES OF CAS</a:t>
            </a:r>
          </a:p>
        </p:txBody>
      </p:sp>
      <p:sp>
        <p:nvSpPr>
          <p:cNvPr id="11267" name="Rectangle 3"/>
          <p:cNvSpPr>
            <a:spLocks noGrp="1"/>
          </p:cNvSpPr>
          <p:nvPr>
            <p:ph type="body" idx="4294967295"/>
          </p:nvPr>
        </p:nvSpPr>
        <p:spPr>
          <a:xfrm>
            <a:off x="457200" y="1795463"/>
            <a:ext cx="7467600" cy="4873625"/>
          </a:xfrm>
        </p:spPr>
        <p:txBody>
          <a:bodyPr/>
          <a:lstStyle/>
          <a:p>
            <a:r>
              <a:rPr lang="en-AU" smtClean="0"/>
              <a:t>Inconsistent error production on both consonants and vowels across repeated productions of syllables or words</a:t>
            </a:r>
          </a:p>
          <a:p>
            <a:pPr>
              <a:buFont typeface="Wingdings" pitchFamily="2" charset="2"/>
              <a:buNone/>
            </a:pPr>
            <a:endParaRPr lang="en-AU" sz="800" smtClean="0"/>
          </a:p>
          <a:p>
            <a:r>
              <a:rPr lang="en-AU" smtClean="0"/>
              <a:t>Lengthened and impaired coarticulatory transitions between sounds and syllables </a:t>
            </a:r>
          </a:p>
          <a:p>
            <a:pPr>
              <a:buFont typeface="Wingdings" pitchFamily="2" charset="2"/>
              <a:buNone/>
            </a:pPr>
            <a:endParaRPr lang="en-AU" sz="800" smtClean="0"/>
          </a:p>
          <a:p>
            <a:r>
              <a:rPr lang="en-AU" smtClean="0"/>
              <a:t>Inappropriate prosody </a:t>
            </a:r>
          </a:p>
          <a:p>
            <a:endParaRPr lang="en-AU" smtClean="0"/>
          </a:p>
          <a:p>
            <a:pPr>
              <a:buFont typeface="Wingdings" pitchFamily="2" charset="2"/>
              <a:buNone/>
            </a:pPr>
            <a:r>
              <a:rPr lang="en-AU" sz="1800" smtClean="0">
                <a:latin typeface="Arial" charset="0"/>
              </a:rPr>
              <a:t>                                                                           Morgan &amp; Vogel (2009)</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sz="quarter" idx="1"/>
          </p:nvPr>
        </p:nvSpPr>
        <p:spPr>
          <a:xfrm>
            <a:off x="457200" y="1600200"/>
            <a:ext cx="7467600" cy="4873625"/>
          </a:xfrm>
        </p:spPr>
        <p:txBody>
          <a:bodyPr/>
          <a:lstStyle/>
          <a:p>
            <a:pPr algn="ctr" eaLnBrk="1" hangingPunct="1">
              <a:buFont typeface="Wingdings" pitchFamily="2" charset="2"/>
              <a:buNone/>
            </a:pPr>
            <a:r>
              <a:rPr lang="en-AU" sz="4400" b="1" smtClean="0"/>
              <a:t>So, what is the nature of the evidence-base for treatment of CAS? </a:t>
            </a:r>
            <a:endParaRPr lang="en-AU" sz="440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5775"/>
            <a:ext cx="7467600" cy="1143000"/>
          </a:xfrm>
        </p:spPr>
        <p:txBody>
          <a:bodyPr/>
          <a:lstStyle/>
          <a:p>
            <a:pPr eaLnBrk="1" fontAlgn="auto" hangingPunct="1">
              <a:spcAft>
                <a:spcPts val="0"/>
              </a:spcAft>
              <a:defRPr/>
            </a:pPr>
            <a:r>
              <a:rPr lang="en-AU" sz="2700" b="1" dirty="0" smtClean="0"/>
              <a:t>Treatment</a:t>
            </a:r>
            <a:r>
              <a:rPr lang="en-AU" b="1" dirty="0" smtClean="0"/>
              <a:t> for CAS</a:t>
            </a:r>
            <a:br>
              <a:rPr lang="en-AU" b="1" dirty="0" smtClean="0"/>
            </a:br>
            <a:endParaRPr lang="en-AU" dirty="0"/>
          </a:p>
        </p:txBody>
      </p:sp>
      <p:sp>
        <p:nvSpPr>
          <p:cNvPr id="13315" name="Content Placeholder 2"/>
          <p:cNvSpPr>
            <a:spLocks noGrp="1"/>
          </p:cNvSpPr>
          <p:nvPr>
            <p:ph sz="quarter" idx="1"/>
          </p:nvPr>
        </p:nvSpPr>
        <p:spPr>
          <a:xfrm>
            <a:off x="457200" y="1600200"/>
            <a:ext cx="7467600" cy="4873625"/>
          </a:xfrm>
        </p:spPr>
        <p:txBody>
          <a:bodyPr/>
          <a:lstStyle/>
          <a:p>
            <a:pPr eaLnBrk="1" hangingPunct="1"/>
            <a:r>
              <a:rPr lang="en-AU" smtClean="0"/>
              <a:t>There is currently no gold standard  treatment approach for treating CAS</a:t>
            </a:r>
          </a:p>
          <a:p>
            <a:pPr eaLnBrk="1" hangingPunct="1"/>
            <a:endParaRPr lang="en-AU" smtClean="0"/>
          </a:p>
          <a:p>
            <a:pPr eaLnBrk="1" hangingPunct="1"/>
            <a:r>
              <a:rPr lang="en-AU" smtClean="0"/>
              <a:t>This is because: </a:t>
            </a:r>
          </a:p>
          <a:p>
            <a:pPr algn="ctr">
              <a:buFont typeface="Wingdings" pitchFamily="2" charset="2"/>
              <a:buNone/>
            </a:pPr>
            <a:r>
              <a:rPr lang="en-AU" i="1" smtClean="0"/>
              <a:t>“there are currently too few well-controlled studies in this field to enable conclusions to be drawn about the efficacy of treatment for the entire CAS population, and calls for SLPs working in this area to design better studies” </a:t>
            </a:r>
          </a:p>
          <a:p>
            <a:pPr algn="ctr">
              <a:buFont typeface="Wingdings" pitchFamily="2" charset="2"/>
              <a:buNone/>
            </a:pPr>
            <a:r>
              <a:rPr lang="en-AU" i="1" smtClean="0"/>
              <a:t>(Morgan &amp; Vogel, 2009) </a:t>
            </a:r>
            <a:endParaRPr lang="en-AU"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5"/>
          <p:cNvSpPr>
            <a:spLocks noGrp="1"/>
          </p:cNvSpPr>
          <p:nvPr>
            <p:ph type="title"/>
          </p:nvPr>
        </p:nvSpPr>
        <p:spPr bwMode="auto"/>
        <p:txBody>
          <a:bodyPr wrap="square" lIns="91440" tIns="45720" rIns="91440" bIns="45720" numCol="1" anchorCtr="0" compatLnSpc="1">
            <a:prstTxWarp prst="textNoShape">
              <a:avLst/>
            </a:prstTxWarp>
          </a:bodyPr>
          <a:lstStyle/>
          <a:p>
            <a:r>
              <a:rPr lang="en-AU" sz="2700" b="1" cap="none" smtClean="0"/>
              <a:t>SO, WHAT EVIDENCE IS AVAILABLE?</a:t>
            </a:r>
            <a:r>
              <a:rPr lang="en-AU" cap="none" smtClean="0"/>
              <a:t> </a:t>
            </a:r>
          </a:p>
        </p:txBody>
      </p:sp>
      <p:sp>
        <p:nvSpPr>
          <p:cNvPr id="14339" name="Content Placeholder 6"/>
          <p:cNvSpPr>
            <a:spLocks noGrp="1"/>
          </p:cNvSpPr>
          <p:nvPr>
            <p:ph sz="quarter" idx="1"/>
          </p:nvPr>
        </p:nvSpPr>
        <p:spPr>
          <a:xfrm>
            <a:off x="457200" y="1600200"/>
            <a:ext cx="7467600" cy="4873625"/>
          </a:xfrm>
        </p:spPr>
        <p:txBody>
          <a:bodyPr/>
          <a:lstStyle/>
          <a:p>
            <a:endParaRPr lang="en-AU" smtClean="0"/>
          </a:p>
          <a:p>
            <a:r>
              <a:rPr lang="en-AU" smtClean="0"/>
              <a:t>Lower level studies, usually based on one or a few children. </a:t>
            </a:r>
          </a:p>
          <a:p>
            <a:endParaRPr lang="en-AU" smtClean="0"/>
          </a:p>
          <a:p>
            <a:r>
              <a:rPr lang="en-AU" smtClean="0"/>
              <a:t>This year, we have critically appraised 10 studies.</a:t>
            </a:r>
          </a:p>
          <a:p>
            <a:endParaRPr lang="en-AU" smtClean="0"/>
          </a:p>
          <a:p>
            <a:r>
              <a:rPr lang="en-AU" smtClean="0"/>
              <a:t>An overview of the principles that underscore the treatment approaches helps to understand the nature of the evidence.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91440" tIns="45720" rIns="91440" bIns="45720" numCol="1" anchorCtr="0" compatLnSpc="1">
            <a:prstTxWarp prst="textNoShape">
              <a:avLst/>
            </a:prstTxWarp>
            <a:normAutofit fontScale="90000"/>
          </a:bodyPr>
          <a:lstStyle/>
          <a:p>
            <a:pPr eaLnBrk="1" hangingPunct="1">
              <a:defRPr/>
            </a:pPr>
            <a:r>
              <a:rPr lang="en-AU" sz="2700" b="1" cap="none" smtClean="0"/>
              <a:t>GENERAL PRINCIPLES </a:t>
            </a:r>
            <a:br>
              <a:rPr lang="en-AU" sz="2700" b="1" cap="none" smtClean="0"/>
            </a:br>
            <a:r>
              <a:rPr lang="en-AU" sz="2700" b="1" cap="none" smtClean="0">
                <a:solidFill>
                  <a:schemeClr val="folHlink"/>
                </a:solidFill>
              </a:rPr>
              <a:t>(STRAND, 2012)</a:t>
            </a:r>
            <a:br>
              <a:rPr lang="en-AU" sz="2700" b="1" cap="none" smtClean="0">
                <a:solidFill>
                  <a:schemeClr val="folHlink"/>
                </a:solidFill>
              </a:rPr>
            </a:br>
            <a:endParaRPr lang="en-AU" sz="2700" b="1" cap="none" smtClean="0">
              <a:solidFill>
                <a:schemeClr val="folHlink"/>
              </a:solidFill>
            </a:endParaRPr>
          </a:p>
        </p:txBody>
      </p:sp>
      <p:sp>
        <p:nvSpPr>
          <p:cNvPr id="15363" name="Content Placeholder 2"/>
          <p:cNvSpPr>
            <a:spLocks noGrp="1"/>
          </p:cNvSpPr>
          <p:nvPr>
            <p:ph sz="quarter" idx="1"/>
          </p:nvPr>
        </p:nvSpPr>
        <p:spPr>
          <a:xfrm>
            <a:off x="457200" y="1196975"/>
            <a:ext cx="7467600" cy="4873625"/>
          </a:xfrm>
        </p:spPr>
        <p:txBody>
          <a:bodyPr/>
          <a:lstStyle/>
          <a:p>
            <a:pPr algn="just" eaLnBrk="1" hangingPunct="1"/>
            <a:r>
              <a:rPr lang="en-AU" smtClean="0"/>
              <a:t>The goal or the focus of the treatment of CAS is to </a:t>
            </a:r>
            <a:r>
              <a:rPr lang="en-AU" smtClean="0">
                <a:solidFill>
                  <a:schemeClr val="accent1"/>
                </a:solidFill>
              </a:rPr>
              <a:t>improve the individual’s ability to assemble, retrieve, and execute motor plans for speech</a:t>
            </a:r>
            <a:r>
              <a:rPr lang="en-AU" smtClean="0"/>
              <a:t>. The focus or target of treatment is the movement vs. the sound.</a:t>
            </a:r>
          </a:p>
          <a:p>
            <a:pPr algn="just" eaLnBrk="1" hangingPunct="1"/>
            <a:r>
              <a:rPr lang="en-AU" smtClean="0">
                <a:solidFill>
                  <a:schemeClr val="accent1"/>
                </a:solidFill>
              </a:rPr>
              <a:t>Practice should focus on making those movement transitions</a:t>
            </a:r>
            <a:r>
              <a:rPr lang="en-AU" smtClean="0"/>
              <a:t>, in the context of speech.</a:t>
            </a:r>
          </a:p>
          <a:p>
            <a:pPr algn="just" eaLnBrk="1" hangingPunct="1"/>
            <a:r>
              <a:rPr lang="en-AU" smtClean="0"/>
              <a:t>At first, the clinician will </a:t>
            </a:r>
            <a:r>
              <a:rPr lang="en-AU" smtClean="0">
                <a:solidFill>
                  <a:schemeClr val="accent1"/>
                </a:solidFill>
              </a:rPr>
              <a:t>provide maximum support</a:t>
            </a:r>
            <a:r>
              <a:rPr lang="en-AU" smtClean="0"/>
              <a:t> by providing visual, tactile and auditory models, </a:t>
            </a:r>
            <a:r>
              <a:rPr lang="en-AU" smtClean="0">
                <a:solidFill>
                  <a:schemeClr val="accent1"/>
                </a:solidFill>
              </a:rPr>
              <a:t>fading those cues over time </a:t>
            </a:r>
          </a:p>
          <a:p>
            <a:pPr algn="just" eaLnBrk="1" hangingPunct="1"/>
            <a:r>
              <a:rPr lang="en-AU" smtClean="0"/>
              <a:t>Because the goal of treatment is to improve movement accuracy, a number of approaches are grounded in the </a:t>
            </a:r>
            <a:r>
              <a:rPr lang="en-AU" u="sng" smtClean="0"/>
              <a:t>principles of motor learning</a:t>
            </a:r>
            <a:endParaRPr lang="en-AU"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bwMode="auto"/>
        <p:txBody>
          <a:bodyPr wrap="square" lIns="91440" tIns="45720" rIns="91440" bIns="45720" numCol="1" anchorCtr="0" compatLnSpc="1">
            <a:prstTxWarp prst="textNoShape">
              <a:avLst/>
            </a:prstTxWarp>
          </a:bodyPr>
          <a:lstStyle/>
          <a:p>
            <a:pPr eaLnBrk="1" hangingPunct="1"/>
            <a:r>
              <a:rPr lang="en-AU" sz="2400" b="1" cap="none" smtClean="0"/>
              <a:t>PRINCIPLES OF MOTOR LEARNING (PML) </a:t>
            </a:r>
            <a:br>
              <a:rPr lang="en-AU" sz="2400" b="1" cap="none" smtClean="0"/>
            </a:br>
            <a:r>
              <a:rPr lang="en-AU" sz="2400" b="1" cap="none" smtClean="0"/>
              <a:t>(BASED ON MAAS ET AL., 2008)</a:t>
            </a:r>
            <a:r>
              <a:rPr lang="en-AU" sz="2700" b="1" cap="none" smtClean="0"/>
              <a:t> </a:t>
            </a:r>
            <a:endParaRPr lang="en-AU" cap="none" smtClean="0"/>
          </a:p>
        </p:txBody>
      </p:sp>
      <p:sp>
        <p:nvSpPr>
          <p:cNvPr id="16387" name="Content Placeholder 2"/>
          <p:cNvSpPr>
            <a:spLocks noGrp="1"/>
          </p:cNvSpPr>
          <p:nvPr>
            <p:ph sz="quarter" idx="1"/>
          </p:nvPr>
        </p:nvSpPr>
        <p:spPr>
          <a:xfrm>
            <a:off x="457200" y="1600200"/>
            <a:ext cx="7467600" cy="4873625"/>
          </a:xfrm>
        </p:spPr>
        <p:txBody>
          <a:bodyPr/>
          <a:lstStyle/>
          <a:p>
            <a:pPr eaLnBrk="1" hangingPunct="1">
              <a:buFont typeface="Wingdings" pitchFamily="2" charset="2"/>
              <a:buNone/>
            </a:pPr>
            <a:r>
              <a:rPr lang="en-AU" b="1" smtClean="0"/>
              <a:t>What is Motor Learning?</a:t>
            </a:r>
          </a:p>
          <a:p>
            <a:pPr eaLnBrk="1" hangingPunct="1">
              <a:buFont typeface="Wingdings" pitchFamily="2" charset="2"/>
              <a:buNone/>
            </a:pPr>
            <a:endParaRPr lang="en-AU" sz="800" b="1" smtClean="0"/>
          </a:p>
          <a:p>
            <a:pPr eaLnBrk="1" hangingPunct="1"/>
            <a:r>
              <a:rPr lang="en-AU" smtClean="0"/>
              <a:t>A process of acquiring the capability for producing skilled action</a:t>
            </a:r>
          </a:p>
          <a:p>
            <a:pPr eaLnBrk="1" hangingPunct="1">
              <a:buFont typeface="Wingdings" pitchFamily="2" charset="2"/>
              <a:buNone/>
            </a:pPr>
            <a:endParaRPr lang="en-AU" sz="800" smtClean="0"/>
          </a:p>
          <a:p>
            <a:pPr eaLnBrk="1" hangingPunct="1"/>
            <a:r>
              <a:rPr lang="en-AU" smtClean="0"/>
              <a:t>It occurs as a result of experience and practice</a:t>
            </a:r>
          </a:p>
          <a:p>
            <a:pPr eaLnBrk="1" hangingPunct="1">
              <a:buFont typeface="Wingdings" pitchFamily="2" charset="2"/>
              <a:buNone/>
            </a:pPr>
            <a:endParaRPr lang="en-AU" sz="800" smtClean="0"/>
          </a:p>
          <a:p>
            <a:pPr eaLnBrk="1" hangingPunct="1"/>
            <a:r>
              <a:rPr lang="en-AU" smtClean="0"/>
              <a:t>It is influenced by a variety of factors</a:t>
            </a:r>
          </a:p>
          <a:p>
            <a:pPr eaLnBrk="1" hangingPunct="1">
              <a:buFont typeface="Wingdings" pitchFamily="2" charset="2"/>
              <a:buNone/>
            </a:pPr>
            <a:endParaRPr lang="en-AU" sz="800" smtClean="0"/>
          </a:p>
          <a:p>
            <a:pPr eaLnBrk="1" hangingPunct="1"/>
            <a:r>
              <a:rPr lang="en-AU" smtClean="0"/>
              <a:t>These factors are thought to make a difference in therapy</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AU" sz="2700" b="1" smtClean="0"/>
              <a:t>Principles of Motor Learning (PML) </a:t>
            </a:r>
            <a:br>
              <a:rPr lang="en-AU" sz="2700" b="1" smtClean="0"/>
            </a:br>
            <a:r>
              <a:rPr lang="en-AU" sz="2700" b="1" smtClean="0"/>
              <a:t>(based on Maas et al., 2008) </a:t>
            </a:r>
            <a:r>
              <a:rPr lang="en-AU" smtClean="0"/>
              <a:t/>
            </a:r>
            <a:br>
              <a:rPr lang="en-AU" smtClean="0"/>
            </a:br>
            <a:endParaRPr lang="en-AU" dirty="0"/>
          </a:p>
        </p:txBody>
      </p:sp>
      <p:sp>
        <p:nvSpPr>
          <p:cNvPr id="17411" name="Content Placeholder 2"/>
          <p:cNvSpPr>
            <a:spLocks noGrp="1"/>
          </p:cNvSpPr>
          <p:nvPr>
            <p:ph sz="quarter" idx="1"/>
          </p:nvPr>
        </p:nvSpPr>
        <p:spPr>
          <a:xfrm>
            <a:off x="457200" y="1125538"/>
            <a:ext cx="7467600" cy="5399087"/>
          </a:xfrm>
        </p:spPr>
        <p:txBody>
          <a:bodyPr/>
          <a:lstStyle/>
          <a:p>
            <a:pPr eaLnBrk="1" hangingPunct="1"/>
            <a:r>
              <a:rPr lang="en-AU" smtClean="0">
                <a:solidFill>
                  <a:schemeClr val="accent1"/>
                </a:solidFill>
              </a:rPr>
              <a:t>Motor Performance </a:t>
            </a:r>
            <a:r>
              <a:rPr lang="en-AU" smtClean="0"/>
              <a:t>- How the movement is</a:t>
            </a:r>
          </a:p>
          <a:p>
            <a:pPr eaLnBrk="1" hangingPunct="1">
              <a:buFont typeface="Wingdings" pitchFamily="2" charset="2"/>
              <a:buNone/>
            </a:pPr>
            <a:r>
              <a:rPr lang="en-AU" smtClean="0"/>
              <a:t>performed during training, within the session</a:t>
            </a:r>
          </a:p>
          <a:p>
            <a:pPr eaLnBrk="1" hangingPunct="1">
              <a:buFont typeface="Wingdings" pitchFamily="2" charset="2"/>
              <a:buNone/>
            </a:pPr>
            <a:endParaRPr lang="en-AU" sz="800" smtClean="0"/>
          </a:p>
          <a:p>
            <a:pPr eaLnBrk="1" hangingPunct="1"/>
            <a:r>
              <a:rPr lang="en-AU" smtClean="0">
                <a:solidFill>
                  <a:schemeClr val="accent1"/>
                </a:solidFill>
              </a:rPr>
              <a:t>Motor Learning </a:t>
            </a:r>
            <a:r>
              <a:rPr lang="en-AU" smtClean="0"/>
              <a:t>- how the movement is</a:t>
            </a:r>
          </a:p>
          <a:p>
            <a:pPr eaLnBrk="1" hangingPunct="1">
              <a:buFont typeface="Wingdings" pitchFamily="2" charset="2"/>
              <a:buNone/>
            </a:pPr>
            <a:r>
              <a:rPr lang="en-AU" smtClean="0"/>
              <a:t>performed at another time (i.e., generalization)</a:t>
            </a:r>
          </a:p>
          <a:p>
            <a:pPr eaLnBrk="1" hangingPunct="1">
              <a:buFont typeface="Wingdings" pitchFamily="2" charset="2"/>
              <a:buNone/>
            </a:pPr>
            <a:endParaRPr lang="en-AU" sz="800" smtClean="0">
              <a:solidFill>
                <a:schemeClr val="accent1"/>
              </a:solidFill>
            </a:endParaRPr>
          </a:p>
          <a:p>
            <a:pPr eaLnBrk="1" hangingPunct="1"/>
            <a:r>
              <a:rPr lang="en-AU" smtClean="0">
                <a:solidFill>
                  <a:schemeClr val="accent1"/>
                </a:solidFill>
              </a:rPr>
              <a:t>Precusors to Motor Learning:</a:t>
            </a:r>
          </a:p>
          <a:p>
            <a:pPr lvl="1" eaLnBrk="1" hangingPunct="1"/>
            <a:r>
              <a:rPr lang="en-AU" smtClean="0"/>
              <a:t>Motivation and Attention</a:t>
            </a:r>
          </a:p>
          <a:p>
            <a:pPr lvl="1" eaLnBrk="1" hangingPunct="1"/>
            <a:r>
              <a:rPr lang="en-AU" smtClean="0"/>
              <a:t>Pre-Practice</a:t>
            </a:r>
          </a:p>
          <a:p>
            <a:pPr lvl="1" eaLnBrk="1" hangingPunct="1">
              <a:buFont typeface="Wingdings 2" pitchFamily="18" charset="2"/>
              <a:buNone/>
            </a:pPr>
            <a:endParaRPr lang="en-AU" sz="800" smtClean="0"/>
          </a:p>
          <a:p>
            <a:pPr eaLnBrk="1" hangingPunct="1"/>
            <a:r>
              <a:rPr lang="en-AU" smtClean="0"/>
              <a:t>Remembering for CAS to consider:</a:t>
            </a:r>
          </a:p>
          <a:p>
            <a:pPr lvl="1" eaLnBrk="1" hangingPunct="1"/>
            <a:r>
              <a:rPr lang="en-AU" smtClean="0"/>
              <a:t>Rate</a:t>
            </a:r>
          </a:p>
          <a:p>
            <a:pPr lvl="1" eaLnBrk="1" hangingPunct="1"/>
            <a:r>
              <a:rPr lang="en-AU" smtClean="0"/>
              <a:t>Prosody</a:t>
            </a:r>
          </a:p>
          <a:p>
            <a:pPr lvl="1" eaLnBrk="1" hangingPunct="1">
              <a:buFont typeface="Wingdings 2" pitchFamily="18" charset="2"/>
              <a:buNone/>
            </a:pPr>
            <a:endParaRPr lang="en-AU" sz="800" smtClean="0"/>
          </a:p>
          <a:p>
            <a:pPr eaLnBrk="1" hangingPunct="1"/>
            <a:r>
              <a:rPr lang="en-AU" smtClean="0">
                <a:solidFill>
                  <a:schemeClr val="accent1"/>
                </a:solidFill>
              </a:rPr>
              <a:t>Practice and feedback conditions! </a:t>
            </a:r>
          </a:p>
          <a:p>
            <a:pPr eaLnBrk="1" hangingPunct="1">
              <a:buFont typeface="Wingdings" pitchFamily="2" charset="2"/>
              <a:buNone/>
            </a:pPr>
            <a:endParaRPr lang="en-AU"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0013"/>
            <a:ext cx="7467600" cy="1143001"/>
          </a:xfrm>
        </p:spPr>
        <p:txBody>
          <a:bodyPr/>
          <a:lstStyle/>
          <a:p>
            <a:pPr eaLnBrk="1" hangingPunct="1">
              <a:defRPr/>
            </a:pPr>
            <a:r>
              <a:rPr lang="en-AU" sz="2700" b="1" dirty="0" smtClean="0"/>
              <a:t>PML: Practice Conditions</a:t>
            </a:r>
            <a:endParaRPr lang="en-AU" sz="2700" dirty="0"/>
          </a:p>
        </p:txBody>
      </p:sp>
      <p:graphicFrame>
        <p:nvGraphicFramePr>
          <p:cNvPr id="25638" name="Group 38"/>
          <p:cNvGraphicFramePr>
            <a:graphicFrameLocks noGrp="1"/>
          </p:cNvGraphicFramePr>
          <p:nvPr>
            <p:ph sz="quarter" idx="1"/>
          </p:nvPr>
        </p:nvGraphicFramePr>
        <p:xfrm>
          <a:off x="457200" y="1196975"/>
          <a:ext cx="7643813" cy="4650105"/>
        </p:xfrm>
        <a:graphic>
          <a:graphicData uri="http://schemas.openxmlformats.org/drawingml/2006/table">
            <a:tbl>
              <a:tblPr/>
              <a:tblGrid>
                <a:gridCol w="2170113"/>
                <a:gridCol w="2160587"/>
                <a:gridCol w="3313113"/>
              </a:tblGrid>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800" b="1" i="0" u="none" strike="noStrike" cap="none" normalizeH="0" baseline="0" smtClean="0">
                          <a:ln>
                            <a:noFill/>
                          </a:ln>
                          <a:solidFill>
                            <a:srgbClr val="FFFFFF"/>
                          </a:solidFill>
                          <a:effectLst/>
                          <a:latin typeface="Century Schoolbook" pitchFamily="18" charset="0"/>
                        </a:rPr>
                        <a:t>Condition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800" b="1" i="0" u="none" strike="noStrike" cap="none" normalizeH="0" baseline="0" smtClean="0">
                          <a:ln>
                            <a:noFill/>
                          </a:ln>
                          <a:solidFill>
                            <a:srgbClr val="FFFFFF"/>
                          </a:solidFill>
                          <a:effectLst/>
                          <a:latin typeface="Century Schoolbook" pitchFamily="18" charset="0"/>
                        </a:rPr>
                        <a:t>Options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800" b="1" i="0" u="none" strike="noStrike" cap="none" normalizeH="0" baseline="0" smtClean="0">
                          <a:ln>
                            <a:noFill/>
                          </a:ln>
                          <a:solidFill>
                            <a:srgbClr val="FFFFFF"/>
                          </a:solidFill>
                          <a:effectLst/>
                          <a:latin typeface="Century Schoolbook" pitchFamily="18" charset="0"/>
                        </a:rPr>
                        <a:t>Evidence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rgbClr val="000000"/>
                          </a:solidFill>
                          <a:effectLst/>
                          <a:latin typeface="Century Schoolbook" pitchFamily="18" charset="0"/>
                        </a:rPr>
                        <a:t>Practice amount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9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rgbClr val="000000"/>
                          </a:solidFill>
                          <a:effectLst/>
                          <a:latin typeface="Century Schoolbook" pitchFamily="18" charset="0"/>
                        </a:rPr>
                        <a:t>Small vs Large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9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rgbClr val="000000"/>
                          </a:solidFill>
                          <a:effectLst/>
                          <a:latin typeface="Century Schoolbook" pitchFamily="18" charset="0"/>
                        </a:rPr>
                        <a:t>No systematic evidence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9CE"/>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rgbClr val="000000"/>
                          </a:solidFill>
                          <a:effectLst/>
                          <a:latin typeface="Century Schoolbook" pitchFamily="18" charset="0"/>
                        </a:rPr>
                        <a:t>Practice distribution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ED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rgbClr val="000000"/>
                          </a:solidFill>
                          <a:effectLst/>
                          <a:latin typeface="Century Schoolbook" pitchFamily="18" charset="0"/>
                        </a:rPr>
                        <a:t>Massed vs Distributed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ED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rgbClr val="000000"/>
                          </a:solidFill>
                          <a:effectLst/>
                          <a:latin typeface="Century Schoolbook" pitchFamily="18" charset="0"/>
                        </a:rPr>
                        <a:t>No systematic evidence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EDE8"/>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rgbClr val="000000"/>
                          </a:solidFill>
                          <a:effectLst/>
                          <a:latin typeface="Century Schoolbook" pitchFamily="18" charset="0"/>
                        </a:rPr>
                        <a:t>Practice variability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9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rgbClr val="000000"/>
                          </a:solidFill>
                          <a:effectLst/>
                          <a:latin typeface="Century Schoolbook" pitchFamily="18" charset="0"/>
                        </a:rPr>
                        <a:t>Constant vs Variable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9CE"/>
                    </a:solidFill>
                  </a:tcPr>
                </a:tc>
                <a:tc>
                  <a:txBody>
                    <a:bodyPr/>
                    <a:lstStyle/>
                    <a:p>
                      <a:pPr marL="0" marR="0" lvl="0" indent="0" algn="l" defTabSz="914400" rtl="0" eaLnBrk="0" fontAlgn="base" latinLnBrk="0" hangingPunct="0">
                        <a:lnSpc>
                          <a:spcPct val="100000"/>
                        </a:lnSpc>
                        <a:spcBef>
                          <a:spcPts val="600"/>
                        </a:spcBef>
                        <a:spcAft>
                          <a:spcPct val="0"/>
                        </a:spcAft>
                        <a:buClr>
                          <a:schemeClr val="accent1"/>
                        </a:buClr>
                        <a:buSzPct val="70000"/>
                        <a:buFont typeface="Wingdings" pitchFamily="2" charset="2"/>
                        <a:buNone/>
                        <a:tabLst/>
                      </a:pPr>
                      <a:r>
                        <a:rPr kumimoji="0" lang="en-AU" sz="1600" b="0" i="0" u="none" strike="noStrike" cap="none" normalizeH="0" baseline="0" smtClean="0">
                          <a:ln>
                            <a:noFill/>
                          </a:ln>
                          <a:solidFill>
                            <a:schemeClr val="tx1"/>
                          </a:solidFill>
                          <a:effectLst/>
                          <a:latin typeface="Century Schoolbook" pitchFamily="18" charset="0"/>
                        </a:rPr>
                        <a:t>Limited evidence for benefit of variable practice in unimpaired speech motor learning ; no evidence for MSD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9CE"/>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rgbClr val="000000"/>
                          </a:solidFill>
                          <a:effectLst/>
                          <a:latin typeface="Century Schoolbook" pitchFamily="18" charset="0"/>
                        </a:rPr>
                        <a:t>Practice schedule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ED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rgbClr val="000000"/>
                          </a:solidFill>
                          <a:effectLst/>
                          <a:latin typeface="Century Schoolbook" pitchFamily="18" charset="0"/>
                        </a:rPr>
                        <a:t>Blocked vs Random</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ED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rgbClr val="000000"/>
                          </a:solidFill>
                          <a:effectLst/>
                          <a:latin typeface="Century Schoolbook" pitchFamily="18" charset="0"/>
                        </a:rPr>
                        <a:t>Limited evidence for random practice, in unimpaired speech motor learning and treatment of AOS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EDE8"/>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rgbClr val="000000"/>
                          </a:solidFill>
                          <a:effectLst/>
                          <a:latin typeface="Century Schoolbook" pitchFamily="18" charset="0"/>
                        </a:rPr>
                        <a:t>Attentional Focus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9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rgbClr val="000000"/>
                          </a:solidFill>
                          <a:effectLst/>
                          <a:latin typeface="Century Schoolbook" pitchFamily="18" charset="0"/>
                        </a:rPr>
                        <a:t>Internal vs External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9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rgbClr val="000000"/>
                          </a:solidFill>
                          <a:effectLst/>
                          <a:latin typeface="Century Schoolbook" pitchFamily="18" charset="0"/>
                        </a:rPr>
                        <a:t>No systematic evidence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9CE"/>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rgbClr val="000000"/>
                          </a:solidFill>
                          <a:effectLst/>
                          <a:latin typeface="Century Schoolbook" pitchFamily="18" charset="0"/>
                        </a:rPr>
                        <a:t>Target Complexity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ED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rgbClr val="000000"/>
                          </a:solidFill>
                          <a:effectLst/>
                          <a:latin typeface="Century Schoolbook" pitchFamily="18" charset="0"/>
                        </a:rPr>
                        <a:t>Simple vs Complex</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ED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rgbClr val="000000"/>
                          </a:solidFill>
                          <a:effectLst/>
                          <a:latin typeface="Century Schoolbook" pitchFamily="18" charset="0"/>
                        </a:rPr>
                        <a:t>Limited evidence for benefit of targeting complex items in treatment of AOS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EDE8"/>
                    </a:solidFill>
                  </a:tcPr>
                </a:tc>
              </a:tr>
            </a:tbl>
          </a:graphicData>
        </a:graphic>
      </p:graphicFrame>
      <p:sp>
        <p:nvSpPr>
          <p:cNvPr id="18469" name="Rectangle 6"/>
          <p:cNvSpPr>
            <a:spLocks noChangeArrowheads="1"/>
          </p:cNvSpPr>
          <p:nvPr/>
        </p:nvSpPr>
        <p:spPr bwMode="auto">
          <a:xfrm>
            <a:off x="6119813" y="5940425"/>
            <a:ext cx="1981200" cy="368300"/>
          </a:xfrm>
          <a:prstGeom prst="rect">
            <a:avLst/>
          </a:prstGeom>
          <a:noFill/>
          <a:ln w="9525">
            <a:noFill/>
            <a:miter lim="800000"/>
            <a:headEnd/>
            <a:tailEnd/>
          </a:ln>
        </p:spPr>
        <p:txBody>
          <a:bodyPr wrap="none">
            <a:spAutoFit/>
          </a:bodyPr>
          <a:lstStyle/>
          <a:p>
            <a:r>
              <a:rPr lang="en-AU"/>
              <a:t>Maas et al (2008)</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5888"/>
            <a:ext cx="7467600" cy="1143000"/>
          </a:xfrm>
        </p:spPr>
        <p:txBody>
          <a:bodyPr/>
          <a:lstStyle/>
          <a:p>
            <a:pPr eaLnBrk="1" hangingPunct="1">
              <a:defRPr/>
            </a:pPr>
            <a:r>
              <a:rPr lang="en-AU" sz="2700" b="1" dirty="0" smtClean="0"/>
              <a:t>PML: Feedback Conditions</a:t>
            </a:r>
            <a:endParaRPr lang="en-AU" sz="2700" dirty="0"/>
          </a:p>
        </p:txBody>
      </p:sp>
      <p:graphicFrame>
        <p:nvGraphicFramePr>
          <p:cNvPr id="21549" name="Group 45"/>
          <p:cNvGraphicFramePr>
            <a:graphicFrameLocks noGrp="1"/>
          </p:cNvGraphicFramePr>
          <p:nvPr>
            <p:ph sz="quarter" idx="1"/>
          </p:nvPr>
        </p:nvGraphicFramePr>
        <p:xfrm>
          <a:off x="457200" y="1600200"/>
          <a:ext cx="7467600" cy="4303395"/>
        </p:xfrm>
        <a:graphic>
          <a:graphicData uri="http://schemas.openxmlformats.org/drawingml/2006/table">
            <a:tbl>
              <a:tblPr/>
              <a:tblGrid>
                <a:gridCol w="2489200"/>
                <a:gridCol w="2489200"/>
                <a:gridCol w="2489200"/>
              </a:tblGrid>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800" b="1" i="0" u="none" strike="noStrike" cap="none" normalizeH="0" baseline="0" dirty="0" smtClean="0">
                          <a:ln>
                            <a:noFill/>
                          </a:ln>
                          <a:solidFill>
                            <a:srgbClr val="FFFFFF"/>
                          </a:solidFill>
                          <a:effectLst/>
                          <a:latin typeface="Century Schoolbook" pitchFamily="18" charset="0"/>
                        </a:rPr>
                        <a:t>Condition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800" b="1" i="0" u="none" strike="noStrike" cap="none" normalizeH="0" baseline="0" smtClean="0">
                          <a:ln>
                            <a:noFill/>
                          </a:ln>
                          <a:solidFill>
                            <a:srgbClr val="FFFFFF"/>
                          </a:solidFill>
                          <a:effectLst/>
                          <a:latin typeface="Century Schoolbook" pitchFamily="18" charset="0"/>
                        </a:rPr>
                        <a:t>Options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800" b="1" i="0" u="none" strike="noStrike" cap="none" normalizeH="0" baseline="0" smtClean="0">
                          <a:ln>
                            <a:noFill/>
                          </a:ln>
                          <a:solidFill>
                            <a:srgbClr val="FFFFFF"/>
                          </a:solidFill>
                          <a:effectLst/>
                          <a:latin typeface="Century Schoolbook" pitchFamily="18" charset="0"/>
                        </a:rPr>
                        <a:t>Evidence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rgbClr val="000000"/>
                          </a:solidFill>
                          <a:effectLst/>
                          <a:latin typeface="Century Schoolbook" pitchFamily="18" charset="0"/>
                        </a:rPr>
                        <a:t>Feedback type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9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rgbClr val="000000"/>
                          </a:solidFill>
                          <a:effectLst/>
                          <a:latin typeface="Century Schoolbook" pitchFamily="18" charset="0"/>
                        </a:rPr>
                        <a:t>Knowledge of Performance (KP) vs Knowledge of Results (KR)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9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rgbClr val="000000"/>
                          </a:solidFill>
                          <a:effectLst/>
                          <a:latin typeface="Century Schoolbook" pitchFamily="18" charset="0"/>
                        </a:rPr>
                        <a:t>No systematic evidence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9CE"/>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rgbClr val="000000"/>
                          </a:solidFill>
                          <a:effectLst/>
                          <a:latin typeface="Century Schoolbook" pitchFamily="18" charset="0"/>
                        </a:rPr>
                        <a:t>Feedback frequency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ED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rgbClr val="000000"/>
                          </a:solidFill>
                          <a:effectLst/>
                          <a:latin typeface="Century Schoolbook" pitchFamily="18" charset="0"/>
                        </a:rPr>
                        <a:t>High vs Low/Summary-KR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ED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rgbClr val="000000"/>
                          </a:solidFill>
                          <a:effectLst/>
                          <a:latin typeface="Century Schoolbook" pitchFamily="18" charset="0"/>
                        </a:rPr>
                        <a:t>Some evidence for benefit of reduced feedback frequency in treatment for AOS and speech motor learning in hypokinetic dysarthria</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EDE8"/>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rgbClr val="000000"/>
                          </a:solidFill>
                          <a:effectLst/>
                          <a:latin typeface="Century Schoolbook" pitchFamily="18" charset="0"/>
                        </a:rPr>
                        <a:t>Feedback timing</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9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rgbClr val="000000"/>
                          </a:solidFill>
                          <a:effectLst/>
                          <a:latin typeface="Century Schoolbook" pitchFamily="18" charset="0"/>
                        </a:rPr>
                        <a:t>Immediate vs Delayed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9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dirty="0" smtClean="0">
                          <a:ln>
                            <a:noFill/>
                          </a:ln>
                          <a:solidFill>
                            <a:srgbClr val="000000"/>
                          </a:solidFill>
                          <a:effectLst/>
                          <a:latin typeface="Century Schoolbook" pitchFamily="18" charset="0"/>
                        </a:rPr>
                        <a:t>Some evidence for delayed feedback in treatment for AOS and </a:t>
                      </a:r>
                      <a:r>
                        <a:rPr kumimoji="0" lang="en-AU" sz="1600" b="0" i="0" u="none" strike="noStrike" cap="none" normalizeH="0" baseline="0" dirty="0" err="1" smtClean="0">
                          <a:ln>
                            <a:noFill/>
                          </a:ln>
                          <a:solidFill>
                            <a:srgbClr val="000000"/>
                          </a:solidFill>
                          <a:effectLst/>
                          <a:latin typeface="Century Schoolbook" pitchFamily="18" charset="0"/>
                        </a:rPr>
                        <a:t>hypokinetic</a:t>
                      </a:r>
                      <a:r>
                        <a:rPr kumimoji="0" lang="en-AU" sz="1600" b="0" i="0" u="none" strike="noStrike" cap="none" normalizeH="0" baseline="0" dirty="0" smtClean="0">
                          <a:ln>
                            <a:noFill/>
                          </a:ln>
                          <a:solidFill>
                            <a:srgbClr val="000000"/>
                          </a:solidFill>
                          <a:effectLst/>
                          <a:latin typeface="Century Schoolbook" pitchFamily="18" charset="0"/>
                        </a:rPr>
                        <a:t> </a:t>
                      </a:r>
                      <a:r>
                        <a:rPr kumimoji="0" lang="en-AU" sz="1600" b="0" i="0" u="none" strike="noStrike" cap="none" normalizeH="0" baseline="0" dirty="0" err="1" smtClean="0">
                          <a:ln>
                            <a:noFill/>
                          </a:ln>
                          <a:solidFill>
                            <a:srgbClr val="000000"/>
                          </a:solidFill>
                          <a:effectLst/>
                          <a:latin typeface="Century Schoolbook" pitchFamily="18" charset="0"/>
                        </a:rPr>
                        <a:t>dysarthria</a:t>
                      </a:r>
                      <a:endParaRPr kumimoji="0" lang="en-AU" sz="1600" b="0" i="0" u="none" strike="noStrike" cap="none" normalizeH="0" baseline="0" dirty="0" smtClean="0">
                        <a:ln>
                          <a:noFill/>
                        </a:ln>
                        <a:solidFill>
                          <a:srgbClr val="000000"/>
                        </a:solidFill>
                        <a:effectLst/>
                        <a:latin typeface="Century Schoolbook"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9CE"/>
                    </a:solidFill>
                  </a:tcPr>
                </a:tc>
              </a:tr>
            </a:tbl>
          </a:graphicData>
        </a:graphic>
      </p:graphicFrame>
      <p:sp>
        <p:nvSpPr>
          <p:cNvPr id="19481" name="Rectangle 6"/>
          <p:cNvSpPr>
            <a:spLocks noChangeArrowheads="1"/>
          </p:cNvSpPr>
          <p:nvPr/>
        </p:nvSpPr>
        <p:spPr bwMode="auto">
          <a:xfrm>
            <a:off x="6119813" y="5940425"/>
            <a:ext cx="1981200" cy="368300"/>
          </a:xfrm>
          <a:prstGeom prst="rect">
            <a:avLst/>
          </a:prstGeom>
          <a:noFill/>
          <a:ln w="9525">
            <a:noFill/>
            <a:miter lim="800000"/>
            <a:headEnd/>
            <a:tailEnd/>
          </a:ln>
        </p:spPr>
        <p:txBody>
          <a:bodyPr wrap="none">
            <a:spAutoFit/>
          </a:bodyPr>
          <a:lstStyle/>
          <a:p>
            <a:r>
              <a:rPr lang="en-AU"/>
              <a:t>Maas et al (2008)</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9875"/>
            <a:ext cx="7467600" cy="1143000"/>
          </a:xfrm>
        </p:spPr>
        <p:txBody>
          <a:bodyPr/>
          <a:lstStyle/>
          <a:p>
            <a:pPr eaLnBrk="1" fontAlgn="auto" hangingPunct="1">
              <a:spcAft>
                <a:spcPts val="0"/>
              </a:spcAft>
              <a:defRPr/>
            </a:pPr>
            <a:r>
              <a:rPr lang="en-AU" sz="2700" b="1" dirty="0" smtClean="0"/>
              <a:t>Treatment approaches/methods</a:t>
            </a:r>
            <a:r>
              <a:rPr lang="en-AU" dirty="0" smtClean="0"/>
              <a:t/>
            </a:r>
            <a:br>
              <a:rPr lang="en-AU" dirty="0" smtClean="0"/>
            </a:br>
            <a:endParaRPr lang="en-AU" dirty="0"/>
          </a:p>
        </p:txBody>
      </p:sp>
      <p:sp>
        <p:nvSpPr>
          <p:cNvPr id="20483" name="Content Placeholder 2"/>
          <p:cNvSpPr>
            <a:spLocks noGrp="1"/>
          </p:cNvSpPr>
          <p:nvPr>
            <p:ph sz="quarter" idx="1"/>
          </p:nvPr>
        </p:nvSpPr>
        <p:spPr>
          <a:xfrm>
            <a:off x="457200" y="1076325"/>
            <a:ext cx="7467600" cy="4873625"/>
          </a:xfrm>
        </p:spPr>
        <p:txBody>
          <a:bodyPr/>
          <a:lstStyle/>
          <a:p>
            <a:pPr eaLnBrk="1" hangingPunct="1">
              <a:buFont typeface="Wingdings" pitchFamily="2" charset="2"/>
              <a:buNone/>
            </a:pPr>
            <a:r>
              <a:rPr lang="en-AU" sz="2000" smtClean="0"/>
              <a:t>There are a variety of approaches described in the literature, such as: </a:t>
            </a:r>
          </a:p>
          <a:p>
            <a:pPr eaLnBrk="1" hangingPunct="1"/>
            <a:r>
              <a:rPr lang="en-AU" sz="2000" smtClean="0"/>
              <a:t>Integral stimulation, and, Dynamic Temporal and Tactile Cueing  (DTTC) </a:t>
            </a:r>
          </a:p>
          <a:p>
            <a:pPr eaLnBrk="1" hangingPunct="1"/>
            <a:r>
              <a:rPr lang="en-AU" sz="2000" smtClean="0"/>
              <a:t>Prompts for Restructuring Oral Muscular Phonetic Targets  (PROMPT)</a:t>
            </a:r>
            <a:endParaRPr lang="en-AU" sz="400" smtClean="0"/>
          </a:p>
          <a:p>
            <a:pPr eaLnBrk="1" hangingPunct="1"/>
            <a:r>
              <a:rPr lang="en-AU" sz="2000" smtClean="0"/>
              <a:t>Nuffield Centre Dyspraxia Programme (NDP3) </a:t>
            </a:r>
            <a:endParaRPr lang="en-AU" sz="400" smtClean="0"/>
          </a:p>
          <a:p>
            <a:pPr eaLnBrk="1" hangingPunct="1"/>
            <a:r>
              <a:rPr lang="en-AU" sz="2000" smtClean="0"/>
              <a:t>Rapid Syllable Transition Treatment (ReST)</a:t>
            </a:r>
            <a:endParaRPr lang="en-AU" sz="400" smtClean="0"/>
          </a:p>
          <a:p>
            <a:pPr eaLnBrk="1" hangingPunct="1"/>
            <a:r>
              <a:rPr lang="en-AU" sz="2000" smtClean="0"/>
              <a:t>Melodic Intonation Therapy  (MIT)</a:t>
            </a:r>
            <a:endParaRPr lang="en-AU" sz="400" smtClean="0"/>
          </a:p>
          <a:p>
            <a:pPr eaLnBrk="1" hangingPunct="1"/>
            <a:r>
              <a:rPr lang="en-AU" sz="2000" smtClean="0"/>
              <a:t>Augmentative devices to facilitate communication</a:t>
            </a:r>
            <a:endParaRPr lang="en-AU" sz="400" smtClean="0"/>
          </a:p>
          <a:p>
            <a:pPr eaLnBrk="1" hangingPunct="1"/>
            <a:r>
              <a:rPr lang="en-AU" sz="2000" smtClean="0"/>
              <a:t>Generic approaches based on PML</a:t>
            </a:r>
            <a:endParaRPr lang="en-AU" sz="400" smtClean="0"/>
          </a:p>
          <a:p>
            <a:pPr eaLnBrk="1" hangingPunct="1"/>
            <a:r>
              <a:rPr lang="en-AU" sz="2000" smtClean="0"/>
              <a:t>Stimulability training program (STP) </a:t>
            </a:r>
            <a:endParaRPr lang="en-AU" sz="400" smtClean="0"/>
          </a:p>
          <a:p>
            <a:pPr eaLnBrk="1" hangingPunct="1"/>
            <a:r>
              <a:rPr lang="en-AU" sz="2000" smtClean="0"/>
              <a:t>mCVT (modified core vocabulary training)</a:t>
            </a:r>
            <a:r>
              <a:rPr lang="en-AU" smtClean="0"/>
              <a:t>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0" y="3752850"/>
            <a:ext cx="6172200" cy="2052638"/>
          </a:xfrm>
        </p:spPr>
        <p:txBody>
          <a:bodyPr>
            <a:noAutofit/>
          </a:bodyPr>
          <a:lstStyle/>
          <a:p>
            <a:pPr>
              <a:defRPr/>
            </a:pPr>
            <a:r>
              <a:rPr lang="en-AU" sz="4400" dirty="0" smtClean="0">
                <a:solidFill>
                  <a:schemeClr val="accent1"/>
                </a:solidFill>
              </a:rPr>
              <a:t>Brief description </a:t>
            </a:r>
            <a:r>
              <a:rPr lang="en-AU" sz="4400" dirty="0" smtClean="0"/>
              <a:t>of </a:t>
            </a:r>
            <a:r>
              <a:rPr lang="en-AU" sz="4400" dirty="0" smtClean="0">
                <a:solidFill>
                  <a:schemeClr val="tx1"/>
                </a:solidFill>
              </a:rPr>
              <a:t>Integral Stimulation </a:t>
            </a:r>
            <a:r>
              <a:rPr lang="en-AU" sz="4400" dirty="0" smtClean="0"/>
              <a:t>and </a:t>
            </a:r>
            <a:r>
              <a:rPr lang="en-AU" sz="4400" dirty="0" smtClean="0">
                <a:solidFill>
                  <a:schemeClr val="tx1"/>
                </a:solidFill>
              </a:rPr>
              <a:t>Dynamic Temporal and Tactile Cueing (DTTC)</a:t>
            </a:r>
            <a:endParaRPr lang="en-AU" sz="4400" dirty="0">
              <a:solidFill>
                <a:schemeClr val="tx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p:cNvSpPr>
          <p:nvPr>
            <p:ph type="title" idx="4294967295"/>
          </p:nvPr>
        </p:nvSpPr>
        <p:spPr bwMode="auto">
          <a:xfrm>
            <a:off x="457200" y="485775"/>
            <a:ext cx="7467600" cy="1143000"/>
          </a:xfrm>
          <a:noFill/>
        </p:spPr>
        <p:txBody>
          <a:bodyPr wrap="square" lIns="91440" tIns="45720" rIns="91440" bIns="45720" numCol="1" anchorCtr="0" compatLnSpc="1">
            <a:prstTxWarp prst="textNoShape">
              <a:avLst/>
            </a:prstTxWarp>
          </a:bodyPr>
          <a:lstStyle/>
          <a:p>
            <a:r>
              <a:rPr lang="en-AU" sz="3600" b="1" cap="none" smtClean="0">
                <a:solidFill>
                  <a:schemeClr val="accent1"/>
                </a:solidFill>
              </a:rPr>
              <a:t>Integral Stimulation </a:t>
            </a:r>
            <a:r>
              <a:rPr lang="en-AU" sz="2600" b="1" cap="none" smtClean="0"/>
              <a:t/>
            </a:r>
            <a:br>
              <a:rPr lang="en-AU" sz="2600" b="1" cap="none" smtClean="0"/>
            </a:br>
            <a:endParaRPr lang="en-AU" sz="2600" b="1" cap="none" smtClean="0"/>
          </a:p>
        </p:txBody>
      </p:sp>
      <p:sp>
        <p:nvSpPr>
          <p:cNvPr id="22531" name="Rectangle 3"/>
          <p:cNvSpPr>
            <a:spLocks noGrp="1"/>
          </p:cNvSpPr>
          <p:nvPr>
            <p:ph type="body" idx="4294967295"/>
          </p:nvPr>
        </p:nvSpPr>
        <p:spPr>
          <a:xfrm>
            <a:off x="457200" y="1268413"/>
            <a:ext cx="7467600" cy="4873625"/>
          </a:xfrm>
        </p:spPr>
        <p:txBody>
          <a:bodyPr/>
          <a:lstStyle/>
          <a:p>
            <a:pPr>
              <a:buClr>
                <a:schemeClr val="tx1"/>
              </a:buClr>
            </a:pPr>
            <a:r>
              <a:rPr lang="en-AU" sz="2000" smtClean="0"/>
              <a:t>Integral Stimulation is an articulation therapy involving imitation, auditory models, and visual models </a:t>
            </a:r>
          </a:p>
          <a:p>
            <a:pPr>
              <a:buClr>
                <a:schemeClr val="tx1"/>
              </a:buClr>
              <a:buFont typeface="Wingdings" pitchFamily="2" charset="2"/>
              <a:buNone/>
            </a:pPr>
            <a:endParaRPr lang="en-AU" sz="800" smtClean="0"/>
          </a:p>
          <a:p>
            <a:pPr>
              <a:buClr>
                <a:schemeClr val="tx1"/>
              </a:buClr>
            </a:pPr>
            <a:r>
              <a:rPr lang="en-US" sz="2000" smtClean="0"/>
              <a:t>Developed by Robert Milisen, 1954</a:t>
            </a:r>
          </a:p>
          <a:p>
            <a:pPr>
              <a:buClr>
                <a:schemeClr val="tx1"/>
              </a:buClr>
              <a:buFont typeface="Wingdings" pitchFamily="2" charset="2"/>
              <a:buNone/>
            </a:pPr>
            <a:endParaRPr lang="en-US" sz="800" smtClean="0"/>
          </a:p>
          <a:p>
            <a:pPr>
              <a:buClr>
                <a:schemeClr val="tx1"/>
              </a:buClr>
            </a:pPr>
            <a:r>
              <a:rPr lang="en-AU" sz="2000" smtClean="0"/>
              <a:t>The child IMITATES utterances modelled by the SP with attention focused on LISTENING while LOOKING</a:t>
            </a:r>
          </a:p>
          <a:p>
            <a:pPr>
              <a:buClr>
                <a:schemeClr val="tx1"/>
              </a:buClr>
              <a:buFont typeface="Wingdings" pitchFamily="2" charset="2"/>
              <a:buNone/>
            </a:pPr>
            <a:endParaRPr lang="en-AU" sz="800" smtClean="0"/>
          </a:p>
          <a:p>
            <a:pPr>
              <a:lnSpc>
                <a:spcPct val="90000"/>
              </a:lnSpc>
              <a:buClr>
                <a:schemeClr val="tx1"/>
              </a:buClr>
            </a:pPr>
            <a:r>
              <a:rPr lang="en-AU" sz="2000" smtClean="0"/>
              <a:t>PROSODIC cueing methods such as MIT or contrastive stress are also used</a:t>
            </a:r>
          </a:p>
          <a:p>
            <a:pPr>
              <a:lnSpc>
                <a:spcPct val="90000"/>
              </a:lnSpc>
              <a:buClr>
                <a:schemeClr val="tx1"/>
              </a:buClr>
              <a:buFont typeface="Wingdings" pitchFamily="2" charset="2"/>
              <a:buNone/>
            </a:pPr>
            <a:endParaRPr lang="en-AU" sz="800" smtClean="0"/>
          </a:p>
          <a:p>
            <a:pPr>
              <a:lnSpc>
                <a:spcPct val="90000"/>
              </a:lnSpc>
              <a:buClr>
                <a:schemeClr val="tx1"/>
              </a:buClr>
            </a:pPr>
            <a:r>
              <a:rPr lang="en-AU" sz="2000" smtClean="0"/>
              <a:t>Word stress and the contours of sentences are emphasised early in treatment</a:t>
            </a:r>
          </a:p>
          <a:p>
            <a:pPr>
              <a:lnSpc>
                <a:spcPct val="90000"/>
              </a:lnSpc>
              <a:buClr>
                <a:schemeClr val="tx1"/>
              </a:buClr>
              <a:buFont typeface="Wingdings" pitchFamily="2" charset="2"/>
              <a:buNone/>
            </a:pPr>
            <a:endParaRPr lang="en-AU" sz="800" smtClean="0"/>
          </a:p>
          <a:p>
            <a:pPr>
              <a:lnSpc>
                <a:spcPct val="90000"/>
              </a:lnSpc>
              <a:buClr>
                <a:schemeClr val="tx1"/>
              </a:buClr>
            </a:pPr>
            <a:r>
              <a:rPr lang="en-AU" sz="2000" smtClean="0"/>
              <a:t>Functional communication is emphasised</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p:cNvSpPr>
          <p:nvPr>
            <p:ph type="title" idx="4294967295"/>
          </p:nvPr>
        </p:nvSpPr>
        <p:spPr bwMode="auto">
          <a:noFill/>
        </p:spPr>
        <p:txBody>
          <a:bodyPr wrap="square" lIns="91440" tIns="45720" rIns="91440" bIns="45720" numCol="1" anchorCtr="0" compatLnSpc="1">
            <a:prstTxWarp prst="textNoShape">
              <a:avLst/>
            </a:prstTxWarp>
          </a:bodyPr>
          <a:lstStyle/>
          <a:p>
            <a:r>
              <a:rPr lang="en-AU" sz="2700" b="1" cap="none" smtClean="0">
                <a:solidFill>
                  <a:schemeClr val="accent1"/>
                </a:solidFill>
              </a:rPr>
              <a:t>DYNAMIC TEMPORAL AND TACTILE CUEING (DTTC) </a:t>
            </a:r>
          </a:p>
        </p:txBody>
      </p:sp>
      <p:sp>
        <p:nvSpPr>
          <p:cNvPr id="23555" name="Rectangle 3"/>
          <p:cNvSpPr>
            <a:spLocks noGrp="1"/>
          </p:cNvSpPr>
          <p:nvPr>
            <p:ph type="body" idx="4294967295"/>
          </p:nvPr>
        </p:nvSpPr>
        <p:spPr/>
        <p:txBody>
          <a:bodyPr/>
          <a:lstStyle/>
          <a:p>
            <a:pPr algn="ctr">
              <a:buClr>
                <a:schemeClr val="tx1"/>
              </a:buClr>
              <a:buFont typeface="Wingdings" pitchFamily="2" charset="2"/>
              <a:buNone/>
            </a:pPr>
            <a:r>
              <a:rPr lang="en-AU" sz="2000" smtClean="0"/>
              <a:t>    </a:t>
            </a:r>
            <a:r>
              <a:rPr lang="en-AU" sz="2000" i="1" smtClean="0"/>
              <a:t>“For non-verbal children, with very severe CAS, Edythe Strand uses a variation of Integral Stimulation that she developed, called: Dynamic Temporal &amp; Tactile Cueing for speech motor learning (DTTC)”</a:t>
            </a:r>
          </a:p>
          <a:p>
            <a:pPr algn="ctr">
              <a:buClr>
                <a:schemeClr val="tx1"/>
              </a:buClr>
              <a:buFont typeface="Wingdings" pitchFamily="2" charset="2"/>
              <a:buNone/>
            </a:pPr>
            <a:endParaRPr lang="en-AU" sz="2000" smtClean="0"/>
          </a:p>
          <a:p>
            <a:pPr algn="ctr">
              <a:buClr>
                <a:schemeClr val="tx1"/>
              </a:buClr>
              <a:buFont typeface="Wingdings" pitchFamily="2" charset="2"/>
              <a:buNone/>
            </a:pPr>
            <a:r>
              <a:rPr lang="en-AU" sz="2000" i="1" smtClean="0"/>
              <a:t>“DTTC is based on John Rosenbek and colleagues</a:t>
            </a:r>
            <a:r>
              <a:rPr lang="en-AU" sz="2000" i="1" smtClean="0">
                <a:latin typeface="Arial" charset="0"/>
              </a:rPr>
              <a:t>’</a:t>
            </a:r>
            <a:r>
              <a:rPr lang="en-AU" sz="2000" i="1" smtClean="0"/>
              <a:t> 1973 </a:t>
            </a:r>
            <a:r>
              <a:rPr lang="en-AU" sz="2000" i="1" smtClean="0">
                <a:latin typeface="Arial" charset="0"/>
              </a:rPr>
              <a:t>“</a:t>
            </a:r>
            <a:r>
              <a:rPr lang="en-AU" sz="2000" i="1" smtClean="0"/>
              <a:t>Eight-step Continuum for Treatment of Acquired Apraxia of Speech.</a:t>
            </a:r>
            <a:r>
              <a:rPr lang="en-AU" sz="2000" i="1" smtClean="0">
                <a:latin typeface="Arial" charset="0"/>
              </a:rPr>
              <a:t>”</a:t>
            </a:r>
            <a:r>
              <a:rPr lang="en-AU" sz="2000" i="1" smtClean="0"/>
              <a:t> </a:t>
            </a:r>
          </a:p>
          <a:p>
            <a:pPr>
              <a:buClr>
                <a:schemeClr val="tx1"/>
              </a:buClr>
              <a:buFont typeface="Wingdings" pitchFamily="2" charset="2"/>
              <a:buNone/>
            </a:pPr>
            <a:endParaRPr lang="en-AU" sz="2000" i="1" smtClean="0"/>
          </a:p>
          <a:p>
            <a:pPr algn="ctr">
              <a:buClr>
                <a:schemeClr val="tx1"/>
              </a:buClr>
              <a:buFont typeface="Wingdings" pitchFamily="2" charset="2"/>
              <a:buNone/>
            </a:pPr>
            <a:r>
              <a:rPr lang="en-AU" sz="2000" i="1" smtClean="0"/>
              <a:t>“It allows for a </a:t>
            </a:r>
            <a:r>
              <a:rPr lang="en-AU" sz="2000" i="1" u="sng" smtClean="0"/>
              <a:t>continuous shaping</a:t>
            </a:r>
            <a:r>
              <a:rPr lang="en-AU" sz="2000" i="1" smtClean="0"/>
              <a:t> of the movement gesture.”</a:t>
            </a:r>
          </a:p>
          <a:p>
            <a:pPr algn="ctr">
              <a:buClr>
                <a:schemeClr val="tx1"/>
              </a:buClr>
              <a:buFont typeface="Wingdings" pitchFamily="2" charset="2"/>
              <a:buNone/>
            </a:pPr>
            <a:endParaRPr lang="en-AU" sz="2000" i="1" smtClean="0"/>
          </a:p>
          <a:p>
            <a:pPr algn="ctr">
              <a:buClr>
                <a:schemeClr val="tx1"/>
              </a:buClr>
              <a:buFont typeface="Wingdings" pitchFamily="2" charset="2"/>
              <a:buNone/>
            </a:pPr>
            <a:r>
              <a:rPr lang="en-AU" sz="2000" i="1" smtClean="0"/>
              <a:t>(Bowen, 2012)</a:t>
            </a:r>
          </a:p>
          <a:p>
            <a:endParaRPr lang="en-AU" sz="2000" i="1" smtClean="0"/>
          </a:p>
          <a:p>
            <a:endParaRPr lang="en-AU" sz="2000" smtClean="0"/>
          </a:p>
          <a:p>
            <a:endParaRPr lang="en-AU" sz="2000" smtClean="0"/>
          </a:p>
          <a:p>
            <a:pPr>
              <a:buFont typeface="Wingdings" pitchFamily="2" charset="2"/>
              <a:buNone/>
            </a:pPr>
            <a:endParaRPr lang="en-AU" sz="2000" b="1" smtClean="0">
              <a:solidFill>
                <a:srgbClr val="00B050"/>
              </a:solidFill>
            </a:endParaRPr>
          </a:p>
          <a:p>
            <a:endParaRPr lang="en-AU" sz="200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bwMode="auto"/>
        <p:txBody>
          <a:bodyPr wrap="square" lIns="91440" tIns="45720" rIns="91440" bIns="45720" numCol="1" anchorCtr="0" compatLnSpc="1">
            <a:prstTxWarp prst="textNoShape">
              <a:avLst/>
            </a:prstTxWarp>
          </a:bodyPr>
          <a:lstStyle/>
          <a:p>
            <a:pPr eaLnBrk="1" hangingPunct="1"/>
            <a:r>
              <a:rPr lang="en-AU" sz="2700" b="1" cap="none" smtClean="0">
                <a:solidFill>
                  <a:schemeClr val="accent1"/>
                </a:solidFill>
              </a:rPr>
              <a:t>DYNAMIC TEMPORAL AND TACTILE CUEING (DTTC)</a:t>
            </a:r>
            <a:endParaRPr lang="en-AU" sz="2700" b="1" cap="none" smtClean="0"/>
          </a:p>
        </p:txBody>
      </p:sp>
      <p:sp>
        <p:nvSpPr>
          <p:cNvPr id="24579" name="Content Placeholder 2"/>
          <p:cNvSpPr>
            <a:spLocks noGrp="1"/>
          </p:cNvSpPr>
          <p:nvPr>
            <p:ph sz="quarter" idx="1"/>
          </p:nvPr>
        </p:nvSpPr>
        <p:spPr>
          <a:xfrm>
            <a:off x="457200" y="1600200"/>
            <a:ext cx="7467600" cy="4873625"/>
          </a:xfrm>
        </p:spPr>
        <p:txBody>
          <a:bodyPr/>
          <a:lstStyle/>
          <a:p>
            <a:pPr algn="ctr" eaLnBrk="1" hangingPunct="1">
              <a:buFont typeface="Wingdings" pitchFamily="2" charset="2"/>
              <a:buNone/>
            </a:pPr>
            <a:r>
              <a:rPr lang="en-AU" sz="2000" i="1" smtClean="0"/>
              <a:t>“Allows opportunity for the child to take increasing responsibility for assembling, retrieving and executing motor plans with progressively less cueing.”</a:t>
            </a:r>
          </a:p>
          <a:p>
            <a:pPr algn="just" eaLnBrk="1" hangingPunct="1">
              <a:buFont typeface="Wingdings" pitchFamily="2" charset="2"/>
              <a:buNone/>
            </a:pPr>
            <a:endParaRPr lang="en-AU" sz="2000" i="1" smtClean="0"/>
          </a:p>
          <a:p>
            <a:pPr algn="ctr" eaLnBrk="1" hangingPunct="1">
              <a:buFont typeface="Wingdings" pitchFamily="2" charset="2"/>
              <a:buNone/>
            </a:pPr>
            <a:r>
              <a:rPr lang="en-AU" sz="2000" i="1" smtClean="0"/>
              <a:t>“Sometimes, we begin the therapy process by working in the session and having the parents work at home to establish good visual attention to a person’s face, as well as general imitation skills.”</a:t>
            </a:r>
          </a:p>
          <a:p>
            <a:pPr eaLnBrk="1" hangingPunct="1">
              <a:buFont typeface="Wingdings" pitchFamily="2" charset="2"/>
              <a:buNone/>
            </a:pPr>
            <a:endParaRPr lang="en-AU" sz="2000" i="1" smtClean="0"/>
          </a:p>
          <a:p>
            <a:pPr algn="ctr" eaLnBrk="1" hangingPunct="1">
              <a:buFont typeface="Wingdings" pitchFamily="2" charset="2"/>
              <a:buNone/>
            </a:pPr>
            <a:r>
              <a:rPr lang="en-AU" sz="2000" i="1" smtClean="0"/>
              <a:t>“These are prerequisites for the integral stimulation approach, and for most children can be achieved with a positive reinforcement behaviour modification approach.”</a:t>
            </a:r>
          </a:p>
          <a:p>
            <a:pPr eaLnBrk="1" hangingPunct="1"/>
            <a:endParaRPr lang="en-AU" sz="2000" smtClean="0"/>
          </a:p>
          <a:p>
            <a:pPr eaLnBrk="1" hangingPunct="1">
              <a:buFont typeface="Wingdings" pitchFamily="2" charset="2"/>
              <a:buNone/>
            </a:pPr>
            <a:r>
              <a:rPr lang="en-AU" sz="2000" b="1" smtClean="0"/>
              <a:t>                                                                          </a:t>
            </a:r>
            <a:r>
              <a:rPr lang="en-AU" sz="2000" smtClean="0"/>
              <a:t>Strand (2012)</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bwMode="auto">
          <a:xfrm>
            <a:off x="457200" y="260350"/>
            <a:ext cx="7467600" cy="1143000"/>
          </a:xfrm>
        </p:spPr>
        <p:txBody>
          <a:bodyPr wrap="square" lIns="91440" tIns="45720" rIns="91440" bIns="45720" numCol="1" anchorCtr="0" compatLnSpc="1">
            <a:prstTxWarp prst="textNoShape">
              <a:avLst/>
            </a:prstTxWarp>
            <a:normAutofit fontScale="90000"/>
          </a:bodyPr>
          <a:lstStyle/>
          <a:p>
            <a:pPr eaLnBrk="1" hangingPunct="1">
              <a:defRPr/>
            </a:pPr>
            <a:r>
              <a:rPr lang="en-AU" sz="2700" b="1" cap="none" dirty="0" smtClean="0">
                <a:solidFill>
                  <a:schemeClr val="folHlink"/>
                </a:solidFill>
              </a:rPr>
              <a:t>DTTC Procedure</a:t>
            </a:r>
            <a:br>
              <a:rPr lang="en-AU" sz="2700" b="1" cap="none" dirty="0" smtClean="0">
                <a:solidFill>
                  <a:schemeClr val="folHlink"/>
                </a:solidFill>
              </a:rPr>
            </a:br>
            <a:r>
              <a:rPr lang="en-AU" sz="2200" b="1" cap="none" dirty="0" smtClean="0">
                <a:solidFill>
                  <a:schemeClr val="folHlink"/>
                </a:solidFill>
              </a:rPr>
              <a:t>(From Bowen, 2012, based on </a:t>
            </a:r>
            <a:r>
              <a:rPr lang="en-AU" sz="2200" b="1" cap="none" dirty="0" err="1" smtClean="0">
                <a:solidFill>
                  <a:schemeClr val="folHlink"/>
                </a:solidFill>
              </a:rPr>
              <a:t>Edyth</a:t>
            </a:r>
            <a:r>
              <a:rPr lang="en-AU" sz="2200" b="1" cap="none" dirty="0" smtClean="0">
                <a:solidFill>
                  <a:schemeClr val="folHlink"/>
                </a:solidFill>
              </a:rPr>
              <a:t> Strand’s work)</a:t>
            </a:r>
            <a:endParaRPr lang="en-AU" sz="2700" b="1" cap="none" dirty="0" smtClean="0">
              <a:solidFill>
                <a:schemeClr val="folHlink"/>
              </a:solidFill>
            </a:endParaRPr>
          </a:p>
        </p:txBody>
      </p:sp>
      <p:sp>
        <p:nvSpPr>
          <p:cNvPr id="25603" name="Content Placeholder 2"/>
          <p:cNvSpPr>
            <a:spLocks noGrp="1"/>
          </p:cNvSpPr>
          <p:nvPr>
            <p:ph sz="quarter" idx="1"/>
          </p:nvPr>
        </p:nvSpPr>
        <p:spPr>
          <a:xfrm>
            <a:off x="457200" y="1557338"/>
            <a:ext cx="7467600" cy="4873625"/>
          </a:xfrm>
        </p:spPr>
        <p:txBody>
          <a:bodyPr/>
          <a:lstStyle/>
          <a:p>
            <a:pPr marL="342900" indent="-342900" algn="just" eaLnBrk="1" hangingPunct="1">
              <a:buFont typeface="Wingdings" pitchFamily="2" charset="2"/>
              <a:buAutoNum type="arabicPeriod"/>
            </a:pPr>
            <a:r>
              <a:rPr lang="en-GB" sz="2000" smtClean="0"/>
              <a:t>Imitation - Direct, immediate imitation of natural speech.</a:t>
            </a:r>
          </a:p>
          <a:p>
            <a:pPr marL="342900" indent="-342900" algn="just" eaLnBrk="1" hangingPunct="1">
              <a:buFont typeface="Wingdings" pitchFamily="2" charset="2"/>
              <a:buAutoNum type="arabicPeriod"/>
            </a:pPr>
            <a:r>
              <a:rPr lang="en-GB" sz="2000" smtClean="0"/>
              <a:t>Simultaneous production with prolonged vowels (most support)</a:t>
            </a:r>
          </a:p>
          <a:p>
            <a:pPr marL="342900" indent="-342900" algn="just" eaLnBrk="1" hangingPunct="1">
              <a:buFont typeface="Wingdings" pitchFamily="2" charset="2"/>
              <a:buAutoNum type="arabicPeriod"/>
            </a:pPr>
            <a:r>
              <a:rPr lang="en-US" sz="2000" smtClean="0"/>
              <a:t>Reduction of vowel length</a:t>
            </a:r>
          </a:p>
          <a:p>
            <a:pPr marL="342900" indent="-342900" algn="just" eaLnBrk="1" hangingPunct="1">
              <a:buFont typeface="Wingdings" pitchFamily="2" charset="2"/>
              <a:buAutoNum type="arabicPeriod"/>
            </a:pPr>
            <a:r>
              <a:rPr lang="en-US" sz="2000" smtClean="0"/>
              <a:t>Gradual increase of rate to normal</a:t>
            </a:r>
          </a:p>
          <a:p>
            <a:pPr marL="342900" indent="-342900" algn="just" eaLnBrk="1" hangingPunct="1">
              <a:buFont typeface="Wingdings" pitchFamily="2" charset="2"/>
              <a:buAutoNum type="arabicPeriod"/>
            </a:pPr>
            <a:r>
              <a:rPr lang="en-AU" sz="2000" smtClean="0"/>
              <a:t>Reduction of therapist’s vocal loudness, eventually miming</a:t>
            </a:r>
          </a:p>
          <a:p>
            <a:pPr marL="342900" indent="-342900" algn="just" eaLnBrk="1" hangingPunct="1">
              <a:buFont typeface="Wingdings" pitchFamily="2" charset="2"/>
              <a:buAutoNum type="arabicPeriod"/>
            </a:pPr>
            <a:r>
              <a:rPr lang="en-AU" sz="2000" smtClean="0"/>
              <a:t>Direct imitation</a:t>
            </a:r>
          </a:p>
          <a:p>
            <a:pPr marL="342900" indent="-342900" algn="just" eaLnBrk="1" hangingPunct="1">
              <a:buFont typeface="Wingdings" pitchFamily="2" charset="2"/>
              <a:buAutoNum type="arabicPeriod"/>
            </a:pPr>
            <a:r>
              <a:rPr lang="en-US" sz="2000" smtClean="0"/>
              <a:t>Introduction of a one or two second S-R delay </a:t>
            </a:r>
            <a:r>
              <a:rPr lang="en-GB" sz="2000" smtClean="0"/>
              <a:t>(least support)</a:t>
            </a:r>
          </a:p>
          <a:p>
            <a:pPr marL="342900" indent="-342900" algn="just" eaLnBrk="1" hangingPunct="1">
              <a:buFont typeface="Wingdings" pitchFamily="2" charset="2"/>
              <a:buAutoNum type="arabicPeriod"/>
            </a:pPr>
            <a:r>
              <a:rPr lang="en-GB" sz="2000" smtClean="0"/>
              <a:t>Spontaneous Production</a:t>
            </a:r>
          </a:p>
          <a:p>
            <a:pPr marL="342900" indent="-342900" eaLnBrk="1" hangingPunct="1"/>
            <a:endParaRPr lang="en-AU" sz="2000" smtClean="0"/>
          </a:p>
          <a:p>
            <a:pPr marL="342900" indent="-342900" eaLnBrk="1" hangingPunct="1"/>
            <a:r>
              <a:rPr lang="en-AU" sz="2000" smtClean="0"/>
              <a:t>Keep in mind: This hierarchy is constantly varying -- after observing the child's response on each trial</a:t>
            </a:r>
          </a:p>
          <a:p>
            <a:pPr marL="342900" indent="-342900" algn="just" eaLnBrk="1" hangingPunct="1">
              <a:buFont typeface="Wingdings" pitchFamily="2" charset="2"/>
              <a:buAutoNum type="arabicPeriod"/>
            </a:pPr>
            <a:endParaRPr lang="en-AU" sz="180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p:cNvSpPr>
          <p:nvPr>
            <p:ph type="title" idx="4294967295"/>
          </p:nvPr>
        </p:nvSpPr>
        <p:spPr bwMode="auto">
          <a:noFill/>
        </p:spPr>
        <p:txBody>
          <a:bodyPr wrap="square" lIns="91440" tIns="45720" rIns="91440" bIns="45720" numCol="1" anchorCtr="0" compatLnSpc="1">
            <a:prstTxWarp prst="textNoShape">
              <a:avLst/>
            </a:prstTxWarp>
          </a:bodyPr>
          <a:lstStyle/>
          <a:p>
            <a:r>
              <a:rPr lang="en-AU" sz="2700" b="1" cap="none" smtClean="0"/>
              <a:t>CAP – Integral Stimulation</a:t>
            </a:r>
          </a:p>
        </p:txBody>
      </p:sp>
      <p:sp>
        <p:nvSpPr>
          <p:cNvPr id="26627" name="Rectangle 3"/>
          <p:cNvSpPr>
            <a:spLocks noGrp="1"/>
          </p:cNvSpPr>
          <p:nvPr>
            <p:ph type="body" idx="4294967295"/>
          </p:nvPr>
        </p:nvSpPr>
        <p:spPr/>
        <p:txBody>
          <a:bodyPr/>
          <a:lstStyle/>
          <a:p>
            <a:pPr>
              <a:buFont typeface="Wingdings" pitchFamily="2" charset="2"/>
              <a:buNone/>
            </a:pPr>
            <a:r>
              <a:rPr lang="en-AU" sz="2000" smtClean="0"/>
              <a:t>Strand &amp; Derbertine(2000)</a:t>
            </a:r>
          </a:p>
          <a:p>
            <a:pPr>
              <a:buFont typeface="Wingdings" pitchFamily="2" charset="2"/>
              <a:buNone/>
            </a:pPr>
            <a:endParaRPr lang="en-AU" sz="800" smtClean="0"/>
          </a:p>
          <a:p>
            <a:r>
              <a:rPr lang="en-AU" sz="2000" smtClean="0"/>
              <a:t>The Efficacy of Integral Stimulation Intervention with Developmental Apraxia of Speech</a:t>
            </a:r>
          </a:p>
          <a:p>
            <a:pPr>
              <a:buFont typeface="Wingdings" pitchFamily="2" charset="2"/>
              <a:buNone/>
            </a:pPr>
            <a:endParaRPr lang="en-AU" sz="800" smtClean="0"/>
          </a:p>
          <a:p>
            <a:r>
              <a:rPr lang="en-AU" sz="2000" smtClean="0"/>
              <a:t>Single case study design with multiple baseline</a:t>
            </a:r>
          </a:p>
          <a:p>
            <a:pPr>
              <a:buFont typeface="Wingdings" pitchFamily="2" charset="2"/>
              <a:buNone/>
            </a:pPr>
            <a:endParaRPr lang="en-AU" sz="800" smtClean="0"/>
          </a:p>
          <a:p>
            <a:r>
              <a:rPr lang="en-AU" sz="2000" smtClean="0"/>
              <a:t>Provided evidence for the use of Integral Stimulation incorporating a number of basic PML for children with CAS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AU" sz="2700" b="1" cap="none" dirty="0" smtClean="0"/>
              <a:t>CAP – Dynamic Temporal and Tactile Cueing  (DTTC)  </a:t>
            </a:r>
            <a:endParaRPr lang="en-AU" sz="2700" b="1" dirty="0"/>
          </a:p>
        </p:txBody>
      </p:sp>
      <p:sp>
        <p:nvSpPr>
          <p:cNvPr id="27651" name="Content Placeholder 2"/>
          <p:cNvSpPr>
            <a:spLocks noGrp="1"/>
          </p:cNvSpPr>
          <p:nvPr>
            <p:ph sz="quarter" idx="1"/>
          </p:nvPr>
        </p:nvSpPr>
        <p:spPr>
          <a:xfrm>
            <a:off x="457200" y="1600200"/>
            <a:ext cx="7467600" cy="4873625"/>
          </a:xfrm>
        </p:spPr>
        <p:txBody>
          <a:bodyPr/>
          <a:lstStyle/>
          <a:p>
            <a:pPr algn="just">
              <a:buFont typeface="Wingdings" pitchFamily="2" charset="2"/>
              <a:buNone/>
            </a:pPr>
            <a:r>
              <a:rPr lang="en-AU" sz="2000" smtClean="0"/>
              <a:t>Baas, Strand, Elmer &amp; Barbaresi (2008)</a:t>
            </a:r>
          </a:p>
          <a:p>
            <a:pPr algn="just">
              <a:buFont typeface="Wingdings" pitchFamily="2" charset="2"/>
              <a:buNone/>
            </a:pPr>
            <a:endParaRPr lang="en-AU" sz="800" smtClean="0"/>
          </a:p>
          <a:p>
            <a:pPr algn="just"/>
            <a:r>
              <a:rPr lang="en-AU" sz="2000" smtClean="0"/>
              <a:t>Treatment of Severe Childhood Apraxia of Speech in a 12-Year-Old Male with CHARGE Association</a:t>
            </a:r>
          </a:p>
          <a:p>
            <a:pPr algn="just">
              <a:buFont typeface="Wingdings" pitchFamily="2" charset="2"/>
              <a:buNone/>
            </a:pPr>
            <a:endParaRPr lang="en-AU" sz="800" smtClean="0"/>
          </a:p>
          <a:p>
            <a:pPr algn="just"/>
            <a:r>
              <a:rPr lang="en-AU" sz="2000" smtClean="0"/>
              <a:t>Single subject multiple baseline design</a:t>
            </a:r>
          </a:p>
          <a:p>
            <a:pPr algn="just">
              <a:buFont typeface="Wingdings" pitchFamily="2" charset="2"/>
              <a:buNone/>
            </a:pPr>
            <a:endParaRPr lang="en-AU" sz="800" smtClean="0"/>
          </a:p>
          <a:p>
            <a:pPr algn="just"/>
            <a:r>
              <a:rPr lang="en-AU" sz="2000" smtClean="0"/>
              <a:t>Provided a low level of evidence for the use of DTTC incorporating some PML to improve the functional verbal communication of children with severe CAS</a:t>
            </a:r>
          </a:p>
          <a:p>
            <a:endParaRPr lang="en-AU"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AU" sz="2700" b="1" dirty="0" smtClean="0"/>
              <a:t>CAP -</a:t>
            </a:r>
            <a:r>
              <a:rPr lang="en-AU" sz="2700" b="1" cap="none" dirty="0" smtClean="0"/>
              <a:t> Dynamic Temporal and Tactile Cueing  (DTTC) </a:t>
            </a:r>
            <a:endParaRPr lang="en-AU" sz="2700" b="1" dirty="0"/>
          </a:p>
        </p:txBody>
      </p:sp>
      <p:sp>
        <p:nvSpPr>
          <p:cNvPr id="28675" name="Content Placeholder 2"/>
          <p:cNvSpPr>
            <a:spLocks noGrp="1"/>
          </p:cNvSpPr>
          <p:nvPr>
            <p:ph sz="quarter" idx="1"/>
          </p:nvPr>
        </p:nvSpPr>
        <p:spPr>
          <a:xfrm>
            <a:off x="457200" y="1600200"/>
            <a:ext cx="7467600" cy="4873625"/>
          </a:xfrm>
        </p:spPr>
        <p:txBody>
          <a:bodyPr/>
          <a:lstStyle/>
          <a:p>
            <a:pPr>
              <a:buFont typeface="Wingdings" pitchFamily="2" charset="2"/>
              <a:buNone/>
            </a:pPr>
            <a:r>
              <a:rPr lang="en-AU" sz="2000" smtClean="0"/>
              <a:t>Strand, Stoeckel &amp; Baas (2006)</a:t>
            </a:r>
          </a:p>
          <a:p>
            <a:pPr>
              <a:buFont typeface="Wingdings" pitchFamily="2" charset="2"/>
              <a:buNone/>
            </a:pPr>
            <a:endParaRPr lang="en-AU" sz="800" smtClean="0"/>
          </a:p>
          <a:p>
            <a:r>
              <a:rPr lang="en-AU" sz="2000" smtClean="0"/>
              <a:t>Treatment of Severe Childhood Apraxia of Speech: A Treatment Efficacy Study</a:t>
            </a:r>
          </a:p>
          <a:p>
            <a:pPr>
              <a:buFont typeface="Wingdings" pitchFamily="2" charset="2"/>
              <a:buNone/>
            </a:pPr>
            <a:endParaRPr lang="en-AU" sz="800" smtClean="0"/>
          </a:p>
          <a:p>
            <a:r>
              <a:rPr lang="en-AU" sz="2000" smtClean="0"/>
              <a:t>Single subject with multiple baseline design for 4 participants</a:t>
            </a:r>
          </a:p>
          <a:p>
            <a:pPr>
              <a:buFont typeface="Wingdings" pitchFamily="2" charset="2"/>
              <a:buNone/>
            </a:pPr>
            <a:endParaRPr lang="en-AU" sz="800" smtClean="0"/>
          </a:p>
          <a:p>
            <a:r>
              <a:rPr lang="en-AU" sz="2000" smtClean="0"/>
              <a:t>Frequent treatment  using DTTC incorporating the PML resulted in improvements in articulatory accuracy and verbal communication for 3 out of 4 children with severe CAS who had been non-verbal despite previous treatment</a:t>
            </a:r>
          </a:p>
          <a:p>
            <a:endParaRPr lang="en-AU" sz="2000" smtClean="0"/>
          </a:p>
          <a:p>
            <a:endParaRPr lang="en-AU" sz="800" smtClean="0"/>
          </a:p>
          <a:p>
            <a:endParaRPr lang="en-AU" sz="2000" smtClean="0"/>
          </a:p>
          <a:p>
            <a:endParaRPr lang="en-AU"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bwMode="auto">
          <a:xfrm>
            <a:off x="457200" y="260350"/>
            <a:ext cx="7467600" cy="1143000"/>
          </a:xfrm>
        </p:spPr>
        <p:txBody>
          <a:bodyPr wrap="square" lIns="91440" tIns="45720" rIns="91440" bIns="45720" numCol="1" anchorCtr="0" compatLnSpc="1">
            <a:prstTxWarp prst="textNoShape">
              <a:avLst/>
            </a:prstTxWarp>
            <a:normAutofit fontScale="90000"/>
          </a:bodyPr>
          <a:lstStyle/>
          <a:p>
            <a:pPr eaLnBrk="1" hangingPunct="1">
              <a:defRPr/>
            </a:pPr>
            <a:r>
              <a:rPr lang="en-AU" sz="2800" b="1" cap="none" dirty="0" smtClean="0"/>
              <a:t/>
            </a:r>
            <a:br>
              <a:rPr lang="en-AU" sz="2800" b="1" cap="none" dirty="0" smtClean="0"/>
            </a:br>
            <a:r>
              <a:rPr lang="en-AU" sz="2700" b="1" cap="none" dirty="0" smtClean="0"/>
              <a:t>CAP – </a:t>
            </a:r>
            <a:r>
              <a:rPr lang="en-AU" sz="2700" b="1" cap="none" dirty="0" err="1" smtClean="0"/>
              <a:t>Stimulability</a:t>
            </a:r>
            <a:r>
              <a:rPr lang="en-AU" sz="2700" b="1" cap="none" dirty="0" smtClean="0"/>
              <a:t> training program and Modified core vocabulary training</a:t>
            </a:r>
          </a:p>
        </p:txBody>
      </p:sp>
      <p:sp>
        <p:nvSpPr>
          <p:cNvPr id="29699" name="Content Placeholder 2"/>
          <p:cNvSpPr>
            <a:spLocks noGrp="1"/>
          </p:cNvSpPr>
          <p:nvPr>
            <p:ph sz="quarter" idx="1"/>
          </p:nvPr>
        </p:nvSpPr>
        <p:spPr>
          <a:xfrm>
            <a:off x="468313" y="1557338"/>
            <a:ext cx="7467600" cy="4873625"/>
          </a:xfrm>
        </p:spPr>
        <p:txBody>
          <a:bodyPr/>
          <a:lstStyle/>
          <a:p>
            <a:pPr algn="just" eaLnBrk="1" hangingPunct="1">
              <a:buFont typeface="Wingdings" pitchFamily="2" charset="2"/>
              <a:buNone/>
            </a:pPr>
            <a:r>
              <a:rPr lang="en-AU" sz="2000" smtClean="0"/>
              <a:t>Iuzzini &amp; Forrest (2010)</a:t>
            </a:r>
          </a:p>
          <a:p>
            <a:pPr algn="just" eaLnBrk="1" hangingPunct="1">
              <a:buFont typeface="Wingdings" pitchFamily="2" charset="2"/>
              <a:buNone/>
            </a:pPr>
            <a:endParaRPr lang="en-AU" sz="800" smtClean="0"/>
          </a:p>
          <a:p>
            <a:pPr algn="just" eaLnBrk="1" hangingPunct="1"/>
            <a:r>
              <a:rPr lang="en-AU" sz="2000" smtClean="0"/>
              <a:t>Evaluation of a combined treatment approach for childhood apraxia of speech</a:t>
            </a:r>
          </a:p>
          <a:p>
            <a:pPr algn="just" eaLnBrk="1" hangingPunct="1">
              <a:buFont typeface="Wingdings" pitchFamily="2" charset="2"/>
              <a:buNone/>
            </a:pPr>
            <a:endParaRPr lang="en-AU" sz="800" smtClean="0"/>
          </a:p>
          <a:p>
            <a:pPr algn="just" eaLnBrk="1" hangingPunct="1"/>
            <a:r>
              <a:rPr lang="en-AU" sz="2000" smtClean="0"/>
              <a:t>Single subject multiple baseline design with 4 participants</a:t>
            </a:r>
          </a:p>
          <a:p>
            <a:pPr algn="just" eaLnBrk="1" hangingPunct="1">
              <a:buFont typeface="Wingdings" pitchFamily="2" charset="2"/>
              <a:buNone/>
            </a:pPr>
            <a:endParaRPr lang="en-AU" sz="800" smtClean="0"/>
          </a:p>
          <a:p>
            <a:pPr algn="just" eaLnBrk="1" hangingPunct="1"/>
            <a:r>
              <a:rPr lang="en-AU" sz="2000" smtClean="0"/>
              <a:t>Provided emerging evidence for the use of STP (stimulability training program) paired with mCVT (modified core vocabulary training) to increase the phonetic inventory and PCC of children with CAS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title" idx="4294967295"/>
          </p:nvPr>
        </p:nvSpPr>
        <p:spPr bwMode="auto">
          <a:noFill/>
        </p:spPr>
        <p:txBody>
          <a:bodyPr wrap="square" lIns="91440" tIns="45720" rIns="91440" bIns="45720" numCol="1" anchorCtr="0" compatLnSpc="1">
            <a:prstTxWarp prst="textNoShape">
              <a:avLst/>
            </a:prstTxWarp>
          </a:bodyPr>
          <a:lstStyle/>
          <a:p>
            <a:r>
              <a:rPr lang="en-AU" sz="2700" b="1" cap="none" smtClean="0"/>
              <a:t>CAP – MIT and Touch-cues</a:t>
            </a:r>
          </a:p>
        </p:txBody>
      </p:sp>
      <p:sp>
        <p:nvSpPr>
          <p:cNvPr id="30723" name="Rectangle 3"/>
          <p:cNvSpPr>
            <a:spLocks noGrp="1"/>
          </p:cNvSpPr>
          <p:nvPr>
            <p:ph type="body" idx="4294967295"/>
          </p:nvPr>
        </p:nvSpPr>
        <p:spPr/>
        <p:txBody>
          <a:bodyPr/>
          <a:lstStyle/>
          <a:p>
            <a:pPr>
              <a:buFont typeface="Wingdings" pitchFamily="2" charset="2"/>
              <a:buNone/>
            </a:pPr>
            <a:r>
              <a:rPr lang="en-AU" sz="2000" smtClean="0"/>
              <a:t>Martikainen &amp; Korpilahti (2011)</a:t>
            </a:r>
          </a:p>
          <a:p>
            <a:pPr>
              <a:buFont typeface="Wingdings" pitchFamily="2" charset="2"/>
              <a:buNone/>
            </a:pPr>
            <a:endParaRPr lang="en-AU" sz="800" smtClean="0"/>
          </a:p>
          <a:p>
            <a:r>
              <a:rPr lang="en-AU" sz="2000" smtClean="0"/>
              <a:t>Intervention for childhood apraxia of speech: A single case-study</a:t>
            </a:r>
          </a:p>
          <a:p>
            <a:pPr>
              <a:buFont typeface="Wingdings" pitchFamily="2" charset="2"/>
              <a:buNone/>
            </a:pPr>
            <a:endParaRPr lang="en-AU" sz="800" smtClean="0"/>
          </a:p>
          <a:p>
            <a:r>
              <a:rPr lang="en-AU" sz="2000" smtClean="0"/>
              <a:t>Single case study multiple baseline design</a:t>
            </a:r>
          </a:p>
          <a:p>
            <a:pPr>
              <a:buFont typeface="Wingdings" pitchFamily="2" charset="2"/>
              <a:buNone/>
            </a:pPr>
            <a:endParaRPr lang="en-AU" sz="800" smtClean="0"/>
          </a:p>
          <a:p>
            <a:r>
              <a:rPr lang="en-AU" sz="2000" smtClean="0"/>
              <a:t>A combination of MIT &amp; Touch-Cue Method(TCM) intervention led to improved vowel and consonant production in a single case. However, further research is required.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p:cNvSpPr>
          <p:nvPr>
            <p:ph type="title" idx="4294967295"/>
          </p:nvPr>
        </p:nvSpPr>
        <p:spPr bwMode="auto">
          <a:noFill/>
        </p:spPr>
        <p:txBody>
          <a:bodyPr wrap="square" lIns="91440" tIns="45720" rIns="91440" bIns="45720" numCol="1" anchorCtr="0" compatLnSpc="1">
            <a:prstTxWarp prst="textNoShape">
              <a:avLst/>
            </a:prstTxWarp>
          </a:bodyPr>
          <a:lstStyle/>
          <a:p>
            <a:r>
              <a:rPr lang="en-AU" sz="2700" b="1" cap="none" smtClean="0"/>
              <a:t>CAP – Rapid Syllable Transition Treatment (ReST)</a:t>
            </a:r>
          </a:p>
        </p:txBody>
      </p:sp>
      <p:sp>
        <p:nvSpPr>
          <p:cNvPr id="31747" name="Rectangle 3"/>
          <p:cNvSpPr>
            <a:spLocks noGrp="1"/>
          </p:cNvSpPr>
          <p:nvPr>
            <p:ph type="body" idx="4294967295"/>
          </p:nvPr>
        </p:nvSpPr>
        <p:spPr/>
        <p:txBody>
          <a:bodyPr/>
          <a:lstStyle/>
          <a:p>
            <a:pPr algn="just">
              <a:buFont typeface="Wingdings" pitchFamily="2" charset="2"/>
              <a:buNone/>
            </a:pPr>
            <a:r>
              <a:rPr lang="en-AU" sz="2000" smtClean="0"/>
              <a:t>Ballard, Robin, McCabe &amp; McDonald (2010)</a:t>
            </a:r>
          </a:p>
          <a:p>
            <a:pPr algn="just">
              <a:buFont typeface="Wingdings" pitchFamily="2" charset="2"/>
              <a:buNone/>
            </a:pPr>
            <a:endParaRPr lang="en-AU" sz="800" smtClean="0"/>
          </a:p>
          <a:p>
            <a:pPr algn="just"/>
            <a:r>
              <a:rPr lang="en-AU" sz="2000" smtClean="0"/>
              <a:t>A Treatment for Dysprosody in Childhood Apraxia of Speech</a:t>
            </a:r>
          </a:p>
          <a:p>
            <a:pPr algn="just">
              <a:buFont typeface="Wingdings" pitchFamily="2" charset="2"/>
              <a:buNone/>
            </a:pPr>
            <a:endParaRPr lang="en-AU" sz="800" smtClean="0"/>
          </a:p>
          <a:p>
            <a:pPr algn="just"/>
            <a:r>
              <a:rPr lang="en-AU" sz="2000" smtClean="0"/>
              <a:t>Single subject multiple baseline design for 3 siblings</a:t>
            </a:r>
          </a:p>
          <a:p>
            <a:pPr algn="just">
              <a:buFont typeface="Wingdings" pitchFamily="2" charset="2"/>
              <a:buNone/>
            </a:pPr>
            <a:endParaRPr lang="en-AU" sz="800" smtClean="0"/>
          </a:p>
          <a:p>
            <a:pPr algn="just"/>
            <a:r>
              <a:rPr lang="en-AU" sz="2000" smtClean="0"/>
              <a:t>Targeted treatment using PML was effective in  improving the production of SW vs WS stimuli and generalised to untreated stimuli, but minimal changes were seen in production of real words</a:t>
            </a:r>
          </a:p>
          <a:p>
            <a:endParaRPr lang="en-AU" smtClean="0">
              <a:solidFill>
                <a:srgbClr val="FF0000"/>
              </a:solidFill>
            </a:endParaRPr>
          </a:p>
          <a:p>
            <a:endParaRPr lang="en-AU" smtClean="0">
              <a:solidFill>
                <a:srgbClr val="FF0000"/>
              </a:solidFill>
            </a:endParaRPr>
          </a:p>
          <a:p>
            <a:endParaRPr lang="en-AU" smtClean="0">
              <a:solidFill>
                <a:srgbClr val="FF0000"/>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p:cNvSpPr>
          <p:nvPr>
            <p:ph type="title" idx="4294967295"/>
          </p:nvPr>
        </p:nvSpPr>
        <p:spPr bwMode="auto">
          <a:noFill/>
        </p:spPr>
        <p:txBody>
          <a:bodyPr wrap="square" lIns="91440" tIns="45720" rIns="91440" bIns="45720" numCol="1" anchorCtr="0" compatLnSpc="1">
            <a:prstTxWarp prst="textNoShape">
              <a:avLst/>
            </a:prstTxWarp>
          </a:bodyPr>
          <a:lstStyle/>
          <a:p>
            <a:r>
              <a:rPr lang="en-AU" sz="2700" b="1" cap="none" smtClean="0"/>
              <a:t>CAP – </a:t>
            </a:r>
            <a:r>
              <a:rPr lang="en-AU" sz="2400" b="1" cap="none" smtClean="0"/>
              <a:t>Practice condition:</a:t>
            </a:r>
            <a:br>
              <a:rPr lang="en-AU" sz="2400" b="1" cap="none" smtClean="0"/>
            </a:br>
            <a:r>
              <a:rPr lang="en-AU" sz="2400" b="1" cap="none" smtClean="0"/>
              <a:t> </a:t>
            </a:r>
            <a:r>
              <a:rPr lang="en-AU" sz="3200" b="1" cap="none" smtClean="0"/>
              <a:t>high or low dose?</a:t>
            </a:r>
            <a:endParaRPr lang="en-AU" sz="2700" b="1" cap="none" smtClean="0"/>
          </a:p>
        </p:txBody>
      </p:sp>
      <p:sp>
        <p:nvSpPr>
          <p:cNvPr id="32771" name="Rectangle 3"/>
          <p:cNvSpPr>
            <a:spLocks noGrp="1"/>
          </p:cNvSpPr>
          <p:nvPr>
            <p:ph type="body" idx="4294967295"/>
          </p:nvPr>
        </p:nvSpPr>
        <p:spPr/>
        <p:txBody>
          <a:bodyPr/>
          <a:lstStyle/>
          <a:p>
            <a:pPr>
              <a:buFont typeface="Wingdings" pitchFamily="2" charset="2"/>
              <a:buNone/>
            </a:pPr>
            <a:r>
              <a:rPr lang="en-AU" sz="2000" smtClean="0"/>
              <a:t>Edeal &amp; Gildersleeve-Neumann (2011)</a:t>
            </a:r>
          </a:p>
          <a:p>
            <a:pPr>
              <a:buFont typeface="Wingdings" pitchFamily="2" charset="2"/>
              <a:buNone/>
            </a:pPr>
            <a:endParaRPr lang="en-AU" sz="800" smtClean="0"/>
          </a:p>
          <a:p>
            <a:r>
              <a:rPr lang="en-AU" sz="2000" smtClean="0"/>
              <a:t>The Importance of Production Frequency in Therapy for Childhood Apraxia of Speech</a:t>
            </a:r>
          </a:p>
          <a:p>
            <a:pPr>
              <a:buFont typeface="Wingdings" pitchFamily="2" charset="2"/>
              <a:buNone/>
            </a:pPr>
            <a:endParaRPr lang="en-AU" sz="800" smtClean="0"/>
          </a:p>
          <a:p>
            <a:r>
              <a:rPr lang="en-AU" sz="2000" smtClean="0"/>
              <a:t>Single subject alternating AB design with 2 participants</a:t>
            </a:r>
          </a:p>
          <a:p>
            <a:pPr>
              <a:buFont typeface="Wingdings" pitchFamily="2" charset="2"/>
              <a:buNone/>
            </a:pPr>
            <a:endParaRPr lang="en-AU" sz="800" smtClean="0"/>
          </a:p>
          <a:p>
            <a:r>
              <a:rPr lang="en-AU" sz="2000" smtClean="0"/>
              <a:t>Frequent and intense practice of speech targets results in more rapid responses to treatment. Retention and transfer were greater for speech sounds that were practised 100-150 times per session than for speech sounds that were practised 30-40 times per session (ie: higher dose was better)</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p:cNvSpPr>
          <p:nvPr>
            <p:ph type="title" idx="4294967295"/>
          </p:nvPr>
        </p:nvSpPr>
        <p:spPr bwMode="auto">
          <a:noFill/>
        </p:spPr>
        <p:txBody>
          <a:bodyPr wrap="square" lIns="91440" tIns="45720" rIns="91440" bIns="45720" numCol="1" anchorCtr="0" compatLnSpc="1">
            <a:prstTxWarp prst="textNoShape">
              <a:avLst/>
            </a:prstTxWarp>
          </a:bodyPr>
          <a:lstStyle/>
          <a:p>
            <a:r>
              <a:rPr lang="en-AU" sz="2700" b="1" cap="none" smtClean="0"/>
              <a:t>CAP -  Feedback condition: </a:t>
            </a:r>
            <a:br>
              <a:rPr lang="en-AU" sz="2700" b="1" cap="none" smtClean="0"/>
            </a:br>
            <a:r>
              <a:rPr lang="en-AU" sz="3200" b="1" cap="none" smtClean="0"/>
              <a:t>high vs low frequency feedback?</a:t>
            </a:r>
            <a:endParaRPr lang="en-AU" sz="2700" b="1" cap="none" smtClean="0"/>
          </a:p>
        </p:txBody>
      </p:sp>
      <p:sp>
        <p:nvSpPr>
          <p:cNvPr id="33795" name="Rectangle 3"/>
          <p:cNvSpPr>
            <a:spLocks noGrp="1"/>
          </p:cNvSpPr>
          <p:nvPr>
            <p:ph type="body" idx="4294967295"/>
          </p:nvPr>
        </p:nvSpPr>
        <p:spPr/>
        <p:txBody>
          <a:bodyPr/>
          <a:lstStyle/>
          <a:p>
            <a:pPr>
              <a:buFont typeface="Wingdings" pitchFamily="2" charset="2"/>
              <a:buNone/>
            </a:pPr>
            <a:r>
              <a:rPr lang="en-AU" sz="2000" smtClean="0"/>
              <a:t>Maas, Butalla &amp; Farinella (2012)</a:t>
            </a:r>
          </a:p>
          <a:p>
            <a:pPr>
              <a:buFont typeface="Wingdings" pitchFamily="2" charset="2"/>
              <a:buNone/>
            </a:pPr>
            <a:endParaRPr lang="en-AU" sz="800" smtClean="0"/>
          </a:p>
          <a:p>
            <a:r>
              <a:rPr lang="en-AU" sz="2000" smtClean="0"/>
              <a:t>Feedback Frequency in Treatment for Childhood Apraxia of Speech</a:t>
            </a:r>
          </a:p>
          <a:p>
            <a:pPr>
              <a:buFont typeface="Wingdings" pitchFamily="2" charset="2"/>
              <a:buNone/>
            </a:pPr>
            <a:endParaRPr lang="en-AU" sz="800" smtClean="0"/>
          </a:p>
          <a:p>
            <a:r>
              <a:rPr lang="en-AU" sz="2000" smtClean="0"/>
              <a:t>Alternating treatment and multiple baseline single subject design with 4 participants</a:t>
            </a:r>
          </a:p>
          <a:p>
            <a:pPr>
              <a:buFont typeface="Wingdings" pitchFamily="2" charset="2"/>
              <a:buNone/>
            </a:pPr>
            <a:endParaRPr lang="en-AU" sz="800" smtClean="0"/>
          </a:p>
          <a:p>
            <a:r>
              <a:rPr lang="en-AU" sz="2000" smtClean="0"/>
              <a:t>Findings were mixed - unclear whether low or high frequency feedback is more effective for children with CAS</a:t>
            </a:r>
          </a:p>
          <a:p>
            <a:pPr>
              <a:buFont typeface="Wingdings" pitchFamily="2" charset="2"/>
              <a:buNone/>
            </a:pPr>
            <a:endParaRPr lang="en-AU" sz="800" smtClean="0"/>
          </a:p>
          <a:p>
            <a:r>
              <a:rPr lang="en-AU" sz="2000" smtClean="0"/>
              <a:t>Provided support for the efficacy of integral stimulation treatment for children with CAS</a:t>
            </a:r>
          </a:p>
          <a:p>
            <a:pPr>
              <a:buFont typeface="Wingdings" pitchFamily="2" charset="2"/>
              <a:buNone/>
            </a:pPr>
            <a:endParaRPr lang="en-AU" sz="80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bwMode="auto">
          <a:xfrm>
            <a:off x="539750" y="404813"/>
            <a:ext cx="7467600" cy="1143000"/>
          </a:xfrm>
        </p:spPr>
        <p:txBody>
          <a:bodyPr wrap="square" lIns="91440" tIns="45720" rIns="91440" bIns="45720" numCol="1" anchorCtr="0" compatLnSpc="1">
            <a:prstTxWarp prst="textNoShape">
              <a:avLst/>
            </a:prstTxWarp>
          </a:bodyPr>
          <a:lstStyle/>
          <a:p>
            <a:pPr eaLnBrk="1" hangingPunct="1"/>
            <a:r>
              <a:rPr lang="en-AU" sz="2700" b="1" cap="none" smtClean="0"/>
              <a:t>CAP – </a:t>
            </a:r>
            <a:r>
              <a:rPr lang="en-AU" sz="2800" b="1" cap="none" smtClean="0"/>
              <a:t>Practice condition: </a:t>
            </a:r>
            <a:br>
              <a:rPr lang="en-AU" sz="2800" b="1" cap="none" smtClean="0"/>
            </a:br>
            <a:r>
              <a:rPr lang="en-AU" sz="3600" b="1" cap="none" smtClean="0"/>
              <a:t>Blocked or random?</a:t>
            </a:r>
            <a:endParaRPr lang="en-AU" sz="2700" b="1" cap="none" smtClean="0"/>
          </a:p>
        </p:txBody>
      </p:sp>
      <p:sp>
        <p:nvSpPr>
          <p:cNvPr id="34819" name="Content Placeholder 2"/>
          <p:cNvSpPr>
            <a:spLocks noGrp="1"/>
          </p:cNvSpPr>
          <p:nvPr>
            <p:ph sz="quarter" idx="1"/>
          </p:nvPr>
        </p:nvSpPr>
        <p:spPr>
          <a:xfrm>
            <a:off x="457200" y="1600200"/>
            <a:ext cx="7467600" cy="4873625"/>
          </a:xfrm>
        </p:spPr>
        <p:txBody>
          <a:bodyPr/>
          <a:lstStyle/>
          <a:p>
            <a:pPr algn="just" eaLnBrk="1" hangingPunct="1">
              <a:buFont typeface="Wingdings" pitchFamily="2" charset="2"/>
              <a:buNone/>
            </a:pPr>
            <a:r>
              <a:rPr lang="en-AU" sz="2000" smtClean="0"/>
              <a:t>Maas &amp; Farinella (2012)</a:t>
            </a:r>
          </a:p>
          <a:p>
            <a:pPr algn="just" eaLnBrk="1" hangingPunct="1">
              <a:buFont typeface="Wingdings" pitchFamily="2" charset="2"/>
              <a:buNone/>
            </a:pPr>
            <a:endParaRPr lang="en-AU" sz="800" smtClean="0"/>
          </a:p>
          <a:p>
            <a:pPr algn="just" eaLnBrk="1" hangingPunct="1"/>
            <a:r>
              <a:rPr lang="en-AU" sz="2000" smtClean="0"/>
              <a:t>Random versus blocked practice in treatment for childhood apraxia of speech</a:t>
            </a:r>
          </a:p>
          <a:p>
            <a:pPr algn="just" eaLnBrk="1" hangingPunct="1">
              <a:buFont typeface="Wingdings" pitchFamily="2" charset="2"/>
              <a:buNone/>
            </a:pPr>
            <a:endParaRPr lang="en-AU" sz="800" smtClean="0"/>
          </a:p>
          <a:p>
            <a:pPr algn="just" eaLnBrk="1" hangingPunct="1"/>
            <a:r>
              <a:rPr lang="en-AU" sz="2000" smtClean="0"/>
              <a:t>Two-phase alternating treatment and multiple baseline single subject design with 4 participants</a:t>
            </a:r>
          </a:p>
          <a:p>
            <a:pPr algn="just" eaLnBrk="1" hangingPunct="1">
              <a:buFont typeface="Wingdings" pitchFamily="2" charset="2"/>
              <a:buNone/>
            </a:pPr>
            <a:endParaRPr lang="en-AU" sz="800" smtClean="0"/>
          </a:p>
          <a:p>
            <a:pPr algn="just" eaLnBrk="1" hangingPunct="1"/>
            <a:r>
              <a:rPr lang="en-AU" sz="2000" smtClean="0"/>
              <a:t>Unclear whether  random or blocked practise is more effective for children with CAS</a:t>
            </a:r>
          </a:p>
          <a:p>
            <a:pPr algn="just" eaLnBrk="1" hangingPunct="1">
              <a:buFont typeface="Wingdings" pitchFamily="2" charset="2"/>
              <a:buNone/>
            </a:pPr>
            <a:endParaRPr lang="en-AU" sz="800" smtClean="0"/>
          </a:p>
          <a:p>
            <a:pPr algn="just" eaLnBrk="1" hangingPunct="1"/>
            <a:r>
              <a:rPr lang="en-AU" sz="2000" smtClean="0"/>
              <a:t>Findings from nonspeech motor learning literature may not extend to treatment for CAS</a:t>
            </a:r>
          </a:p>
          <a:p>
            <a:pPr algn="just" eaLnBrk="1" hangingPunct="1">
              <a:buFont typeface="Wingdings" pitchFamily="2" charset="2"/>
              <a:buNone/>
            </a:pPr>
            <a:endParaRPr lang="en-AU" sz="800" smtClean="0"/>
          </a:p>
          <a:p>
            <a:pPr algn="just" eaLnBrk="1" hangingPunct="1"/>
            <a:r>
              <a:rPr lang="en-AU" sz="2000" smtClean="0"/>
              <a:t>Provided support for the efficacy of integral stimulation treatment for children with CAS</a:t>
            </a:r>
          </a:p>
          <a:p>
            <a:pPr algn="just" eaLnBrk="1" hangingPunct="1"/>
            <a:endParaRPr lang="en-AU" sz="2000" smtClean="0"/>
          </a:p>
          <a:p>
            <a:pPr algn="just" eaLnBrk="1" hangingPunct="1"/>
            <a:endParaRPr lang="en-AU" sz="200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bwMode="auto"/>
        <p:txBody>
          <a:bodyPr wrap="square" lIns="91440" tIns="45720" rIns="91440" bIns="45720" numCol="1" anchorCtr="0" compatLnSpc="1">
            <a:prstTxWarp prst="textNoShape">
              <a:avLst/>
            </a:prstTxWarp>
          </a:bodyPr>
          <a:lstStyle/>
          <a:p>
            <a:pPr eaLnBrk="1" hangingPunct="1"/>
            <a:r>
              <a:rPr lang="en-AU" sz="2700" b="1" cap="none" smtClean="0"/>
              <a:t>CAP - AAC</a:t>
            </a:r>
          </a:p>
        </p:txBody>
      </p:sp>
      <p:sp>
        <p:nvSpPr>
          <p:cNvPr id="35843" name="Content Placeholder 2"/>
          <p:cNvSpPr>
            <a:spLocks noGrp="1"/>
          </p:cNvSpPr>
          <p:nvPr>
            <p:ph sz="quarter" idx="1"/>
          </p:nvPr>
        </p:nvSpPr>
        <p:spPr>
          <a:xfrm>
            <a:off x="457200" y="1600200"/>
            <a:ext cx="7467600" cy="4873625"/>
          </a:xfrm>
        </p:spPr>
        <p:txBody>
          <a:bodyPr/>
          <a:lstStyle/>
          <a:p>
            <a:pPr eaLnBrk="1" hangingPunct="1">
              <a:lnSpc>
                <a:spcPct val="80000"/>
              </a:lnSpc>
              <a:buFont typeface="Wingdings" pitchFamily="2" charset="2"/>
              <a:buNone/>
            </a:pPr>
            <a:r>
              <a:rPr lang="en-AU" sz="2000" smtClean="0"/>
              <a:t>Cumley G. &amp; Swanson, S. (1999)</a:t>
            </a:r>
          </a:p>
          <a:p>
            <a:pPr eaLnBrk="1" hangingPunct="1">
              <a:lnSpc>
                <a:spcPct val="80000"/>
              </a:lnSpc>
              <a:buFont typeface="Wingdings" pitchFamily="2" charset="2"/>
              <a:buNone/>
            </a:pPr>
            <a:endParaRPr lang="en-AU" sz="800" smtClean="0"/>
          </a:p>
          <a:p>
            <a:pPr eaLnBrk="1" hangingPunct="1">
              <a:lnSpc>
                <a:spcPct val="80000"/>
              </a:lnSpc>
            </a:pPr>
            <a:r>
              <a:rPr lang="en-AU" sz="2000" smtClean="0"/>
              <a:t>Augmentative and Alternative Communication Options for Children with Developmental Apraxia of Speech: Three Case Studies</a:t>
            </a:r>
          </a:p>
          <a:p>
            <a:pPr eaLnBrk="1" hangingPunct="1">
              <a:lnSpc>
                <a:spcPct val="80000"/>
              </a:lnSpc>
              <a:buFont typeface="Wingdings" pitchFamily="2" charset="2"/>
              <a:buNone/>
            </a:pPr>
            <a:endParaRPr lang="en-AU" sz="800" smtClean="0"/>
          </a:p>
          <a:p>
            <a:pPr eaLnBrk="1" hangingPunct="1">
              <a:lnSpc>
                <a:spcPct val="80000"/>
              </a:lnSpc>
            </a:pPr>
            <a:r>
              <a:rPr lang="en-AU" sz="2000" smtClean="0"/>
              <a:t>3 single case studies retrospectively written</a:t>
            </a:r>
          </a:p>
          <a:p>
            <a:pPr eaLnBrk="1" hangingPunct="1">
              <a:lnSpc>
                <a:spcPct val="80000"/>
              </a:lnSpc>
              <a:buFont typeface="Wingdings" pitchFamily="2" charset="2"/>
              <a:buNone/>
            </a:pPr>
            <a:endParaRPr lang="en-AU" sz="800" smtClean="0"/>
          </a:p>
          <a:p>
            <a:pPr eaLnBrk="1" hangingPunct="1">
              <a:lnSpc>
                <a:spcPct val="80000"/>
              </a:lnSpc>
            </a:pPr>
            <a:r>
              <a:rPr lang="en-AU" sz="2000" smtClean="0"/>
              <a:t>Provided a low level of support for the implementation of high and low tech AAC with children with CAS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descr="C:\Users\Michael\AppData\Local\Microsoft\Windows\Temporary Internet Files\Content.IE5\E4QIH7QI\MC900360510[1].wmf"/>
          <p:cNvPicPr>
            <a:picLocks noGrp="1" noChangeAspect="1" noChangeArrowheads="1"/>
          </p:cNvPicPr>
          <p:nvPr>
            <p:ph sz="quarter" idx="1"/>
          </p:nvPr>
        </p:nvPicPr>
        <p:blipFill>
          <a:blip r:embed="rId3" cstate="print"/>
          <a:srcRect/>
          <a:stretch>
            <a:fillRect/>
          </a:stretch>
        </p:blipFill>
        <p:spPr>
          <a:xfrm>
            <a:off x="6481763" y="1752600"/>
            <a:ext cx="1887537" cy="1160463"/>
          </a:xfrm>
        </p:spPr>
      </p:pic>
      <p:sp>
        <p:nvSpPr>
          <p:cNvPr id="5" name="AutoShape 6"/>
          <p:cNvSpPr>
            <a:spLocks noChangeArrowheads="1"/>
          </p:cNvSpPr>
          <p:nvPr/>
        </p:nvSpPr>
        <p:spPr bwMode="auto">
          <a:xfrm>
            <a:off x="3297731" y="3133899"/>
            <a:ext cx="2467648" cy="2002440"/>
          </a:xfrm>
          <a:prstGeom prst="triangle">
            <a:avLst>
              <a:gd name="adj" fmla="val 50000"/>
            </a:avLst>
          </a:prstGeom>
          <a:ln>
            <a:headEnd/>
            <a:tailEnd/>
          </a:ln>
          <a:effectLst>
            <a:outerShdw blurRad="40000" dist="254000" dir="8700000" rotWithShape="0">
              <a:srgbClr val="000000">
                <a:alpha val="35000"/>
              </a:srgbClr>
            </a:outerShdw>
          </a:effectLst>
          <a:scene3d>
            <a:camera prst="orthographicFront">
              <a:rot lat="0" lon="0" rev="0"/>
            </a:camera>
            <a:lightRig rig="threePt" dir="t">
              <a:rot lat="0" lon="0" rev="1200000"/>
            </a:lightRig>
          </a:scene3d>
          <a:sp3d>
            <a:bevelT w="317500" h="254000"/>
          </a:sp3d>
        </p:spPr>
        <p:style>
          <a:lnRef idx="0">
            <a:schemeClr val="accent1"/>
          </a:lnRef>
          <a:fillRef idx="3">
            <a:schemeClr val="accent1"/>
          </a:fillRef>
          <a:effectRef idx="3">
            <a:schemeClr val="accent1"/>
          </a:effectRef>
          <a:fontRef idx="minor">
            <a:schemeClr val="lt1"/>
          </a:fontRef>
        </p:style>
        <p:txBody>
          <a:bodyPr wrap="none" anchor="ctr"/>
          <a:lstStyle/>
          <a:p>
            <a:pPr fontAlgn="auto">
              <a:spcBef>
                <a:spcPts val="0"/>
              </a:spcBef>
              <a:spcAft>
                <a:spcPts val="0"/>
              </a:spcAft>
              <a:defRPr/>
            </a:pPr>
            <a:endParaRPr lang="en-US"/>
          </a:p>
        </p:txBody>
      </p:sp>
      <p:sp>
        <p:nvSpPr>
          <p:cNvPr id="7" name="Rectangle 16"/>
          <p:cNvSpPr>
            <a:spLocks noChangeArrowheads="1"/>
          </p:cNvSpPr>
          <p:nvPr/>
        </p:nvSpPr>
        <p:spPr bwMode="auto">
          <a:xfrm>
            <a:off x="2966145" y="2262013"/>
            <a:ext cx="3313113" cy="647700"/>
          </a:xfrm>
          <a:prstGeom prst="rect">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wrap="none" anchor="ctr"/>
          <a:lstStyle/>
          <a:p>
            <a:pPr fontAlgn="auto">
              <a:spcBef>
                <a:spcPts val="0"/>
              </a:spcBef>
              <a:spcAft>
                <a:spcPts val="0"/>
              </a:spcAft>
              <a:defRPr/>
            </a:pPr>
            <a:r>
              <a:rPr lang="en-AU" sz="2000" b="1" dirty="0">
                <a:solidFill>
                  <a:srgbClr val="000000"/>
                </a:solidFill>
              </a:rPr>
              <a:t>Best external evidence</a:t>
            </a:r>
          </a:p>
        </p:txBody>
      </p:sp>
      <p:sp>
        <p:nvSpPr>
          <p:cNvPr id="8" name="Rectangle 16"/>
          <p:cNvSpPr>
            <a:spLocks noChangeArrowheads="1"/>
          </p:cNvSpPr>
          <p:nvPr/>
        </p:nvSpPr>
        <p:spPr bwMode="auto">
          <a:xfrm>
            <a:off x="5252145" y="5410026"/>
            <a:ext cx="3670300" cy="785812"/>
          </a:xfrm>
          <a:prstGeom prst="rect">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wrap="none" anchor="ctr"/>
          <a:lstStyle/>
          <a:p>
            <a:pPr fontAlgn="auto">
              <a:spcBef>
                <a:spcPts val="0"/>
              </a:spcBef>
              <a:spcAft>
                <a:spcPts val="0"/>
              </a:spcAft>
              <a:defRPr/>
            </a:pPr>
            <a:r>
              <a:rPr lang="en-AU" sz="2000" b="1" dirty="0">
                <a:solidFill>
                  <a:srgbClr val="000000"/>
                </a:solidFill>
              </a:rPr>
              <a:t>Best internal evidence</a:t>
            </a:r>
          </a:p>
          <a:p>
            <a:pPr fontAlgn="auto">
              <a:spcBef>
                <a:spcPts val="0"/>
              </a:spcBef>
              <a:spcAft>
                <a:spcPts val="0"/>
              </a:spcAft>
              <a:defRPr/>
            </a:pPr>
            <a:r>
              <a:rPr lang="en-AU" sz="1600" dirty="0">
                <a:solidFill>
                  <a:srgbClr val="000000"/>
                </a:solidFill>
              </a:rPr>
              <a:t>(from client factors &amp; preferences)</a:t>
            </a:r>
          </a:p>
        </p:txBody>
      </p:sp>
      <p:sp>
        <p:nvSpPr>
          <p:cNvPr id="9" name="Rectangle 16"/>
          <p:cNvSpPr>
            <a:spLocks noChangeArrowheads="1"/>
          </p:cNvSpPr>
          <p:nvPr/>
        </p:nvSpPr>
        <p:spPr bwMode="auto">
          <a:xfrm>
            <a:off x="251520" y="5410026"/>
            <a:ext cx="3500438" cy="790575"/>
          </a:xfrm>
          <a:prstGeom prst="rect">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wrap="none" anchor="ctr"/>
          <a:lstStyle/>
          <a:p>
            <a:pPr fontAlgn="auto">
              <a:spcBef>
                <a:spcPts val="0"/>
              </a:spcBef>
              <a:spcAft>
                <a:spcPts val="0"/>
              </a:spcAft>
              <a:defRPr/>
            </a:pPr>
            <a:r>
              <a:rPr lang="en-AU" sz="2000" b="1" dirty="0">
                <a:solidFill>
                  <a:srgbClr val="000000"/>
                </a:solidFill>
              </a:rPr>
              <a:t>Best internal evidence</a:t>
            </a:r>
          </a:p>
          <a:p>
            <a:pPr fontAlgn="auto">
              <a:spcBef>
                <a:spcPts val="0"/>
              </a:spcBef>
              <a:spcAft>
                <a:spcPts val="0"/>
              </a:spcAft>
              <a:defRPr/>
            </a:pPr>
            <a:r>
              <a:rPr lang="en-AU" sz="1600" dirty="0">
                <a:solidFill>
                  <a:srgbClr val="000000"/>
                </a:solidFill>
              </a:rPr>
              <a:t>(from clinical practice)</a:t>
            </a:r>
          </a:p>
        </p:txBody>
      </p:sp>
      <p:sp>
        <p:nvSpPr>
          <p:cNvPr id="10" name="AutoShape 6"/>
          <p:cNvSpPr>
            <a:spLocks noChangeArrowheads="1"/>
          </p:cNvSpPr>
          <p:nvPr/>
        </p:nvSpPr>
        <p:spPr bwMode="auto">
          <a:xfrm>
            <a:off x="3297238" y="3133725"/>
            <a:ext cx="2468562" cy="2001838"/>
          </a:xfrm>
          <a:prstGeom prst="triangle">
            <a:avLst>
              <a:gd name="adj" fmla="val 50000"/>
            </a:avLst>
          </a:prstGeom>
          <a:solidFill>
            <a:schemeClr val="accent2">
              <a:lumMod val="40000"/>
              <a:lumOff val="60000"/>
            </a:schemeClr>
          </a:solidFill>
          <a:ln>
            <a:headEnd/>
            <a:tailEnd/>
          </a:ln>
        </p:spPr>
        <p:style>
          <a:lnRef idx="2">
            <a:schemeClr val="accent2"/>
          </a:lnRef>
          <a:fillRef idx="1">
            <a:schemeClr val="lt1"/>
          </a:fillRef>
          <a:effectRef idx="0">
            <a:schemeClr val="accent2"/>
          </a:effectRef>
          <a:fontRef idx="minor">
            <a:schemeClr val="dk1"/>
          </a:fontRef>
        </p:style>
        <p:txBody>
          <a:bodyPr wrap="none" anchor="ctr"/>
          <a:lstStyle/>
          <a:p>
            <a:pPr fontAlgn="auto">
              <a:spcBef>
                <a:spcPts val="0"/>
              </a:spcBef>
              <a:spcAft>
                <a:spcPts val="0"/>
              </a:spcAft>
              <a:defRPr/>
            </a:pPr>
            <a:endParaRPr lang="en-US"/>
          </a:p>
        </p:txBody>
      </p:sp>
      <p:sp>
        <p:nvSpPr>
          <p:cNvPr id="13" name="Rectangle 12"/>
          <p:cNvSpPr/>
          <p:nvPr/>
        </p:nvSpPr>
        <p:spPr>
          <a:xfrm>
            <a:off x="3792257" y="4078976"/>
            <a:ext cx="1537601" cy="830997"/>
          </a:xfrm>
          <a:prstGeom prst="rect">
            <a:avLst/>
          </a:prstGeom>
          <a:noFill/>
          <a:ln>
            <a:noFill/>
          </a:ln>
        </p:spPr>
        <p:txBody>
          <a:bodyPr wrap="none">
            <a:spAutoFit/>
          </a:bodyPr>
          <a:lstStyle/>
          <a:p>
            <a:pPr algn="ctr" fontAlgn="auto">
              <a:spcBef>
                <a:spcPts val="0"/>
              </a:spcBef>
              <a:spcAft>
                <a:spcPts val="0"/>
              </a:spcAft>
              <a:defRPr/>
            </a:pPr>
            <a:r>
              <a:rPr lang="en-US" sz="2400" b="1" dirty="0">
                <a:ln w="10541" cmpd="sng">
                  <a:solidFill>
                    <a:srgbClr val="7D7D7D">
                      <a:tint val="100000"/>
                      <a:shade val="100000"/>
                      <a:satMod val="110000"/>
                    </a:srgbClr>
                  </a:solidFill>
                  <a:prstDash val="solid"/>
                </a:ln>
                <a:latin typeface="+mn-lt"/>
              </a:rPr>
              <a:t>Clinical </a:t>
            </a:r>
          </a:p>
          <a:p>
            <a:pPr algn="ctr" fontAlgn="auto">
              <a:spcBef>
                <a:spcPts val="0"/>
              </a:spcBef>
              <a:spcAft>
                <a:spcPts val="0"/>
              </a:spcAft>
              <a:defRPr/>
            </a:pPr>
            <a:r>
              <a:rPr lang="en-US" sz="2400" b="1" dirty="0">
                <a:ln w="10541" cmpd="sng">
                  <a:solidFill>
                    <a:srgbClr val="7D7D7D">
                      <a:tint val="100000"/>
                      <a:shade val="100000"/>
                      <a:satMod val="110000"/>
                    </a:srgbClr>
                  </a:solidFill>
                  <a:prstDash val="solid"/>
                </a:ln>
                <a:latin typeface="+mn-lt"/>
              </a:rPr>
              <a:t>expertise</a:t>
            </a:r>
          </a:p>
        </p:txBody>
      </p:sp>
      <p:sp>
        <p:nvSpPr>
          <p:cNvPr id="11" name="TextBox 10"/>
          <p:cNvSpPr txBox="1"/>
          <p:nvPr/>
        </p:nvSpPr>
        <p:spPr>
          <a:xfrm>
            <a:off x="4013200" y="1609725"/>
            <a:ext cx="811213" cy="708025"/>
          </a:xfrm>
          <a:prstGeom prst="rect">
            <a:avLst/>
          </a:prstGeom>
          <a:noFill/>
        </p:spPr>
        <p:txBody>
          <a:bodyPr wrap="none">
            <a:spAutoFit/>
          </a:bodyPr>
          <a:lstStyle/>
          <a:p>
            <a:pPr>
              <a:defRPr/>
            </a:pPr>
            <a:r>
              <a:rPr lang="en-AU" sz="4000" b="1" dirty="0">
                <a:solidFill>
                  <a:schemeClr val="accent5">
                    <a:lumMod val="50000"/>
                  </a:schemeClr>
                </a:solidFill>
              </a:rPr>
              <a:t>E1</a:t>
            </a:r>
          </a:p>
        </p:txBody>
      </p:sp>
      <p:sp>
        <p:nvSpPr>
          <p:cNvPr id="12" name="TextBox 11"/>
          <p:cNvSpPr txBox="1"/>
          <p:nvPr/>
        </p:nvSpPr>
        <p:spPr>
          <a:xfrm>
            <a:off x="1368425" y="4718050"/>
            <a:ext cx="811213" cy="708025"/>
          </a:xfrm>
          <a:prstGeom prst="rect">
            <a:avLst/>
          </a:prstGeom>
          <a:noFill/>
        </p:spPr>
        <p:txBody>
          <a:bodyPr wrap="none">
            <a:spAutoFit/>
          </a:bodyPr>
          <a:lstStyle/>
          <a:p>
            <a:pPr>
              <a:defRPr/>
            </a:pPr>
            <a:r>
              <a:rPr lang="en-AU" sz="4000" b="1" dirty="0">
                <a:solidFill>
                  <a:schemeClr val="accent5">
                    <a:lumMod val="50000"/>
                  </a:schemeClr>
                </a:solidFill>
              </a:rPr>
              <a:t>E2</a:t>
            </a:r>
          </a:p>
        </p:txBody>
      </p:sp>
      <p:sp>
        <p:nvSpPr>
          <p:cNvPr id="14" name="TextBox 13"/>
          <p:cNvSpPr txBox="1"/>
          <p:nvPr/>
        </p:nvSpPr>
        <p:spPr>
          <a:xfrm>
            <a:off x="6624638" y="4789488"/>
            <a:ext cx="812800" cy="708025"/>
          </a:xfrm>
          <a:prstGeom prst="rect">
            <a:avLst/>
          </a:prstGeom>
          <a:noFill/>
        </p:spPr>
        <p:txBody>
          <a:bodyPr wrap="none">
            <a:spAutoFit/>
          </a:bodyPr>
          <a:lstStyle/>
          <a:p>
            <a:pPr>
              <a:defRPr/>
            </a:pPr>
            <a:r>
              <a:rPr lang="en-AU" sz="4000" b="1" dirty="0">
                <a:solidFill>
                  <a:schemeClr val="accent5">
                    <a:lumMod val="50000"/>
                  </a:schemeClr>
                </a:solidFill>
              </a:rPr>
              <a:t>E3</a:t>
            </a:r>
          </a:p>
        </p:txBody>
      </p:sp>
      <p:pic>
        <p:nvPicPr>
          <p:cNvPr id="81922" name="Picture 2" descr="C:\Users\Michael\AppData\Local\Microsoft\Windows\Temporary Internet Files\Content.IE5\E4QIH7QI\MC900197742[1].wmf"/>
          <p:cNvPicPr>
            <a:picLocks noChangeAspect="1" noChangeArrowheads="1"/>
          </p:cNvPicPr>
          <p:nvPr/>
        </p:nvPicPr>
        <p:blipFill>
          <a:blip r:embed="rId4" cstate="print"/>
          <a:srcRect/>
          <a:stretch>
            <a:fillRect/>
          </a:stretch>
        </p:blipFill>
        <p:spPr bwMode="auto">
          <a:xfrm>
            <a:off x="649288" y="3481388"/>
            <a:ext cx="1263650" cy="1282700"/>
          </a:xfrm>
          <a:prstGeom prst="rect">
            <a:avLst/>
          </a:prstGeom>
          <a:noFill/>
          <a:ln w="9525">
            <a:noFill/>
            <a:miter lim="800000"/>
            <a:headEnd/>
            <a:tailEnd/>
          </a:ln>
        </p:spPr>
      </p:pic>
      <p:pic>
        <p:nvPicPr>
          <p:cNvPr id="36885" name="Picture 8" descr="C:\Users\Michael\AppData\Local\Microsoft\Windows\Temporary Internet Files\Content.IE5\E4QIH7QI\MC900332448[1].wmf"/>
          <p:cNvPicPr>
            <a:picLocks noChangeAspect="1" noChangeArrowheads="1"/>
          </p:cNvPicPr>
          <p:nvPr/>
        </p:nvPicPr>
        <p:blipFill>
          <a:blip r:embed="rId5" cstate="print"/>
          <a:srcRect/>
          <a:stretch>
            <a:fillRect/>
          </a:stretch>
        </p:blipFill>
        <p:spPr bwMode="auto">
          <a:xfrm>
            <a:off x="7416800" y="4273550"/>
            <a:ext cx="1223963" cy="914400"/>
          </a:xfrm>
          <a:prstGeom prst="rect">
            <a:avLst/>
          </a:prstGeom>
          <a:noFill/>
          <a:ln w="9525">
            <a:noFill/>
            <a:miter lim="800000"/>
            <a:headEnd/>
            <a:tailEnd/>
          </a:ln>
        </p:spPr>
      </p:pic>
      <p:sp>
        <p:nvSpPr>
          <p:cNvPr id="36886" name="TextBox 20"/>
          <p:cNvSpPr txBox="1">
            <a:spLocks noChangeArrowheads="1"/>
          </p:cNvSpPr>
          <p:nvPr/>
        </p:nvSpPr>
        <p:spPr bwMode="auto">
          <a:xfrm>
            <a:off x="5940425" y="6381750"/>
            <a:ext cx="2390775" cy="304800"/>
          </a:xfrm>
          <a:prstGeom prst="rect">
            <a:avLst/>
          </a:prstGeom>
          <a:noFill/>
          <a:ln w="9525">
            <a:noFill/>
            <a:miter lim="800000"/>
            <a:headEnd/>
            <a:tailEnd/>
          </a:ln>
        </p:spPr>
        <p:txBody>
          <a:bodyPr wrap="none">
            <a:spAutoFit/>
          </a:bodyPr>
          <a:lstStyle/>
          <a:p>
            <a:r>
              <a:rPr lang="en-AU" sz="1400" i="1"/>
              <a:t>(Based on Dollaghan, 2007)</a:t>
            </a:r>
          </a:p>
        </p:txBody>
      </p:sp>
      <p:sp>
        <p:nvSpPr>
          <p:cNvPr id="16" name="Rectangle 2"/>
          <p:cNvSpPr>
            <a:spLocks noGrp="1"/>
          </p:cNvSpPr>
          <p:nvPr>
            <p:ph type="title" idx="4294967295"/>
          </p:nvPr>
        </p:nvSpPr>
        <p:spPr bwMode="auto">
          <a:xfrm>
            <a:off x="250825" y="53975"/>
            <a:ext cx="7467600" cy="1143000"/>
          </a:xfrm>
        </p:spPr>
        <p:txBody>
          <a:bodyPr wrap="square" lIns="91440" tIns="45720" rIns="91440" bIns="45720" numCol="1" anchorCtr="0" compatLnSpc="1">
            <a:prstTxWarp prst="textNoShape">
              <a:avLst/>
            </a:prstTxWarp>
          </a:bodyPr>
          <a:lstStyle/>
          <a:p>
            <a:pPr>
              <a:defRPr/>
            </a:pPr>
            <a:r>
              <a:rPr lang="en-AU" b="1" dirty="0" smtClean="0">
                <a:solidFill>
                  <a:schemeClr val="accent1"/>
                </a:solidFill>
              </a:rPr>
              <a:t> </a:t>
            </a:r>
            <a:r>
              <a:rPr lang="en-AU" b="1" dirty="0" err="1" smtClean="0">
                <a:solidFill>
                  <a:schemeClr val="accent1"/>
                </a:solidFill>
              </a:rPr>
              <a:t>PARt</a:t>
            </a:r>
            <a:r>
              <a:rPr lang="en-AU" b="1" dirty="0" smtClean="0">
                <a:solidFill>
                  <a:schemeClr val="accent1"/>
                </a:solidFill>
              </a:rPr>
              <a:t> 2: E3BP</a:t>
            </a:r>
            <a:br>
              <a:rPr lang="en-AU" b="1" dirty="0" smtClean="0">
                <a:solidFill>
                  <a:schemeClr val="accent1"/>
                </a:solidFill>
              </a:rPr>
            </a:br>
            <a:r>
              <a:rPr lang="en-AU" b="1" dirty="0" smtClean="0">
                <a:solidFill>
                  <a:schemeClr val="accent1"/>
                </a:solidFill>
              </a:rPr>
              <a:t>Internal Evidence</a:t>
            </a:r>
            <a:endParaRPr lang="en-AU" b="1" cap="none" dirty="0" smtClean="0">
              <a:solidFill>
                <a:schemeClr val="accen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8192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dissolve">
                                      <p:cBhvr>
                                        <p:cTn id="20" dur="500"/>
                                        <p:tgtEl>
                                          <p:spTgt spid="11"/>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dissolve">
                                      <p:cBhvr>
                                        <p:cTn id="23" dur="500"/>
                                        <p:tgtEl>
                                          <p:spTgt spid="12"/>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dissolve">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p:cNvSpPr>
          <p:nvPr>
            <p:ph type="title" idx="4294967295"/>
          </p:nvPr>
        </p:nvSpPr>
        <p:spPr bwMode="auto"/>
        <p:txBody>
          <a:bodyPr wrap="square" lIns="91440" tIns="45720" rIns="91440" bIns="45720" numCol="1" anchorCtr="0" compatLnSpc="1">
            <a:prstTxWarp prst="textNoShape">
              <a:avLst/>
            </a:prstTxWarp>
          </a:bodyPr>
          <a:lstStyle/>
          <a:p>
            <a:pPr>
              <a:defRPr/>
            </a:pPr>
            <a:r>
              <a:rPr lang="en-AU" sz="2700" b="1" dirty="0" smtClean="0"/>
              <a:t>EBP Phonology E3BP Trial</a:t>
            </a:r>
            <a:br>
              <a:rPr lang="en-AU" sz="2700" b="1" dirty="0" smtClean="0"/>
            </a:br>
            <a:r>
              <a:rPr lang="en-AU" sz="2700" b="1" dirty="0" smtClean="0"/>
              <a:t>( still in process)</a:t>
            </a:r>
            <a:endParaRPr lang="en-AU" sz="2700" b="1" cap="none" dirty="0" smtClean="0"/>
          </a:p>
        </p:txBody>
      </p:sp>
      <p:sp>
        <p:nvSpPr>
          <p:cNvPr id="37891" name="Rectangle 3"/>
          <p:cNvSpPr>
            <a:spLocks noGrp="1"/>
          </p:cNvSpPr>
          <p:nvPr>
            <p:ph type="body" idx="4294967295"/>
          </p:nvPr>
        </p:nvSpPr>
        <p:spPr/>
        <p:txBody>
          <a:bodyPr/>
          <a:lstStyle/>
          <a:p>
            <a:pPr marL="457200" indent="-457200">
              <a:buFont typeface="Century Schoolbook" pitchFamily="18" charset="0"/>
              <a:buAutoNum type="arabicPeriod"/>
            </a:pPr>
            <a:r>
              <a:rPr lang="en-AU" smtClean="0"/>
              <a:t>Look at which principles you have been given</a:t>
            </a:r>
          </a:p>
          <a:p>
            <a:pPr marL="457200" indent="-457200">
              <a:buFont typeface="Century Schoolbook" pitchFamily="18" charset="0"/>
              <a:buAutoNum type="arabicPeriod"/>
            </a:pPr>
            <a:r>
              <a:rPr lang="en-AU" smtClean="0"/>
              <a:t>Select two clients with a speech impairment – one for each principle</a:t>
            </a:r>
          </a:p>
          <a:p>
            <a:pPr marL="457200" indent="-457200">
              <a:buFont typeface="Century Schoolbook" pitchFamily="18" charset="0"/>
              <a:buAutoNum type="arabicPeriod"/>
            </a:pPr>
            <a:r>
              <a:rPr lang="en-AU" smtClean="0"/>
              <a:t>Select a treatment goal for each client to trial</a:t>
            </a:r>
          </a:p>
          <a:p>
            <a:pPr marL="457200" indent="-457200">
              <a:buFont typeface="Century Schoolbook" pitchFamily="18" charset="0"/>
              <a:buAutoNum type="arabicPeriod"/>
            </a:pPr>
            <a:r>
              <a:rPr lang="en-AU" smtClean="0"/>
              <a:t>Clarify and compare your results with others from your workplace</a:t>
            </a:r>
          </a:p>
          <a:p>
            <a:pPr marL="457200" indent="-457200">
              <a:buFont typeface="Century Schoolbook" pitchFamily="18" charset="0"/>
              <a:buAutoNum type="arabicPeriod"/>
            </a:pPr>
            <a:r>
              <a:rPr lang="en-AU" smtClean="0"/>
              <a:t>Take data (including generalisation data)</a:t>
            </a:r>
          </a:p>
          <a:p>
            <a:pPr marL="457200" indent="-457200">
              <a:buFont typeface="Century Schoolbook" pitchFamily="18" charset="0"/>
              <a:buAutoNum type="arabicPeriod"/>
            </a:pPr>
            <a:r>
              <a:rPr lang="en-AU" smtClean="0"/>
              <a:t>Complete the one page questionnaire</a:t>
            </a:r>
          </a:p>
          <a:p>
            <a:pPr marL="457200" indent="-457200">
              <a:buFont typeface="Century Schoolbook" pitchFamily="18" charset="0"/>
              <a:buAutoNum type="arabicPeriod"/>
            </a:pPr>
            <a:endParaRPr lang="en-AU" sz="200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p:cNvSpPr>
          <p:nvPr>
            <p:ph type="title" idx="4294967295"/>
          </p:nvPr>
        </p:nvSpPr>
        <p:spPr bwMode="auto"/>
        <p:txBody>
          <a:bodyPr wrap="square" lIns="91440" tIns="45720" rIns="91440" bIns="45720" numCol="1" anchorCtr="0" compatLnSpc="1">
            <a:prstTxWarp prst="textNoShape">
              <a:avLst/>
            </a:prstTxWarp>
          </a:bodyPr>
          <a:lstStyle/>
          <a:p>
            <a:pPr>
              <a:defRPr/>
            </a:pPr>
            <a:r>
              <a:rPr lang="en-AU" sz="2700" b="1" dirty="0" smtClean="0"/>
              <a:t>EBP Phonology E3BP PML Principles</a:t>
            </a:r>
            <a:endParaRPr lang="en-AU" sz="2700" b="1" cap="none" dirty="0" smtClean="0"/>
          </a:p>
        </p:txBody>
      </p:sp>
      <p:sp>
        <p:nvSpPr>
          <p:cNvPr id="38915" name="Rectangle 3"/>
          <p:cNvSpPr>
            <a:spLocks noGrp="1"/>
          </p:cNvSpPr>
          <p:nvPr>
            <p:ph type="body" idx="4294967295"/>
          </p:nvPr>
        </p:nvSpPr>
        <p:spPr/>
        <p:txBody>
          <a:bodyPr/>
          <a:lstStyle/>
          <a:p>
            <a:pPr marL="457200" indent="-457200">
              <a:buFont typeface="Century Schoolbook" pitchFamily="18" charset="0"/>
              <a:buAutoNum type="arabicPeriod"/>
            </a:pPr>
            <a:r>
              <a:rPr lang="en-AU" smtClean="0"/>
              <a:t>Blocked vs Random presentation of stimuli</a:t>
            </a:r>
          </a:p>
          <a:p>
            <a:pPr marL="457200" indent="-457200">
              <a:buFont typeface="Century Schoolbook" pitchFamily="18" charset="0"/>
              <a:buAutoNum type="arabicPeriod"/>
            </a:pPr>
            <a:endParaRPr lang="en-AU" smtClean="0"/>
          </a:p>
          <a:p>
            <a:pPr marL="457200" indent="-457200">
              <a:buFont typeface="Century Schoolbook" pitchFamily="18" charset="0"/>
              <a:buAutoNum type="arabicPeriod"/>
            </a:pPr>
            <a:r>
              <a:rPr lang="en-AU" smtClean="0"/>
              <a:t>KP with no delay vs KR with 3 second delay</a:t>
            </a:r>
          </a:p>
          <a:p>
            <a:pPr marL="457200" indent="-457200">
              <a:buFont typeface="Century Schoolbook" pitchFamily="18" charset="0"/>
              <a:buAutoNum type="arabicPeriod"/>
            </a:pPr>
            <a:endParaRPr lang="en-AU" smtClean="0"/>
          </a:p>
          <a:p>
            <a:pPr marL="457200" indent="-457200">
              <a:buFont typeface="Century Schoolbook" pitchFamily="18" charset="0"/>
              <a:buAutoNum type="arabicPeriod"/>
            </a:pPr>
            <a:r>
              <a:rPr lang="en-AU" smtClean="0"/>
              <a:t>High frequency vs Low frequency feedback</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AU" sz="2700" b="1" dirty="0" smtClean="0"/>
              <a:t>Why is there not more evidence?</a:t>
            </a:r>
            <a:endParaRPr lang="en-AU" sz="2700" b="1" dirty="0"/>
          </a:p>
        </p:txBody>
      </p:sp>
      <p:sp>
        <p:nvSpPr>
          <p:cNvPr id="39939" name="Content Placeholder 2"/>
          <p:cNvSpPr>
            <a:spLocks noGrp="1"/>
          </p:cNvSpPr>
          <p:nvPr>
            <p:ph sz="quarter" idx="1"/>
          </p:nvPr>
        </p:nvSpPr>
        <p:spPr>
          <a:xfrm>
            <a:off x="457200" y="1600200"/>
            <a:ext cx="7467600" cy="4873625"/>
          </a:xfrm>
        </p:spPr>
        <p:txBody>
          <a:bodyPr/>
          <a:lstStyle/>
          <a:p>
            <a:r>
              <a:rPr lang="en-AU" sz="2000" smtClean="0"/>
              <a:t>Methodological challenges:</a:t>
            </a:r>
          </a:p>
          <a:p>
            <a:pPr lvl="1"/>
            <a:r>
              <a:rPr lang="en-AU" sz="2000" smtClean="0"/>
              <a:t>Lack of a standard definition for CAS</a:t>
            </a:r>
          </a:p>
          <a:p>
            <a:pPr lvl="1"/>
            <a:r>
              <a:rPr lang="en-AU" sz="2000" smtClean="0"/>
              <a:t>Difficulties in differential diagnosis</a:t>
            </a:r>
          </a:p>
          <a:p>
            <a:pPr lvl="1"/>
            <a:r>
              <a:rPr lang="en-AU" sz="2000" smtClean="0"/>
              <a:t>Likely significant heterogeneity in symptomatology</a:t>
            </a:r>
          </a:p>
          <a:p>
            <a:pPr lvl="1"/>
            <a:r>
              <a:rPr lang="en-AU" sz="2000" smtClean="0"/>
              <a:t>Changing symptomatology over time</a:t>
            </a:r>
          </a:p>
          <a:p>
            <a:pPr lvl="1">
              <a:buFont typeface="Wingdings 2" pitchFamily="18" charset="2"/>
              <a:buNone/>
            </a:pPr>
            <a:endParaRPr lang="en-AU" sz="2000" smtClean="0"/>
          </a:p>
          <a:p>
            <a:r>
              <a:rPr lang="en-AU" sz="2000" smtClean="0"/>
              <a:t>Maintaining experimental control in real clinical settings</a:t>
            </a:r>
          </a:p>
          <a:p>
            <a:pPr>
              <a:buFont typeface="Wingdings" pitchFamily="2" charset="2"/>
              <a:buNone/>
            </a:pPr>
            <a:endParaRPr lang="en-AU" sz="2000" smtClean="0"/>
          </a:p>
          <a:p>
            <a:r>
              <a:rPr lang="en-AU" sz="2000" smtClean="0"/>
              <a:t>Lack of support for large scale studies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AU" sz="2700" b="1" dirty="0" smtClean="0"/>
              <a:t>CONCLUSIONS</a:t>
            </a:r>
            <a:r>
              <a:rPr lang="en-AU" b="1" dirty="0" smtClean="0"/>
              <a:t/>
            </a:r>
            <a:br>
              <a:rPr lang="en-AU" b="1" dirty="0" smtClean="0"/>
            </a:br>
            <a:endParaRPr lang="en-AU" dirty="0"/>
          </a:p>
        </p:txBody>
      </p:sp>
      <p:sp>
        <p:nvSpPr>
          <p:cNvPr id="40963" name="Content Placeholder 2"/>
          <p:cNvSpPr>
            <a:spLocks noGrp="1"/>
          </p:cNvSpPr>
          <p:nvPr>
            <p:ph sz="quarter" idx="1"/>
          </p:nvPr>
        </p:nvSpPr>
        <p:spPr>
          <a:xfrm>
            <a:off x="457200" y="1341438"/>
            <a:ext cx="7467600" cy="4873625"/>
          </a:xfrm>
        </p:spPr>
        <p:txBody>
          <a:bodyPr/>
          <a:lstStyle/>
          <a:p>
            <a:pPr eaLnBrk="1" hangingPunct="1">
              <a:buFont typeface="Wingdings" pitchFamily="2" charset="2"/>
              <a:buNone/>
            </a:pPr>
            <a:r>
              <a:rPr lang="en-AU" sz="2000" smtClean="0"/>
              <a:t>Treatment for CAS requires:</a:t>
            </a:r>
          </a:p>
          <a:p>
            <a:pPr eaLnBrk="1" hangingPunct="1">
              <a:buFont typeface="Wingdings" pitchFamily="2" charset="2"/>
              <a:buNone/>
            </a:pPr>
            <a:endParaRPr lang="en-AU" sz="2000" smtClean="0"/>
          </a:p>
          <a:p>
            <a:pPr eaLnBrk="1" hangingPunct="1"/>
            <a:r>
              <a:rPr lang="en-AU" sz="2000" smtClean="0"/>
              <a:t>Careful planning by the clinician and family</a:t>
            </a:r>
          </a:p>
          <a:p>
            <a:pPr eaLnBrk="1" hangingPunct="1">
              <a:buFont typeface="Wingdings" pitchFamily="2" charset="2"/>
              <a:buNone/>
            </a:pPr>
            <a:endParaRPr lang="en-AU" sz="800" smtClean="0"/>
          </a:p>
          <a:p>
            <a:pPr eaLnBrk="1" hangingPunct="1"/>
            <a:r>
              <a:rPr lang="en-AU" sz="2000" smtClean="0"/>
              <a:t>Knowledge about the various treatment approaches and how they overlap</a:t>
            </a:r>
          </a:p>
          <a:p>
            <a:pPr eaLnBrk="1" hangingPunct="1">
              <a:buFont typeface="Wingdings" pitchFamily="2" charset="2"/>
              <a:buNone/>
            </a:pPr>
            <a:endParaRPr lang="en-AU" sz="800" smtClean="0"/>
          </a:p>
          <a:p>
            <a:pPr eaLnBrk="1" hangingPunct="1"/>
            <a:r>
              <a:rPr lang="en-AU" sz="2000" smtClean="0"/>
              <a:t>An understanding of the principles of motor learning and how application of those principles to treatment planning and implementation</a:t>
            </a:r>
          </a:p>
          <a:p>
            <a:pPr eaLnBrk="1" hangingPunct="1">
              <a:buFont typeface="Wingdings" pitchFamily="2" charset="2"/>
              <a:buNone/>
            </a:pPr>
            <a:endParaRPr lang="en-AU" sz="800" smtClean="0"/>
          </a:p>
          <a:p>
            <a:pPr eaLnBrk="1" hangingPunct="1"/>
            <a:r>
              <a:rPr lang="en-AU" sz="2000" smtClean="0"/>
              <a:t>Caution is warranted in extrapolating from the nonspeech motor learning literature to speech treatment for CAS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988"/>
            <a:ext cx="7467600" cy="1143001"/>
          </a:xfrm>
        </p:spPr>
        <p:txBody>
          <a:bodyPr/>
          <a:lstStyle/>
          <a:p>
            <a:pPr eaLnBrk="1" fontAlgn="auto" hangingPunct="1">
              <a:spcAft>
                <a:spcPts val="0"/>
              </a:spcAft>
              <a:defRPr/>
            </a:pPr>
            <a:r>
              <a:rPr lang="en-AU" sz="2700" b="1" dirty="0" smtClean="0"/>
              <a:t>References</a:t>
            </a:r>
            <a:endParaRPr lang="en-AU" sz="2700" b="1" dirty="0"/>
          </a:p>
        </p:txBody>
      </p:sp>
      <p:sp>
        <p:nvSpPr>
          <p:cNvPr id="41987" name="Content Placeholder 2"/>
          <p:cNvSpPr>
            <a:spLocks noGrp="1"/>
          </p:cNvSpPr>
          <p:nvPr>
            <p:ph sz="quarter" idx="1"/>
          </p:nvPr>
        </p:nvSpPr>
        <p:spPr>
          <a:xfrm>
            <a:off x="457200" y="1341438"/>
            <a:ext cx="7488238" cy="4679950"/>
          </a:xfrm>
        </p:spPr>
        <p:txBody>
          <a:bodyPr/>
          <a:lstStyle/>
          <a:p>
            <a:r>
              <a:rPr lang="en-AU" sz="1600" smtClean="0"/>
              <a:t>American Speech-Language-Hearing Association. (2007). </a:t>
            </a:r>
            <a:r>
              <a:rPr lang="en-AU" sz="1600" i="1" smtClean="0"/>
              <a:t>Childhood Apraxia of Speech </a:t>
            </a:r>
            <a:r>
              <a:rPr lang="en-AU" sz="1600" smtClean="0"/>
              <a:t>[Technical Report]. Available from www.asha.org/policy.</a:t>
            </a:r>
          </a:p>
          <a:p>
            <a:r>
              <a:rPr lang="en-AU" sz="1600" smtClean="0"/>
              <a:t> Baas B.S., Strand E.A., Elmer L.M., Barbaresi, W.J. (2008). Treatment of severe childhood apraxia of speech in a 12-year-old male with CHARGE association. </a:t>
            </a:r>
            <a:r>
              <a:rPr lang="en-AU" sz="1600" i="1" smtClean="0"/>
              <a:t>J Med Speech Lang Pathology</a:t>
            </a:r>
            <a:r>
              <a:rPr lang="en-AU" sz="1600" smtClean="0"/>
              <a:t>, Dec; 16(4): 181-90.</a:t>
            </a:r>
          </a:p>
          <a:p>
            <a:r>
              <a:rPr lang="en-AU" sz="1600" smtClean="0"/>
              <a:t> Ballard, K.J., Robin, D.A., McCabe. P., &amp; McDonald, J. (2010). A Treatment for Dysprosody in Childhood Apraxia of Speech. </a:t>
            </a:r>
            <a:r>
              <a:rPr lang="en-AU" sz="1600" i="1" smtClean="0"/>
              <a:t>Journal of Speech, Language, and Hearing Research.</a:t>
            </a:r>
            <a:r>
              <a:rPr lang="en-AU" sz="1600" smtClean="0"/>
              <a:t> Vol. 53; 1227-1245.</a:t>
            </a:r>
          </a:p>
          <a:p>
            <a:r>
              <a:rPr lang="en-AU" sz="1600" smtClean="0"/>
              <a:t>Bowen, (2012). </a:t>
            </a:r>
            <a:r>
              <a:rPr lang="en-GB" sz="1600" smtClean="0"/>
              <a:t>Dynamic Temporal and Tactile Cueing (DTTC) and Integral Stimulation. Retrieved from </a:t>
            </a:r>
            <a:r>
              <a:rPr lang="en-GB" sz="1600" smtClean="0">
                <a:hlinkClick r:id="rId2"/>
              </a:rPr>
              <a:t>http://speech-language-therapy.com</a:t>
            </a:r>
            <a:endParaRPr lang="en-AU" sz="1600" smtClean="0"/>
          </a:p>
          <a:p>
            <a:r>
              <a:rPr lang="en-AU" sz="1600" smtClean="0"/>
              <a:t>Cumley G. &amp; Swanson, S. (1999).  Augmentative and Alternative Communication Options for Children with Developmental Apraxia of Speech: Three Case Studies.  </a:t>
            </a:r>
            <a:r>
              <a:rPr lang="en-AU" sz="1600" i="1" smtClean="0"/>
              <a:t>AAC Augmentative and Alternative Communication </a:t>
            </a:r>
            <a:r>
              <a:rPr lang="en-AU" sz="1600" smtClean="0"/>
              <a:t>(15), 110-125.</a:t>
            </a:r>
          </a:p>
          <a:p>
            <a:r>
              <a:rPr lang="en-AU" sz="1600" smtClean="0"/>
              <a:t> Edeal, D.M. &amp; Gildersleeve-Neumann, C.E. (2011). The Importance of Production Frequency in Therapy for Childhood Apraxia of Speech. </a:t>
            </a:r>
            <a:r>
              <a:rPr lang="en-AU" sz="1600" i="1" smtClean="0"/>
              <a:t>American Journal of Speech-Language Pathology</a:t>
            </a:r>
            <a:r>
              <a:rPr lang="en-AU" sz="1600" smtClean="0"/>
              <a:t>, May; 20, (95-110).</a:t>
            </a:r>
          </a:p>
          <a:p>
            <a:pPr>
              <a:buFont typeface="Wingdings" pitchFamily="2" charset="2"/>
              <a:buNone/>
            </a:pPr>
            <a:endParaRPr lang="en-AU" sz="1400" smtClean="0"/>
          </a:p>
          <a:p>
            <a:endParaRPr lang="en-AU" sz="1200" smtClean="0"/>
          </a:p>
          <a:p>
            <a:pPr algn="just">
              <a:buFont typeface="Wingdings" pitchFamily="2" charset="2"/>
              <a:buNone/>
            </a:pPr>
            <a:endParaRPr lang="en-AU" sz="120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988"/>
            <a:ext cx="7467600" cy="1143001"/>
          </a:xfrm>
        </p:spPr>
        <p:txBody>
          <a:bodyPr/>
          <a:lstStyle/>
          <a:p>
            <a:pPr>
              <a:defRPr/>
            </a:pPr>
            <a:r>
              <a:rPr lang="en-AU" sz="2700" b="1" dirty="0" smtClean="0"/>
              <a:t>References (cont)</a:t>
            </a:r>
            <a:endParaRPr lang="en-AU" sz="2700" dirty="0"/>
          </a:p>
        </p:txBody>
      </p:sp>
      <p:sp>
        <p:nvSpPr>
          <p:cNvPr id="43011" name="Content Placeholder 2"/>
          <p:cNvSpPr>
            <a:spLocks noGrp="1"/>
          </p:cNvSpPr>
          <p:nvPr>
            <p:ph sz="quarter" idx="1"/>
          </p:nvPr>
        </p:nvSpPr>
        <p:spPr>
          <a:xfrm>
            <a:off x="457200" y="1412875"/>
            <a:ext cx="7467600" cy="4873625"/>
          </a:xfrm>
        </p:spPr>
        <p:txBody>
          <a:bodyPr/>
          <a:lstStyle/>
          <a:p>
            <a:r>
              <a:rPr lang="en-AU" sz="1600" smtClean="0"/>
              <a:t>Dollaghan, C. A. (2007). The handbook for evidence-based practice in communication disorders. Baltimore: Paul H. Brookes.</a:t>
            </a:r>
          </a:p>
          <a:p>
            <a:r>
              <a:rPr lang="en-AU" sz="1600" smtClean="0"/>
              <a:t>Iuzzini, J. &amp; Forrest K.(2010). Evaluation of a combined treatment approach for childhood apraxia of speech. </a:t>
            </a:r>
            <a:r>
              <a:rPr lang="en-AU" sz="1600" i="1" smtClean="0"/>
              <a:t>Clinical Linguistics &amp; Phonetics</a:t>
            </a:r>
            <a:r>
              <a:rPr lang="en-AU" sz="1600" smtClean="0"/>
              <a:t>; 24(4-5), 335-345.</a:t>
            </a:r>
          </a:p>
          <a:p>
            <a:r>
              <a:rPr lang="en-AU" sz="1600" smtClean="0"/>
              <a:t>Maas, E., Butalla, C.E. &amp; Farinella, K.A. (2012) Feedback Frequency in Treatment of Childhood Apraxia of Speech. </a:t>
            </a:r>
            <a:r>
              <a:rPr lang="en-AU" sz="1600" i="1" smtClean="0"/>
              <a:t>American Journal of Speech-Language Pathology </a:t>
            </a:r>
            <a:r>
              <a:rPr lang="en-AU" sz="1600" smtClean="0"/>
              <a:t>21, 239-257.</a:t>
            </a:r>
          </a:p>
          <a:p>
            <a:r>
              <a:rPr lang="en-AU" sz="1600" smtClean="0"/>
              <a:t>Maas, E. &amp; Farinella, K. A. (2012). Random versus blocked practice in treatment for Childhood Apraxia of Speech. </a:t>
            </a:r>
            <a:r>
              <a:rPr lang="en-AU" sz="1600" i="1" smtClean="0"/>
              <a:t>Journal of Speech, Language and Hearing Research</a:t>
            </a:r>
            <a:r>
              <a:rPr lang="en-AU" sz="1600" smtClean="0"/>
              <a:t>, 55, 561-578.</a:t>
            </a:r>
          </a:p>
          <a:p>
            <a:r>
              <a:rPr lang="en-AU" sz="1600" smtClean="0"/>
              <a:t> Maas, E., Robin, D.A., Austermann Hula, S.N., Wulf, G., &amp; Schmidt, R.A. (2008). Principles of Motor Learning in treatment of Motor Speech Disorders. American Journal of Speech-Language Pathology, 17, 277-298.</a:t>
            </a:r>
          </a:p>
          <a:p>
            <a:r>
              <a:rPr lang="en-AU" sz="1600" smtClean="0"/>
              <a:t>Martikainen, A. &amp; Korpilahti, P. (2011). Intervention for childhood apraxia of speech: A single-case study. </a:t>
            </a:r>
            <a:r>
              <a:rPr lang="en-AU" sz="1600" i="1" smtClean="0"/>
              <a:t>Child Language Teaching and </a:t>
            </a:r>
            <a:r>
              <a:rPr lang="en-AU" sz="1600" smtClean="0"/>
              <a:t>Therapy, 21, 9-20.</a:t>
            </a:r>
          </a:p>
          <a:p>
            <a:endParaRPr lang="en-AU" sz="1600" smtClean="0"/>
          </a:p>
          <a:p>
            <a:endParaRPr lang="en-AU" sz="1600" smtClean="0"/>
          </a:p>
          <a:p>
            <a:pPr>
              <a:buFont typeface="Wingdings" pitchFamily="2" charset="2"/>
              <a:buNone/>
            </a:pPr>
            <a:endParaRPr lang="en-AU" sz="140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p:cNvSpPr>
          <p:nvPr>
            <p:ph type="title" idx="4294967295"/>
          </p:nvPr>
        </p:nvSpPr>
        <p:spPr bwMode="auto">
          <a:noFill/>
        </p:spPr>
        <p:txBody>
          <a:bodyPr wrap="square" lIns="91440" tIns="45720" rIns="91440" bIns="45720" numCol="1" anchorCtr="0" compatLnSpc="1">
            <a:prstTxWarp prst="textNoShape">
              <a:avLst/>
            </a:prstTxWarp>
          </a:bodyPr>
          <a:lstStyle/>
          <a:p>
            <a:r>
              <a:rPr lang="en-AU" sz="3200" b="1" cap="none" smtClean="0"/>
              <a:t>REFERENCES (CONT)</a:t>
            </a:r>
          </a:p>
        </p:txBody>
      </p:sp>
      <p:sp>
        <p:nvSpPr>
          <p:cNvPr id="44035" name="Rectangle 3"/>
          <p:cNvSpPr>
            <a:spLocks noGrp="1"/>
          </p:cNvSpPr>
          <p:nvPr>
            <p:ph type="body" idx="4294967295"/>
          </p:nvPr>
        </p:nvSpPr>
        <p:spPr/>
        <p:txBody>
          <a:bodyPr/>
          <a:lstStyle/>
          <a:p>
            <a:r>
              <a:rPr lang="nl-NL" sz="1600" smtClean="0"/>
              <a:t>Morgan, A.T. &amp; Vogel, A.P. (2009). </a:t>
            </a:r>
            <a:r>
              <a:rPr lang="en-AU" sz="1600" smtClean="0"/>
              <a:t>A Cochrane review of treatment for childhood apraxia of speech. European Journal of Physical and Rehabilitation Medicine. Mar;45(1):103-10.</a:t>
            </a:r>
            <a:endParaRPr lang="en-US" sz="1600" smtClean="0"/>
          </a:p>
          <a:p>
            <a:r>
              <a:rPr lang="en-US" sz="1600" smtClean="0"/>
              <a:t>Strand, E. (2012, April 6). Management of CAS [PowerPoint slides]. Brigham Young University, Provo UT.</a:t>
            </a:r>
            <a:endParaRPr lang="en-AU" sz="1600" smtClean="0"/>
          </a:p>
          <a:p>
            <a:r>
              <a:rPr lang="en-AU" sz="1600" smtClean="0"/>
              <a:t>Strand, E., Stoeckel., R., &amp; Baas, B. (2006). Treatment of Severe Childhood Apraxia of Speech: A Treatment Efficacy Study. </a:t>
            </a:r>
            <a:r>
              <a:rPr lang="en-AU" sz="1600" i="1" smtClean="0"/>
              <a:t>Journal of Medical Speech Pathology</a:t>
            </a:r>
            <a:r>
              <a:rPr lang="en-AU" sz="1600" smtClean="0"/>
              <a:t>, 14, 297-307.</a:t>
            </a:r>
          </a:p>
          <a:p>
            <a:r>
              <a:rPr lang="en-AU" sz="1600" smtClean="0"/>
              <a:t> Strand, E.A.,and Debertine, P.(2000) The efficacy of integral stimulation intervention with developmental apraxia of speech. </a:t>
            </a:r>
            <a:r>
              <a:rPr lang="en-AU" sz="1600" i="1" smtClean="0"/>
              <a:t>Journal of Medical Speech Pathology</a:t>
            </a:r>
            <a:r>
              <a:rPr lang="en-AU" sz="1600" smtClean="0"/>
              <a:t>. 8 (4), 295-300.</a:t>
            </a:r>
          </a:p>
          <a:p>
            <a:pPr>
              <a:buFont typeface="Wingdings" pitchFamily="2" charset="2"/>
              <a:buNone/>
            </a:pPr>
            <a:endParaRPr lang="en-AU" sz="1600" smtClean="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docProps/app.xml><?xml version="1.0" encoding="utf-8"?>
<Properties xmlns="http://schemas.openxmlformats.org/officeDocument/2006/extended-properties" xmlns:vt="http://schemas.openxmlformats.org/officeDocument/2006/docPropsVTypes">
  <Template>Oriel</Template>
  <TotalTime>1198</TotalTime>
  <Words>2341</Words>
  <Application>Microsoft Office PowerPoint</Application>
  <PresentationFormat>On-screen Show (4:3)</PresentationFormat>
  <Paragraphs>323</Paragraphs>
  <Slides>36</Slides>
  <Notes>2</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Oriel</vt:lpstr>
      <vt:lpstr> Treatment Approaches: Childhood Apraxia  of Speech (CAS)  </vt:lpstr>
      <vt:lpstr>Slide 2</vt:lpstr>
      <vt:lpstr>Childhood Apraxia of Speech (CAS) </vt:lpstr>
      <vt:lpstr>KEY FEATURES OF CAS</vt:lpstr>
      <vt:lpstr>Slide 5</vt:lpstr>
      <vt:lpstr>Treatment for CAS </vt:lpstr>
      <vt:lpstr>SO, WHAT EVIDENCE IS AVAILABLE? </vt:lpstr>
      <vt:lpstr>GENERAL PRINCIPLES  (STRAND, 2012) </vt:lpstr>
      <vt:lpstr>PRINCIPLES OF MOTOR LEARNING (PML)  (BASED ON MAAS ET AL., 2008) </vt:lpstr>
      <vt:lpstr>Principles of Motor Learning (PML)  (based on Maas et al., 2008)  </vt:lpstr>
      <vt:lpstr>PML: Practice Conditions</vt:lpstr>
      <vt:lpstr>PML: Feedback Conditions</vt:lpstr>
      <vt:lpstr>Treatment approaches/methods </vt:lpstr>
      <vt:lpstr>Brief description of Integral Stimulation and Dynamic Temporal and Tactile Cueing (DTTC)</vt:lpstr>
      <vt:lpstr>Integral Stimulation  </vt:lpstr>
      <vt:lpstr>DYNAMIC TEMPORAL AND TACTILE CUEING (DTTC) </vt:lpstr>
      <vt:lpstr>DYNAMIC TEMPORAL AND TACTILE CUEING (DTTC)</vt:lpstr>
      <vt:lpstr>DTTC Procedure (From Bowen, 2012, based on Edyth Strand’s work)</vt:lpstr>
      <vt:lpstr>CAP – Integral Stimulation</vt:lpstr>
      <vt:lpstr>CAP – Dynamic Temporal and Tactile Cueing  (DTTC)  </vt:lpstr>
      <vt:lpstr>CAP - Dynamic Temporal and Tactile Cueing  (DTTC) </vt:lpstr>
      <vt:lpstr> CAP – Stimulability training program and Modified core vocabulary training</vt:lpstr>
      <vt:lpstr>CAP – MIT and Touch-cues</vt:lpstr>
      <vt:lpstr>CAP – Rapid Syllable Transition Treatment (ReST)</vt:lpstr>
      <vt:lpstr>CAP – Practice condition:  high or low dose?</vt:lpstr>
      <vt:lpstr>CAP -  Feedback condition:  high vs low frequency feedback?</vt:lpstr>
      <vt:lpstr>CAP – Practice condition:  Blocked or random?</vt:lpstr>
      <vt:lpstr>CAP - AAC</vt:lpstr>
      <vt:lpstr> PARt 2: E3BP Internal Evidence</vt:lpstr>
      <vt:lpstr>EBP Phonology E3BP Trial ( still in process)</vt:lpstr>
      <vt:lpstr>EBP Phonology E3BP PML Principles</vt:lpstr>
      <vt:lpstr>Why is there not more evidence?</vt:lpstr>
      <vt:lpstr>CONCLUSIONS </vt:lpstr>
      <vt:lpstr>References</vt:lpstr>
      <vt:lpstr>References (cont)</vt:lpstr>
      <vt:lpstr>REFERENCES (CONT)</vt:lpstr>
    </vt:vector>
  </TitlesOfParts>
  <Company>sesiahs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Lauren Hamill</dc:creator>
  <cp:lastModifiedBy>Melissa Parkin</cp:lastModifiedBy>
  <cp:revision>106</cp:revision>
  <dcterms:created xsi:type="dcterms:W3CDTF">2012-11-19T00:29:33Z</dcterms:created>
  <dcterms:modified xsi:type="dcterms:W3CDTF">2012-12-03T02:36:02Z</dcterms:modified>
</cp:coreProperties>
</file>