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2" r:id="rId1"/>
  </p:sldMasterIdLst>
  <p:notesMasterIdLst>
    <p:notesMasterId r:id="rId18"/>
  </p:notesMasterIdLst>
  <p:handoutMasterIdLst>
    <p:handoutMasterId r:id="rId19"/>
  </p:handoutMasterIdLst>
  <p:sldIdLst>
    <p:sldId id="256" r:id="rId2"/>
    <p:sldId id="310" r:id="rId3"/>
    <p:sldId id="312" r:id="rId4"/>
    <p:sldId id="311" r:id="rId5"/>
    <p:sldId id="314" r:id="rId6"/>
    <p:sldId id="315" r:id="rId7"/>
    <p:sldId id="316" r:id="rId8"/>
    <p:sldId id="321" r:id="rId9"/>
    <p:sldId id="319" r:id="rId10"/>
    <p:sldId id="305" r:id="rId11"/>
    <p:sldId id="323" r:id="rId12"/>
    <p:sldId id="308" r:id="rId13"/>
    <p:sldId id="309" r:id="rId14"/>
    <p:sldId id="313" r:id="rId15"/>
    <p:sldId id="317" r:id="rId16"/>
    <p:sldId id="318" r:id="rId17"/>
  </p:sldIdLst>
  <p:sldSz cx="9144000" cy="6858000" type="screen4x3"/>
  <p:notesSz cx="6797675" cy="9926638"/>
  <p:defaultTextStyle>
    <a:defPPr>
      <a:defRPr lang="en-US"/>
    </a:defPPr>
    <a:lvl1pPr algn="l" rtl="0" eaLnBrk="0" fontAlgn="base" hangingPunct="0">
      <a:spcBef>
        <a:spcPct val="0"/>
      </a:spcBef>
      <a:spcAft>
        <a:spcPct val="0"/>
      </a:spcAft>
      <a:defRPr kern="1200">
        <a:solidFill>
          <a:srgbClr val="000000"/>
        </a:solidFill>
        <a:latin typeface="Tahoma" pitchFamily="34" charset="0"/>
        <a:ea typeface="+mn-ea"/>
        <a:cs typeface="+mn-cs"/>
      </a:defRPr>
    </a:lvl1pPr>
    <a:lvl2pPr marL="457200" algn="l" rtl="0" eaLnBrk="0" fontAlgn="base" hangingPunct="0">
      <a:spcBef>
        <a:spcPct val="0"/>
      </a:spcBef>
      <a:spcAft>
        <a:spcPct val="0"/>
      </a:spcAft>
      <a:defRPr kern="1200">
        <a:solidFill>
          <a:srgbClr val="000000"/>
        </a:solidFill>
        <a:latin typeface="Tahoma" pitchFamily="34" charset="0"/>
        <a:ea typeface="+mn-ea"/>
        <a:cs typeface="+mn-cs"/>
      </a:defRPr>
    </a:lvl2pPr>
    <a:lvl3pPr marL="914400" algn="l" rtl="0" eaLnBrk="0" fontAlgn="base" hangingPunct="0">
      <a:spcBef>
        <a:spcPct val="0"/>
      </a:spcBef>
      <a:spcAft>
        <a:spcPct val="0"/>
      </a:spcAft>
      <a:defRPr kern="1200">
        <a:solidFill>
          <a:srgbClr val="000000"/>
        </a:solidFill>
        <a:latin typeface="Tahoma" pitchFamily="34" charset="0"/>
        <a:ea typeface="+mn-ea"/>
        <a:cs typeface="+mn-cs"/>
      </a:defRPr>
    </a:lvl3pPr>
    <a:lvl4pPr marL="1371600" algn="l" rtl="0" eaLnBrk="0" fontAlgn="base" hangingPunct="0">
      <a:spcBef>
        <a:spcPct val="0"/>
      </a:spcBef>
      <a:spcAft>
        <a:spcPct val="0"/>
      </a:spcAft>
      <a:defRPr kern="1200">
        <a:solidFill>
          <a:srgbClr val="000000"/>
        </a:solidFill>
        <a:latin typeface="Tahoma" pitchFamily="34" charset="0"/>
        <a:ea typeface="+mn-ea"/>
        <a:cs typeface="+mn-cs"/>
      </a:defRPr>
    </a:lvl4pPr>
    <a:lvl5pPr marL="1828800" algn="l" rtl="0" eaLnBrk="0" fontAlgn="base" hangingPunct="0">
      <a:spcBef>
        <a:spcPct val="0"/>
      </a:spcBef>
      <a:spcAft>
        <a:spcPct val="0"/>
      </a:spcAft>
      <a:defRPr kern="1200">
        <a:solidFill>
          <a:srgbClr val="000000"/>
        </a:solidFill>
        <a:latin typeface="Tahoma" pitchFamily="34" charset="0"/>
        <a:ea typeface="+mn-ea"/>
        <a:cs typeface="+mn-cs"/>
      </a:defRPr>
    </a:lvl5pPr>
    <a:lvl6pPr marL="2286000" algn="l" defTabSz="914400" rtl="0" eaLnBrk="1" latinLnBrk="0" hangingPunct="1">
      <a:defRPr kern="1200">
        <a:solidFill>
          <a:srgbClr val="000000"/>
        </a:solidFill>
        <a:latin typeface="Tahoma" pitchFamily="34" charset="0"/>
        <a:ea typeface="+mn-ea"/>
        <a:cs typeface="+mn-cs"/>
      </a:defRPr>
    </a:lvl6pPr>
    <a:lvl7pPr marL="2743200" algn="l" defTabSz="914400" rtl="0" eaLnBrk="1" latinLnBrk="0" hangingPunct="1">
      <a:defRPr kern="1200">
        <a:solidFill>
          <a:srgbClr val="000000"/>
        </a:solidFill>
        <a:latin typeface="Tahoma" pitchFamily="34" charset="0"/>
        <a:ea typeface="+mn-ea"/>
        <a:cs typeface="+mn-cs"/>
      </a:defRPr>
    </a:lvl7pPr>
    <a:lvl8pPr marL="3200400" algn="l" defTabSz="914400" rtl="0" eaLnBrk="1" latinLnBrk="0" hangingPunct="1">
      <a:defRPr kern="1200">
        <a:solidFill>
          <a:srgbClr val="000000"/>
        </a:solidFill>
        <a:latin typeface="Tahoma" pitchFamily="34" charset="0"/>
        <a:ea typeface="+mn-ea"/>
        <a:cs typeface="+mn-cs"/>
      </a:defRPr>
    </a:lvl8pPr>
    <a:lvl9pPr marL="3657600" algn="l" defTabSz="914400" rtl="0" eaLnBrk="1" latinLnBrk="0" hangingPunct="1">
      <a:defRPr kern="1200">
        <a:solidFill>
          <a:srgbClr val="000000"/>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27CB"/>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8" autoAdjust="0"/>
    <p:restoredTop sz="81162" autoAdjust="0"/>
  </p:normalViewPr>
  <p:slideViewPr>
    <p:cSldViewPr>
      <p:cViewPr varScale="1">
        <p:scale>
          <a:sx n="57" d="100"/>
          <a:sy n="57" d="100"/>
        </p:scale>
        <p:origin x="-486" y="-96"/>
      </p:cViewPr>
      <p:guideLst>
        <p:guide orient="horz" pos="2160"/>
        <p:guide pos="2880"/>
      </p:guideLst>
    </p:cSldViewPr>
  </p:slideViewPr>
  <p:outlineViewPr>
    <p:cViewPr>
      <p:scale>
        <a:sx n="33" d="100"/>
        <a:sy n="33" d="100"/>
      </p:scale>
      <p:origin x="0" y="692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AU"/>
          </a:p>
        </p:txBody>
      </p:sp>
      <p:sp>
        <p:nvSpPr>
          <p:cNvPr id="49155"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1ADD9073-5CD8-4A44-8B98-14B218DB213F}" type="datetimeFigureOut">
              <a:rPr lang="en-AU"/>
              <a:pPr>
                <a:defRPr/>
              </a:pPr>
              <a:t>4/12/2012</a:t>
            </a:fld>
            <a:endParaRPr lang="en-AU"/>
          </a:p>
        </p:txBody>
      </p:sp>
      <p:sp>
        <p:nvSpPr>
          <p:cNvPr id="49156"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AU"/>
          </a:p>
        </p:txBody>
      </p:sp>
      <p:sp>
        <p:nvSpPr>
          <p:cNvPr id="49157"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44512BA-5CB2-4E98-9DB3-93CCA55AA744}" type="slidenum">
              <a:rPr lang="en-AU"/>
              <a:pPr>
                <a:defRPr/>
              </a:pPr>
              <a:t>‹#›</a:t>
            </a:fld>
            <a:endParaRPr lang="en-AU"/>
          </a:p>
        </p:txBody>
      </p:sp>
    </p:spTree>
    <p:extLst>
      <p:ext uri="{BB962C8B-B14F-4D97-AF65-F5344CB8AC3E}">
        <p14:creationId xmlns:p14="http://schemas.microsoft.com/office/powerpoint/2010/main" xmlns="" val="2425450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solidFill>
                  <a:schemeClr val="tx1"/>
                </a:solidFill>
                <a:latin typeface="Arial" charset="0"/>
              </a:defRPr>
            </a:lvl1pPr>
          </a:lstStyle>
          <a:p>
            <a:pPr>
              <a:defRPr/>
            </a:pPr>
            <a:endParaRPr lang="en-US"/>
          </a:p>
        </p:txBody>
      </p:sp>
      <p:sp>
        <p:nvSpPr>
          <p:cNvPr id="13315"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defRPr>
            </a:lvl1pPr>
          </a:lstStyle>
          <a:p>
            <a:pPr>
              <a:defRPr/>
            </a:pPr>
            <a:endParaRPr lang="en-US"/>
          </a:p>
        </p:txBody>
      </p:sp>
      <p:sp>
        <p:nvSpPr>
          <p:cNvPr id="3379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8"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solidFill>
                  <a:schemeClr val="tx1"/>
                </a:solidFill>
                <a:latin typeface="Arial" charset="0"/>
              </a:defRPr>
            </a:lvl1pPr>
          </a:lstStyle>
          <a:p>
            <a:pPr>
              <a:defRPr/>
            </a:pPr>
            <a:endParaRPr lang="en-US"/>
          </a:p>
        </p:txBody>
      </p:sp>
      <p:sp>
        <p:nvSpPr>
          <p:cNvPr id="13319"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latin typeface="Arial" charset="0"/>
              </a:defRPr>
            </a:lvl1pPr>
          </a:lstStyle>
          <a:p>
            <a:pPr>
              <a:defRPr/>
            </a:pPr>
            <a:fld id="{B198A6B1-43FD-4192-B7FF-E190652C0389}" type="slidenum">
              <a:rPr lang="en-US"/>
              <a:pPr>
                <a:defRPr/>
              </a:pPr>
              <a:t>‹#›</a:t>
            </a:fld>
            <a:endParaRPr lang="en-US"/>
          </a:p>
        </p:txBody>
      </p:sp>
    </p:spTree>
    <p:extLst>
      <p:ext uri="{BB962C8B-B14F-4D97-AF65-F5344CB8AC3E}">
        <p14:creationId xmlns:p14="http://schemas.microsoft.com/office/powerpoint/2010/main" xmlns="" val="3967686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DE74170B-014F-448D-9C13-4D3FF837B8BC}" type="slidenum">
              <a:rPr lang="en-US" smtClean="0"/>
              <a:pPr/>
              <a:t>1</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marL="228600" indent="-228600" eaLnBrk="1" hangingPunct="1">
              <a:buFontTx/>
              <a:buNone/>
            </a:pPr>
            <a:endParaRPr lang="en-AU"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idea behind sematic feature analysis is that the client is guided to produce words that are semantically associated to a target word, enhancing target retrieval. So</a:t>
            </a:r>
            <a:r>
              <a:rPr lang="en-AU" baseline="0" dirty="0" smtClean="0"/>
              <a:t> we can see here that as we increase the number of semantic links it the object we restrict the number of retrieval options but it isn’t until we include barks as a feature that we end up with a unique set of semantic features which gives us the target exclusively. </a:t>
            </a:r>
          </a:p>
          <a:p>
            <a:endParaRPr lang="en-AU" baseline="0" dirty="0" smtClean="0"/>
          </a:p>
          <a:p>
            <a:endParaRPr lang="en-US"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3</a:t>
            </a:fld>
            <a:endParaRPr lang="en-US"/>
          </a:p>
        </p:txBody>
      </p:sp>
    </p:spTree>
    <p:extLst>
      <p:ext uri="{BB962C8B-B14F-4D97-AF65-F5344CB8AC3E}">
        <p14:creationId xmlns:p14="http://schemas.microsoft.com/office/powerpoint/2010/main" xmlns="" val="1767890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PWA is provided with a picture, asked to name it, and then encouraged to describe the semantic features of a target. </a:t>
            </a:r>
            <a:endParaRPr lang="en-US"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4</a:t>
            </a:fld>
            <a:endParaRPr lang="en-US"/>
          </a:p>
        </p:txBody>
      </p:sp>
    </p:spTree>
    <p:extLst>
      <p:ext uri="{BB962C8B-B14F-4D97-AF65-F5344CB8AC3E}">
        <p14:creationId xmlns:p14="http://schemas.microsoft.com/office/powerpoint/2010/main" xmlns="" val="2485049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As a group, despite many of using this technique clinically,</a:t>
            </a:r>
            <a:r>
              <a:rPr lang="en-AU" baseline="0" dirty="0" smtClean="0"/>
              <a:t> few of us knew the efficacy for it. Also because i</a:t>
            </a:r>
            <a:r>
              <a:rPr lang="en-AU" dirty="0" smtClean="0"/>
              <a:t>t</a:t>
            </a:r>
            <a:r>
              <a:rPr lang="en-AU" baseline="0" dirty="0" smtClean="0"/>
              <a:t> is considered a word based therapy technique and generally we want our therapy </a:t>
            </a:r>
            <a:r>
              <a:rPr lang="en-AU" baseline="0" dirty="0" err="1" smtClean="0"/>
              <a:t>goasl</a:t>
            </a:r>
            <a:r>
              <a:rPr lang="en-AU" baseline="0" dirty="0" smtClean="0"/>
              <a:t> to be discourse based if possible we were interested in knowing whether naming therapy such as semantic feature analysis transferred to spontaneous speech. So the clinical question we came up with was…</a:t>
            </a:r>
            <a:endParaRPr lang="en-US"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5</a:t>
            </a:fld>
            <a:endParaRPr lang="en-US"/>
          </a:p>
        </p:txBody>
      </p:sp>
    </p:spTree>
    <p:extLst>
      <p:ext uri="{BB962C8B-B14F-4D97-AF65-F5344CB8AC3E}">
        <p14:creationId xmlns:p14="http://schemas.microsoft.com/office/powerpoint/2010/main" xmlns="" val="2485049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PWA is provided with a picture, asked to name it, and then encouraged to describe the semantic features of a target. </a:t>
            </a:r>
            <a:endParaRPr lang="en-US"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6</a:t>
            </a:fld>
            <a:endParaRPr lang="en-US"/>
          </a:p>
        </p:txBody>
      </p:sp>
    </p:spTree>
    <p:extLst>
      <p:ext uri="{BB962C8B-B14F-4D97-AF65-F5344CB8AC3E}">
        <p14:creationId xmlns:p14="http://schemas.microsoft.com/office/powerpoint/2010/main" xmlns="" val="2485049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High variability was reported</a:t>
            </a:r>
            <a:r>
              <a:rPr lang="en-AU" baseline="0" dirty="0" smtClean="0"/>
              <a:t> for </a:t>
            </a:r>
          </a:p>
          <a:p>
            <a:endParaRPr lang="en-US" dirty="0" smtClean="0"/>
          </a:p>
          <a:p>
            <a:r>
              <a:rPr lang="en-US" dirty="0" smtClean="0"/>
              <a:t>Type of aphasia: range of fluent</a:t>
            </a:r>
            <a:r>
              <a:rPr lang="en-US" baseline="0" dirty="0" smtClean="0"/>
              <a:t> and </a:t>
            </a:r>
            <a:r>
              <a:rPr lang="en-US" dirty="0" smtClean="0"/>
              <a:t>non fluent and where neuroimaging was reported there was wide ranging patterns in neural correlates.</a:t>
            </a:r>
            <a:r>
              <a:rPr lang="en-US" baseline="0" dirty="0" smtClean="0"/>
              <a:t> The </a:t>
            </a:r>
            <a:r>
              <a:rPr lang="en-US" dirty="0" smtClean="0"/>
              <a:t>range of severity (mild-severe). There was also a case series report of bilingual aphasia looking at transfer</a:t>
            </a:r>
            <a:r>
              <a:rPr lang="en-US" baseline="0" dirty="0" smtClean="0"/>
              <a:t> of naming skills in the untrained language which was quite clinically relevant for a lot of us and so little evidence for bilingual aphasiacs on treatment but most of have bilingual aphasics on our caseload. </a:t>
            </a:r>
            <a:endParaRPr lang="en-US" dirty="0" smtClean="0"/>
          </a:p>
          <a:p>
            <a:endParaRPr lang="en-US" dirty="0" smtClean="0"/>
          </a:p>
          <a:p>
            <a:r>
              <a:rPr lang="en-US" dirty="0" smtClean="0"/>
              <a:t>Time PO: ranged from 4months – 65 months</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Initially when we</a:t>
            </a:r>
            <a:r>
              <a:rPr lang="en-AU" baseline="0" dirty="0" smtClean="0"/>
              <a:t> decided on this topic, we all had an idea of what SFA was and how to use it therapeutically and to tweak to fit the individual needs of our clients. What we didn’t expect was for there to be so much variability in the research.  </a:t>
            </a:r>
            <a:endParaRPr lang="en-US"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9</a:t>
            </a:fld>
            <a:endParaRPr lang="en-US"/>
          </a:p>
        </p:txBody>
      </p:sp>
    </p:spTree>
    <p:extLst>
      <p:ext uri="{BB962C8B-B14F-4D97-AF65-F5344CB8AC3E}">
        <p14:creationId xmlns:p14="http://schemas.microsoft.com/office/powerpoint/2010/main" xmlns="" val="2994914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198A6B1-43FD-4192-B7FF-E190652C0389}" type="slidenum">
              <a:rPr lang="en-US" smtClean="0"/>
              <a:pPr>
                <a:defRPr/>
              </a:pPr>
              <a:t>14</a:t>
            </a:fld>
            <a:endParaRPr lang="en-US"/>
          </a:p>
        </p:txBody>
      </p:sp>
    </p:spTree>
    <p:extLst>
      <p:ext uri="{BB962C8B-B14F-4D97-AF65-F5344CB8AC3E}">
        <p14:creationId xmlns:p14="http://schemas.microsoft.com/office/powerpoint/2010/main" xmlns="" val="2485049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57AF274-B8C7-4E3B-9267-F39A23B290FD}" type="slidenum">
              <a:rPr lang="en-US" smtClean="0"/>
              <a:pPr>
                <a:defRPr/>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7539C8E-0612-45C7-B841-14A850FD92C2}"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EAFFB83-8522-42A8-AA09-A9321668D3A0}"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ED9FC01-10C6-4EE3-8FED-54C044641F4D}"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C50CF1A-1F5D-48E8-A031-B46DDB73AEAA}"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414766F-DFB2-47D6-8713-7F0BB391EFFB}"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B83DBEE-AD32-4FAC-9FDB-767F79A8E65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14E7C0C-5BE5-44F6-A2C1-A521E29BC5FD}" type="slidenum">
              <a:rPr lang="en-US" smtClean="0"/>
              <a:pPr>
                <a:defRPr/>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pPr>
              <a:defRPr/>
            </a:pPr>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pPr>
              <a:defRPr/>
            </a:pPr>
            <a:endParaRPr lang="en-US"/>
          </a:p>
        </p:txBody>
      </p:sp>
      <p:sp>
        <p:nvSpPr>
          <p:cNvPr id="7" name="Slide Number Placeholder 6"/>
          <p:cNvSpPr>
            <a:spLocks noGrp="1"/>
          </p:cNvSpPr>
          <p:nvPr>
            <p:ph type="sldNum" sz="quarter" idx="12"/>
          </p:nvPr>
        </p:nvSpPr>
        <p:spPr>
          <a:xfrm>
            <a:off x="8339328" y="1170432"/>
            <a:ext cx="733864" cy="201168"/>
          </a:xfrm>
        </p:spPr>
        <p:txBody>
          <a:bodyPr/>
          <a:lstStyle/>
          <a:p>
            <a:pPr>
              <a:defRPr/>
            </a:pPr>
            <a:fld id="{3C1725FE-C59E-40A0-8F56-8EAAD559EF84}"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75ADBCD-71F4-43F2-9E0E-5A0D40DAABD7}"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2640597" y="6377459"/>
            <a:ext cx="3836404" cy="365125"/>
          </a:xfr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2DC260F-F660-413E-B4F0-0A24E1C25D42}"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216DD5C2-8194-47CB-9521-F6A7C388808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463988" y="3356992"/>
            <a:ext cx="4680012" cy="1368152"/>
          </a:xfrm>
        </p:spPr>
        <p:txBody>
          <a:bodyPr>
            <a:normAutofit fontScale="90000"/>
          </a:bodyPr>
          <a:lstStyle/>
          <a:p>
            <a:pPr>
              <a:defRPr/>
            </a:pPr>
            <a:r>
              <a:rPr lang="en-US" sz="2700" dirty="0" smtClean="0"/>
              <a:t>2012 Adult Language Group </a:t>
            </a:r>
            <a:br>
              <a:rPr lang="en-US" sz="2700" dirty="0" smtClean="0"/>
            </a:br>
            <a:r>
              <a:rPr lang="en-US" sz="2700" dirty="0" smtClean="0"/>
              <a:t>NSW Speech Pathology  </a:t>
            </a:r>
            <a:br>
              <a:rPr lang="en-US" sz="2700" dirty="0" smtClean="0"/>
            </a:br>
            <a:r>
              <a:rPr lang="en-US" sz="2700" dirty="0" smtClean="0"/>
              <a:t>Evidence Based Practice Network</a:t>
            </a:r>
            <a:r>
              <a:rPr lang="en-US" sz="2000" dirty="0" smtClean="0"/>
              <a:t/>
            </a:r>
            <a:br>
              <a:rPr lang="en-US" sz="2000" dirty="0" smtClean="0"/>
            </a:br>
            <a:endParaRPr lang="en-US" sz="2800" dirty="0"/>
          </a:p>
        </p:txBody>
      </p:sp>
      <p:sp>
        <p:nvSpPr>
          <p:cNvPr id="8195" name="Rectangle 3"/>
          <p:cNvSpPr>
            <a:spLocks noGrp="1" noChangeArrowheads="1"/>
          </p:cNvSpPr>
          <p:nvPr>
            <p:ph type="subTitle" idx="1"/>
          </p:nvPr>
        </p:nvSpPr>
        <p:spPr>
          <a:xfrm>
            <a:off x="214282" y="5229200"/>
            <a:ext cx="9893177" cy="1414488"/>
          </a:xfrm>
        </p:spPr>
        <p:txBody>
          <a:bodyPr>
            <a:normAutofit fontScale="70000" lnSpcReduction="20000"/>
          </a:bodyPr>
          <a:lstStyle/>
          <a:p>
            <a:pPr marL="609600" indent="-609600" algn="l" eaLnBrk="1" hangingPunct="1">
              <a:lnSpc>
                <a:spcPct val="150000"/>
              </a:lnSpc>
            </a:pPr>
            <a:endParaRPr lang="en-US" dirty="0" smtClean="0"/>
          </a:p>
          <a:p>
            <a:pPr marL="609600" indent="-609600" algn="l" eaLnBrk="1" hangingPunct="1">
              <a:lnSpc>
                <a:spcPct val="150000"/>
              </a:lnSpc>
            </a:pPr>
            <a:r>
              <a:rPr lang="en-US" sz="2600" dirty="0" smtClean="0"/>
              <a:t>Linda Jones, Julia Murphy and Claire Layfield (Group Co-Leaders)</a:t>
            </a:r>
            <a:r>
              <a:rPr lang="en-US" sz="2300" dirty="0" smtClean="0"/>
              <a:t> </a:t>
            </a:r>
          </a:p>
          <a:p>
            <a:pPr marL="609600" indent="-609600" algn="l" eaLnBrk="1" hangingPunct="1">
              <a:lnSpc>
                <a:spcPct val="150000"/>
              </a:lnSpc>
            </a:pPr>
            <a:r>
              <a:rPr lang="en-US" sz="2600" dirty="0" err="1" smtClean="0"/>
              <a:t>Lyndsey</a:t>
            </a:r>
            <a:r>
              <a:rPr lang="en-US" sz="2600" dirty="0" smtClean="0"/>
              <a:t> Nickels - Academic Member</a:t>
            </a:r>
          </a:p>
          <a:p>
            <a:pPr marL="609600" indent="-609600" algn="l" eaLnBrk="1" hangingPunct="1">
              <a:lnSpc>
                <a:spcPct val="150000"/>
              </a:lnSpc>
            </a:pPr>
            <a:r>
              <a:rPr lang="en-US" sz="2600" dirty="0" smtClean="0"/>
              <a:t>Presented by Claire </a:t>
            </a:r>
            <a:r>
              <a:rPr lang="en-US" sz="2600" dirty="0" err="1" smtClean="0"/>
              <a:t>Layfield</a:t>
            </a:r>
            <a:endParaRPr lang="en-US" sz="2600" dirty="0" smtClean="0"/>
          </a:p>
          <a:p>
            <a:pPr marL="609600" indent="-609600" algn="ctr" eaLnBrk="1" hangingPunct="1">
              <a:lnSpc>
                <a:spcPct val="60000"/>
              </a:lnSpc>
            </a:pPr>
            <a:endParaRPr lang="en-US" sz="1700" dirty="0" smtClean="0"/>
          </a:p>
          <a:p>
            <a:pPr marL="609600" indent="-609600" algn="ctr" eaLnBrk="1" hangingPunct="1">
              <a:lnSpc>
                <a:spcPct val="60000"/>
              </a:lnSpc>
            </a:pPr>
            <a:endParaRPr lang="en-US" sz="1400" dirty="0" smtClean="0"/>
          </a:p>
          <a:p>
            <a:pPr marL="609600" indent="-609600" algn="ctr" eaLnBrk="1" hangingPunct="1">
              <a:lnSpc>
                <a:spcPct val="60000"/>
              </a:lnSpc>
            </a:pPr>
            <a:endParaRPr lang="en-US" sz="1500" dirty="0" smtClean="0"/>
          </a:p>
        </p:txBody>
      </p:sp>
      <p:sp>
        <p:nvSpPr>
          <p:cNvPr id="6" name="TextBox 5"/>
          <p:cNvSpPr txBox="1"/>
          <p:nvPr/>
        </p:nvSpPr>
        <p:spPr>
          <a:xfrm>
            <a:off x="179512" y="836712"/>
            <a:ext cx="8712968" cy="1508105"/>
          </a:xfrm>
          <a:prstGeom prst="rect">
            <a:avLst/>
          </a:prstGeom>
          <a:noFill/>
        </p:spPr>
        <p:txBody>
          <a:bodyPr wrap="square" rtlCol="0">
            <a:spAutoFit/>
          </a:bodyPr>
          <a:lstStyle/>
          <a:p>
            <a:pPr algn="ctr"/>
            <a:r>
              <a:rPr lang="en-AU" sz="3600" b="1" dirty="0">
                <a:solidFill>
                  <a:srgbClr val="4F81BD">
                    <a:satMod val="150000"/>
                  </a:srgbClr>
                </a:solidFill>
                <a:latin typeface="Corbel"/>
                <a:ea typeface="+mj-ea"/>
                <a:cs typeface="+mj-cs"/>
              </a:rPr>
              <a:t>What's new for semantic feature analysis? </a:t>
            </a:r>
            <a:endParaRPr lang="en-AU" sz="3600" b="1" dirty="0" smtClean="0">
              <a:solidFill>
                <a:srgbClr val="4F81BD">
                  <a:satMod val="150000"/>
                </a:srgbClr>
              </a:solidFill>
              <a:latin typeface="Corbel"/>
              <a:ea typeface="+mj-ea"/>
              <a:cs typeface="+mj-cs"/>
            </a:endParaRPr>
          </a:p>
          <a:p>
            <a:pPr algn="ctr"/>
            <a:r>
              <a:rPr lang="en-AU" sz="3600" b="1" dirty="0" smtClean="0">
                <a:solidFill>
                  <a:srgbClr val="4F81BD">
                    <a:satMod val="150000"/>
                  </a:srgbClr>
                </a:solidFill>
                <a:latin typeface="Corbel"/>
                <a:ea typeface="+mj-ea"/>
                <a:cs typeface="+mj-cs"/>
              </a:rPr>
              <a:t>Revisiting </a:t>
            </a:r>
            <a:r>
              <a:rPr lang="en-AU" sz="3600" b="1" dirty="0">
                <a:solidFill>
                  <a:srgbClr val="4F81BD">
                    <a:satMod val="150000"/>
                  </a:srgbClr>
                </a:solidFill>
                <a:latin typeface="Corbel"/>
                <a:ea typeface="+mj-ea"/>
                <a:cs typeface="+mj-cs"/>
              </a:rPr>
              <a:t>a classic therapy technique</a:t>
            </a:r>
            <a:r>
              <a:rPr lang="en-US" b="1" dirty="0">
                <a:solidFill>
                  <a:srgbClr val="4F81BD">
                    <a:satMod val="150000"/>
                  </a:srgbClr>
                </a:solidFill>
                <a:latin typeface="Corbel"/>
                <a:ea typeface="+mj-ea"/>
                <a:cs typeface="+mj-cs"/>
              </a:rPr>
              <a:t/>
            </a:r>
            <a:br>
              <a:rPr lang="en-US" b="1" dirty="0">
                <a:solidFill>
                  <a:srgbClr val="4F81BD">
                    <a:satMod val="150000"/>
                  </a:srgbClr>
                </a:solidFill>
                <a:latin typeface="Corbel"/>
                <a:ea typeface="+mj-ea"/>
                <a:cs typeface="+mj-cs"/>
              </a:rPr>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Semantic Feature Analysis</a:t>
            </a:r>
          </a:p>
        </p:txBody>
      </p:sp>
      <p:sp>
        <p:nvSpPr>
          <p:cNvPr id="3" name="Content Placeholder 2"/>
          <p:cNvSpPr>
            <a:spLocks noGrp="1"/>
          </p:cNvSpPr>
          <p:nvPr>
            <p:ph idx="1"/>
          </p:nvPr>
        </p:nvSpPr>
        <p:spPr/>
        <p:txBody>
          <a:bodyPr>
            <a:normAutofit/>
          </a:bodyPr>
          <a:lstStyle/>
          <a:p>
            <a:r>
              <a:rPr lang="en-AU" dirty="0" smtClean="0"/>
              <a:t>Aphasia is frequently associated with semantic breakdown </a:t>
            </a:r>
          </a:p>
          <a:p>
            <a:endParaRPr lang="en-AU" dirty="0" smtClean="0"/>
          </a:p>
          <a:p>
            <a:r>
              <a:rPr lang="en-AU" dirty="0" smtClean="0"/>
              <a:t>Semantic feature analysis is a technique </a:t>
            </a:r>
            <a:r>
              <a:rPr lang="en-AU" dirty="0"/>
              <a:t>that </a:t>
            </a:r>
            <a:r>
              <a:rPr lang="en-AU" dirty="0" smtClean="0"/>
              <a:t>underpins </a:t>
            </a:r>
            <a:r>
              <a:rPr lang="en-AU" dirty="0"/>
              <a:t>the general philosophy behind many treatments </a:t>
            </a:r>
            <a:r>
              <a:rPr lang="en-AU" dirty="0" smtClean="0"/>
              <a:t>for semantic impairments</a:t>
            </a:r>
          </a:p>
          <a:p>
            <a:endParaRPr lang="en-AU" dirty="0" smtClean="0"/>
          </a:p>
        </p:txBody>
      </p:sp>
      <p:sp>
        <p:nvSpPr>
          <p:cNvPr id="4" name="AutoShape 2" descr="mhtml:file://H:\Claire\EBP%20Language\EBP%20Language%202012\Boyle_CHSS_Brown_Bag_Seminar_2-25-11_pptx.mht!file:///H:\Claire\EBP%20Language\EBP%20Language%202012\%3fpid=bl&amp;srcid=ADGEESgmlyPB0D7FA41SCPL9UaSIlq0eTNlFPFMLSTN11hM_iF_kBXgmXT10bzhAWJeG0nsX8SrmHiUcTn9RY8ccTV2b_qM3CjYgkaWVFR9CuWeev5Zbfz8GkoSSyHXuZppqoP1GYbLW&amp;q=cache:D0Dh-2RQ6O8J:chss.montclair.edu\linguistics\Boyle_CHSS_Brown_Bag_Seminar_2-25-11.pptx%20COELHO%202010%20APHASIA&amp;docid=500cf2776b8372f54ddee99744ddc3ae&amp;a=bi&amp;pagenumber=4&amp;w=138"/>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mhtml:file://H:\Claire\EBP%20Language\EBP%20Language%202012\Boyle_CHSS_Brown_Bag_Seminar_2-25-11_pptx.mht!file:///H:\Claire\EBP%20Language\EBP%20Language%202012\%3fpid=bl&amp;srcid=ADGEESgmlyPB0D7FA41SCPL9UaSIlq0eTNlFPFMLSTN11hM_iF_kBXgmXT10bzhAWJeG0nsX8SrmHiUcTn9RY8ccTV2b_qM3CjYgkaWVFR9CuWeev5Zbfz8GkoSSyHXuZppqoP1GYbLW&amp;q=cache:D0Dh-2RQ6O8J:chss.montclair.edu\linguistics\Boyle_CHSS_Brown_Bag_Seminar_2-25-11.pptx%20COELHO%202010%20APHASIA&amp;docid=500cf2776b8372f54ddee99744ddc3ae&amp;a=bi&amp;pagenumber=4&amp;w=13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xmlns="" val="2766636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Text Box 2"/>
          <p:cNvSpPr txBox="1">
            <a:spLocks noChangeAspect="1" noChangeArrowheads="1"/>
          </p:cNvSpPr>
          <p:nvPr/>
        </p:nvSpPr>
        <p:spPr bwMode="auto">
          <a:xfrm>
            <a:off x="7794625" y="2286000"/>
            <a:ext cx="1592263" cy="457200"/>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2000" i="0" dirty="0">
                <a:solidFill>
                  <a:schemeClr val="tx1"/>
                </a:solidFill>
              </a:rPr>
              <a:t>Semantics</a:t>
            </a:r>
          </a:p>
        </p:txBody>
      </p:sp>
      <p:sp>
        <p:nvSpPr>
          <p:cNvPr id="313347" name="Text Box 3"/>
          <p:cNvSpPr txBox="1">
            <a:spLocks noChangeAspect="1" noChangeArrowheads="1"/>
          </p:cNvSpPr>
          <p:nvPr/>
        </p:nvSpPr>
        <p:spPr bwMode="auto">
          <a:xfrm>
            <a:off x="7091362" y="685800"/>
            <a:ext cx="2089150" cy="614363"/>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a:r>
              <a:rPr lang="en-GB" sz="2000" i="0" dirty="0">
                <a:solidFill>
                  <a:schemeClr val="tx1"/>
                </a:solidFill>
              </a:rPr>
              <a:t>Object, picture or idea</a:t>
            </a:r>
          </a:p>
        </p:txBody>
      </p:sp>
      <p:sp>
        <p:nvSpPr>
          <p:cNvPr id="313348" name="AutoShape 4"/>
          <p:cNvSpPr>
            <a:spLocks noChangeAspect="1" noChangeArrowheads="1"/>
          </p:cNvSpPr>
          <p:nvPr/>
        </p:nvSpPr>
        <p:spPr bwMode="auto">
          <a:xfrm>
            <a:off x="1143000" y="2362200"/>
            <a:ext cx="990600" cy="465138"/>
          </a:xfrm>
          <a:prstGeom prst="flowChartConnector">
            <a:avLst/>
          </a:prstGeom>
          <a:noFill/>
          <a:ln w="9525">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pPr algn="r"/>
            <a:r>
              <a:rPr lang="en-US" sz="1600" i="0">
                <a:solidFill>
                  <a:schemeClr val="tx1"/>
                </a:solidFill>
              </a:rPr>
              <a:t>purrs</a:t>
            </a:r>
            <a:endParaRPr lang="en-AU" sz="1600" i="0">
              <a:solidFill>
                <a:schemeClr val="tx1"/>
              </a:solidFill>
            </a:endParaRPr>
          </a:p>
        </p:txBody>
      </p:sp>
      <p:sp>
        <p:nvSpPr>
          <p:cNvPr id="313350" name="Line 6"/>
          <p:cNvSpPr>
            <a:spLocks noChangeAspect="1" noChangeShapeType="1"/>
          </p:cNvSpPr>
          <p:nvPr/>
        </p:nvSpPr>
        <p:spPr bwMode="auto">
          <a:xfrm flipH="1">
            <a:off x="2619375" y="1565275"/>
            <a:ext cx="1316038" cy="80010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51" name="Line 7"/>
          <p:cNvSpPr>
            <a:spLocks noChangeAspect="1" noChangeShapeType="1"/>
          </p:cNvSpPr>
          <p:nvPr/>
        </p:nvSpPr>
        <p:spPr bwMode="auto">
          <a:xfrm flipH="1">
            <a:off x="3548063" y="1565275"/>
            <a:ext cx="742950" cy="800100"/>
          </a:xfrm>
          <a:prstGeom prst="line">
            <a:avLst/>
          </a:prstGeom>
          <a:noFill/>
          <a:ln w="19050">
            <a:solidFill>
              <a:srgbClr val="FF0000"/>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52" name="Line 8"/>
          <p:cNvSpPr>
            <a:spLocks noChangeAspect="1" noChangeShapeType="1"/>
          </p:cNvSpPr>
          <p:nvPr/>
        </p:nvSpPr>
        <p:spPr bwMode="auto">
          <a:xfrm flipH="1">
            <a:off x="4383088" y="1565275"/>
            <a:ext cx="201612" cy="785813"/>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53" name="Line 9"/>
          <p:cNvSpPr>
            <a:spLocks noChangeAspect="1" noChangeShapeType="1"/>
          </p:cNvSpPr>
          <p:nvPr/>
        </p:nvSpPr>
        <p:spPr bwMode="auto">
          <a:xfrm>
            <a:off x="5095875" y="1550988"/>
            <a:ext cx="200025" cy="814387"/>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54" name="Line 10"/>
          <p:cNvSpPr>
            <a:spLocks noChangeAspect="1" noChangeShapeType="1"/>
          </p:cNvSpPr>
          <p:nvPr/>
        </p:nvSpPr>
        <p:spPr bwMode="auto">
          <a:xfrm>
            <a:off x="5451475" y="1536700"/>
            <a:ext cx="665163" cy="471488"/>
          </a:xfrm>
          <a:prstGeom prst="line">
            <a:avLst/>
          </a:prstGeom>
          <a:noFill/>
          <a:ln w="9525" cap="rnd">
            <a:solidFill>
              <a:srgbClr val="000000"/>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355" name="Line 11"/>
          <p:cNvSpPr>
            <a:spLocks noChangeAspect="1" noChangeShapeType="1"/>
          </p:cNvSpPr>
          <p:nvPr/>
        </p:nvSpPr>
        <p:spPr bwMode="auto">
          <a:xfrm>
            <a:off x="5316538" y="1570038"/>
            <a:ext cx="479425" cy="542925"/>
          </a:xfrm>
          <a:prstGeom prst="line">
            <a:avLst/>
          </a:prstGeom>
          <a:noFill/>
          <a:ln w="9525" cap="rnd">
            <a:solidFill>
              <a:srgbClr val="000000"/>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356" name="Line 12"/>
          <p:cNvSpPr>
            <a:spLocks noChangeAspect="1" noChangeShapeType="1"/>
          </p:cNvSpPr>
          <p:nvPr/>
        </p:nvSpPr>
        <p:spPr bwMode="auto">
          <a:xfrm>
            <a:off x="5688013" y="1541463"/>
            <a:ext cx="758825" cy="400050"/>
          </a:xfrm>
          <a:prstGeom prst="line">
            <a:avLst/>
          </a:prstGeom>
          <a:noFill/>
          <a:ln w="9525" cap="rnd">
            <a:solidFill>
              <a:srgbClr val="000000"/>
            </a:solidFill>
            <a:prstDash val="sys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357" name="AutoShape 13"/>
          <p:cNvSpPr>
            <a:spLocks noChangeAspect="1" noChangeArrowheads="1"/>
          </p:cNvSpPr>
          <p:nvPr/>
        </p:nvSpPr>
        <p:spPr bwMode="auto">
          <a:xfrm>
            <a:off x="5891213" y="4229100"/>
            <a:ext cx="731837" cy="465138"/>
          </a:xfrm>
          <a:prstGeom prst="flowChartConnector">
            <a:avLst/>
          </a:prstGeom>
          <a:noFill/>
          <a:ln w="9525">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endParaRPr lang="en-US"/>
          </a:p>
        </p:txBody>
      </p:sp>
      <p:sp>
        <p:nvSpPr>
          <p:cNvPr id="313358" name="AutoShape 14"/>
          <p:cNvSpPr>
            <a:spLocks noChangeAspect="1" noChangeArrowheads="1"/>
          </p:cNvSpPr>
          <p:nvPr/>
        </p:nvSpPr>
        <p:spPr bwMode="auto">
          <a:xfrm>
            <a:off x="4611688" y="4229100"/>
            <a:ext cx="731837" cy="465138"/>
          </a:xfrm>
          <a:prstGeom prst="flowChartConnector">
            <a:avLst/>
          </a:prstGeom>
          <a:solidFill>
            <a:schemeClr val="tx2">
              <a:lumMod val="60000"/>
              <a:lumOff val="40000"/>
            </a:schemeClr>
          </a:solidFill>
          <a:ln w="38100" cmpd="dbl">
            <a:solidFill>
              <a:schemeClr val="tx2">
                <a:lumMod val="75000"/>
              </a:schemeClr>
            </a:solidFill>
            <a:round/>
            <a:headEnd/>
            <a:tailEnd/>
          </a:ln>
        </p:spPr>
        <p:txBody>
          <a:bodyPr/>
          <a:lstStyle/>
          <a:p>
            <a:endParaRPr lang="en-US"/>
          </a:p>
        </p:txBody>
      </p:sp>
      <p:sp>
        <p:nvSpPr>
          <p:cNvPr id="313359" name="AutoShape 15"/>
          <p:cNvSpPr>
            <a:spLocks noChangeAspect="1" noChangeArrowheads="1"/>
          </p:cNvSpPr>
          <p:nvPr/>
        </p:nvSpPr>
        <p:spPr bwMode="auto">
          <a:xfrm>
            <a:off x="3286125" y="4229100"/>
            <a:ext cx="733425" cy="465138"/>
          </a:xfrm>
          <a:prstGeom prst="flowChartConnector">
            <a:avLst/>
          </a:prstGeom>
          <a:solidFill>
            <a:schemeClr val="tx2">
              <a:lumMod val="60000"/>
              <a:lumOff val="40000"/>
            </a:schemeClr>
          </a:solidFill>
          <a:ln w="38100" cmpd="dbl">
            <a:solidFill>
              <a:schemeClr val="tx2">
                <a:lumMod val="75000"/>
              </a:schemeClr>
            </a:solidFill>
            <a:round/>
            <a:headEnd/>
            <a:tailEnd/>
          </a:ln>
        </p:spPr>
        <p:txBody>
          <a:bodyPr/>
          <a:lstStyle/>
          <a:p>
            <a:endParaRPr lang="en-US"/>
          </a:p>
        </p:txBody>
      </p:sp>
      <p:sp>
        <p:nvSpPr>
          <p:cNvPr id="313360" name="AutoShape 16"/>
          <p:cNvSpPr>
            <a:spLocks noChangeAspect="1" noChangeArrowheads="1"/>
          </p:cNvSpPr>
          <p:nvPr/>
        </p:nvSpPr>
        <p:spPr bwMode="auto">
          <a:xfrm>
            <a:off x="2133600" y="4229100"/>
            <a:ext cx="731838" cy="465138"/>
          </a:xfrm>
          <a:prstGeom prst="flowChartConnector">
            <a:avLst/>
          </a:prstGeom>
          <a:solidFill>
            <a:schemeClr val="tx2">
              <a:lumMod val="60000"/>
              <a:lumOff val="40000"/>
            </a:schemeClr>
          </a:solidFill>
          <a:ln w="38100" cmpd="dbl">
            <a:solidFill>
              <a:schemeClr val="tx2">
                <a:lumMod val="75000"/>
              </a:schemeClr>
            </a:solidFill>
            <a:round/>
            <a:headEnd/>
            <a:tailEnd/>
          </a:ln>
        </p:spPr>
        <p:txBody>
          <a:bodyPr/>
          <a:lstStyle/>
          <a:p>
            <a:endParaRPr lang="en-US"/>
          </a:p>
        </p:txBody>
      </p:sp>
      <p:sp>
        <p:nvSpPr>
          <p:cNvPr id="313361" name="Text Box 17"/>
          <p:cNvSpPr txBox="1">
            <a:spLocks noChangeAspect="1" noChangeArrowheads="1"/>
          </p:cNvSpPr>
          <p:nvPr/>
        </p:nvSpPr>
        <p:spPr bwMode="auto">
          <a:xfrm>
            <a:off x="2133600" y="4311650"/>
            <a:ext cx="738188" cy="300038"/>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600" i="0">
                <a:solidFill>
                  <a:schemeClr val="tx1"/>
                </a:solidFill>
              </a:rPr>
              <a:t>cat</a:t>
            </a:r>
          </a:p>
        </p:txBody>
      </p:sp>
      <p:sp>
        <p:nvSpPr>
          <p:cNvPr id="313362" name="Text Box 18"/>
          <p:cNvSpPr txBox="1">
            <a:spLocks noChangeAspect="1" noChangeArrowheads="1"/>
          </p:cNvSpPr>
          <p:nvPr/>
        </p:nvSpPr>
        <p:spPr bwMode="auto">
          <a:xfrm>
            <a:off x="3408362" y="4283075"/>
            <a:ext cx="814387" cy="357188"/>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600" i="0" dirty="0">
                <a:solidFill>
                  <a:schemeClr val="tx1"/>
                </a:solidFill>
              </a:rPr>
              <a:t>dog</a:t>
            </a:r>
          </a:p>
        </p:txBody>
      </p:sp>
      <p:sp>
        <p:nvSpPr>
          <p:cNvPr id="313363" name="Text Box 19"/>
          <p:cNvSpPr txBox="1">
            <a:spLocks noChangeAspect="1" noChangeArrowheads="1"/>
          </p:cNvSpPr>
          <p:nvPr/>
        </p:nvSpPr>
        <p:spPr bwMode="auto">
          <a:xfrm>
            <a:off x="4611688" y="4283075"/>
            <a:ext cx="830262" cy="357188"/>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600" i="0" dirty="0">
                <a:solidFill>
                  <a:schemeClr val="tx1"/>
                </a:solidFill>
              </a:rPr>
              <a:t> rabbit</a:t>
            </a:r>
          </a:p>
        </p:txBody>
      </p:sp>
      <p:sp>
        <p:nvSpPr>
          <p:cNvPr id="313364" name="Text Box 20"/>
          <p:cNvSpPr txBox="1">
            <a:spLocks noChangeAspect="1" noChangeArrowheads="1"/>
          </p:cNvSpPr>
          <p:nvPr/>
        </p:nvSpPr>
        <p:spPr bwMode="auto">
          <a:xfrm>
            <a:off x="5925914" y="4283075"/>
            <a:ext cx="1022350" cy="357188"/>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600" i="0" dirty="0">
                <a:solidFill>
                  <a:schemeClr val="tx1"/>
                </a:solidFill>
              </a:rPr>
              <a:t> fish</a:t>
            </a:r>
          </a:p>
        </p:txBody>
      </p:sp>
      <p:sp>
        <p:nvSpPr>
          <p:cNvPr id="313365" name="Line 21"/>
          <p:cNvSpPr>
            <a:spLocks noChangeAspect="1" noChangeShapeType="1"/>
          </p:cNvSpPr>
          <p:nvPr/>
        </p:nvSpPr>
        <p:spPr bwMode="auto">
          <a:xfrm flipH="1">
            <a:off x="2357438" y="2836863"/>
            <a:ext cx="107950" cy="137160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66" name="Line 22"/>
          <p:cNvSpPr>
            <a:spLocks noChangeAspect="1" noChangeShapeType="1"/>
          </p:cNvSpPr>
          <p:nvPr/>
        </p:nvSpPr>
        <p:spPr bwMode="auto">
          <a:xfrm>
            <a:off x="2557463" y="2836863"/>
            <a:ext cx="850900" cy="142875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67" name="Line 23"/>
          <p:cNvSpPr>
            <a:spLocks noChangeAspect="1" noChangeShapeType="1"/>
          </p:cNvSpPr>
          <p:nvPr/>
        </p:nvSpPr>
        <p:spPr bwMode="auto">
          <a:xfrm>
            <a:off x="2635250" y="2779713"/>
            <a:ext cx="2041525" cy="1500187"/>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68" name="Line 24"/>
          <p:cNvSpPr>
            <a:spLocks noChangeAspect="1" noChangeShapeType="1"/>
          </p:cNvSpPr>
          <p:nvPr/>
        </p:nvSpPr>
        <p:spPr bwMode="auto">
          <a:xfrm>
            <a:off x="3440113" y="2865438"/>
            <a:ext cx="46037" cy="1385887"/>
          </a:xfrm>
          <a:prstGeom prst="line">
            <a:avLst/>
          </a:prstGeom>
          <a:noFill/>
          <a:ln w="28575">
            <a:solidFill>
              <a:srgbClr val="FF0000"/>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69" name="Line 25"/>
          <p:cNvSpPr>
            <a:spLocks noChangeAspect="1" noChangeShapeType="1"/>
          </p:cNvSpPr>
          <p:nvPr/>
        </p:nvSpPr>
        <p:spPr bwMode="auto">
          <a:xfrm flipH="1">
            <a:off x="3640138" y="2851150"/>
            <a:ext cx="635000" cy="137160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70" name="Line 26"/>
          <p:cNvSpPr>
            <a:spLocks noChangeAspect="1" noChangeShapeType="1"/>
          </p:cNvSpPr>
          <p:nvPr/>
        </p:nvSpPr>
        <p:spPr bwMode="auto">
          <a:xfrm flipH="1">
            <a:off x="2495550" y="2794000"/>
            <a:ext cx="1687513" cy="142875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71" name="Line 27"/>
          <p:cNvSpPr>
            <a:spLocks noChangeAspect="1" noChangeShapeType="1"/>
          </p:cNvSpPr>
          <p:nvPr/>
        </p:nvSpPr>
        <p:spPr bwMode="auto">
          <a:xfrm>
            <a:off x="4383088" y="2851150"/>
            <a:ext cx="371475" cy="1400175"/>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72" name="Line 28"/>
          <p:cNvSpPr>
            <a:spLocks noChangeAspect="1" noChangeShapeType="1"/>
          </p:cNvSpPr>
          <p:nvPr/>
        </p:nvSpPr>
        <p:spPr bwMode="auto">
          <a:xfrm flipH="1">
            <a:off x="4862513" y="2865438"/>
            <a:ext cx="419100" cy="1357312"/>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73" name="Line 29"/>
          <p:cNvSpPr>
            <a:spLocks noChangeAspect="1" noChangeShapeType="1"/>
          </p:cNvSpPr>
          <p:nvPr/>
        </p:nvSpPr>
        <p:spPr bwMode="auto">
          <a:xfrm flipH="1">
            <a:off x="3749675" y="2836863"/>
            <a:ext cx="1438275" cy="142875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74" name="Line 30"/>
          <p:cNvSpPr>
            <a:spLocks noChangeAspect="1" noChangeShapeType="1"/>
          </p:cNvSpPr>
          <p:nvPr/>
        </p:nvSpPr>
        <p:spPr bwMode="auto">
          <a:xfrm flipH="1">
            <a:off x="2667000" y="2795588"/>
            <a:ext cx="2362200" cy="1436687"/>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75" name="Line 31"/>
          <p:cNvSpPr>
            <a:spLocks noChangeAspect="1" noChangeShapeType="1"/>
          </p:cNvSpPr>
          <p:nvPr/>
        </p:nvSpPr>
        <p:spPr bwMode="auto">
          <a:xfrm>
            <a:off x="5389563" y="2851150"/>
            <a:ext cx="603250" cy="137160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76" name="Line 32"/>
          <p:cNvSpPr>
            <a:spLocks noChangeAspect="1" noChangeShapeType="1"/>
          </p:cNvSpPr>
          <p:nvPr/>
        </p:nvSpPr>
        <p:spPr bwMode="auto">
          <a:xfrm flipH="1">
            <a:off x="6178550" y="2865438"/>
            <a:ext cx="30163" cy="1300162"/>
          </a:xfrm>
          <a:prstGeom prst="line">
            <a:avLst/>
          </a:prstGeom>
          <a:noFill/>
          <a:ln w="9525">
            <a:solidFill>
              <a:srgbClr val="C0C0C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77" name="Line 33"/>
          <p:cNvSpPr>
            <a:spLocks noChangeAspect="1" noChangeShapeType="1"/>
          </p:cNvSpPr>
          <p:nvPr/>
        </p:nvSpPr>
        <p:spPr bwMode="auto">
          <a:xfrm>
            <a:off x="1490663" y="2851150"/>
            <a:ext cx="773112" cy="1385888"/>
          </a:xfrm>
          <a:prstGeom prst="line">
            <a:avLst/>
          </a:prstGeom>
          <a:noFill/>
          <a:ln w="9525">
            <a:solidFill>
              <a:srgbClr val="C0C0C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78" name="AutoShape 34"/>
          <p:cNvSpPr>
            <a:spLocks noChangeAspect="1" noChangeArrowheads="1"/>
          </p:cNvSpPr>
          <p:nvPr/>
        </p:nvSpPr>
        <p:spPr bwMode="auto">
          <a:xfrm>
            <a:off x="7040563" y="4229100"/>
            <a:ext cx="731837" cy="465138"/>
          </a:xfrm>
          <a:prstGeom prst="flowChartConnector">
            <a:avLst/>
          </a:prstGeom>
          <a:noFill/>
          <a:ln w="9525">
            <a:solidFill>
              <a:srgbClr val="C0C0C0"/>
            </a:solidFill>
            <a:round/>
            <a:headEnd/>
            <a:tailEnd/>
          </a:ln>
          <a:extLst>
            <a:ext uri="{909E8E84-426E-40DD-AFC4-6F175D3DCCD1}">
              <a14:hiddenFill xmlns:a14="http://schemas.microsoft.com/office/drawing/2010/main" xmlns="">
                <a:solidFill>
                  <a:schemeClr val="bg1"/>
                </a:solidFill>
              </a14:hiddenFill>
            </a:ext>
          </a:extLst>
        </p:spPr>
        <p:txBody>
          <a:bodyPr/>
          <a:lstStyle/>
          <a:p>
            <a:endParaRPr lang="en-US"/>
          </a:p>
        </p:txBody>
      </p:sp>
      <p:sp>
        <p:nvSpPr>
          <p:cNvPr id="313379" name="AutoShape 35"/>
          <p:cNvSpPr>
            <a:spLocks noChangeAspect="1" noChangeArrowheads="1"/>
          </p:cNvSpPr>
          <p:nvPr/>
        </p:nvSpPr>
        <p:spPr bwMode="auto">
          <a:xfrm>
            <a:off x="2179638" y="2362200"/>
            <a:ext cx="879475" cy="466725"/>
          </a:xfrm>
          <a:prstGeom prst="flowChartConnector">
            <a:avLst/>
          </a:prstGeom>
          <a:solidFill>
            <a:schemeClr val="tx2">
              <a:lumMod val="60000"/>
              <a:lumOff val="40000"/>
            </a:schemeClr>
          </a:solidFill>
          <a:ln w="76200" cmpd="tri">
            <a:solidFill>
              <a:schemeClr val="tx2">
                <a:lumMod val="75000"/>
              </a:schemeClr>
            </a:solidFill>
            <a:round/>
            <a:headEnd/>
            <a:tailEnd/>
          </a:ln>
        </p:spPr>
        <p:txBody>
          <a:bodyPr/>
          <a:lstStyle/>
          <a:p>
            <a:endParaRPr lang="en-US"/>
          </a:p>
        </p:txBody>
      </p:sp>
      <p:sp>
        <p:nvSpPr>
          <p:cNvPr id="313380" name="AutoShape 36"/>
          <p:cNvSpPr>
            <a:spLocks noChangeAspect="1" noChangeArrowheads="1"/>
          </p:cNvSpPr>
          <p:nvPr/>
        </p:nvSpPr>
        <p:spPr bwMode="auto">
          <a:xfrm>
            <a:off x="3125788" y="2365375"/>
            <a:ext cx="879475" cy="465138"/>
          </a:xfrm>
          <a:prstGeom prst="flowChartConnector">
            <a:avLst/>
          </a:prstGeom>
          <a:solidFill>
            <a:schemeClr val="tx2">
              <a:lumMod val="60000"/>
              <a:lumOff val="40000"/>
            </a:schemeClr>
          </a:solidFill>
          <a:ln w="76200" cmpd="tri">
            <a:solidFill>
              <a:schemeClr val="tx2">
                <a:lumMod val="75000"/>
              </a:schemeClr>
            </a:solidFill>
            <a:round/>
            <a:headEnd/>
            <a:tailEnd/>
          </a:ln>
        </p:spPr>
        <p:txBody>
          <a:bodyPr/>
          <a:lstStyle/>
          <a:p>
            <a:endParaRPr lang="en-US"/>
          </a:p>
        </p:txBody>
      </p:sp>
      <p:sp>
        <p:nvSpPr>
          <p:cNvPr id="313381" name="AutoShape 37"/>
          <p:cNvSpPr>
            <a:spLocks noChangeAspect="1" noChangeArrowheads="1"/>
          </p:cNvSpPr>
          <p:nvPr/>
        </p:nvSpPr>
        <p:spPr bwMode="auto">
          <a:xfrm>
            <a:off x="4073525" y="2365375"/>
            <a:ext cx="879475" cy="465138"/>
          </a:xfrm>
          <a:prstGeom prst="flowChartConnector">
            <a:avLst/>
          </a:prstGeom>
          <a:solidFill>
            <a:schemeClr val="tx2">
              <a:lumMod val="60000"/>
              <a:lumOff val="40000"/>
            </a:schemeClr>
          </a:solidFill>
          <a:ln w="76200" cmpd="tri">
            <a:solidFill>
              <a:schemeClr val="tx2">
                <a:lumMod val="75000"/>
              </a:schemeClr>
            </a:solidFill>
            <a:round/>
            <a:headEnd/>
            <a:tailEnd/>
          </a:ln>
        </p:spPr>
        <p:txBody>
          <a:bodyPr/>
          <a:lstStyle/>
          <a:p>
            <a:endParaRPr lang="en-US"/>
          </a:p>
        </p:txBody>
      </p:sp>
      <p:sp>
        <p:nvSpPr>
          <p:cNvPr id="313382" name="AutoShape 38"/>
          <p:cNvSpPr>
            <a:spLocks noChangeAspect="1" noChangeArrowheads="1"/>
          </p:cNvSpPr>
          <p:nvPr/>
        </p:nvSpPr>
        <p:spPr bwMode="auto">
          <a:xfrm>
            <a:off x="5021263" y="2365375"/>
            <a:ext cx="879475" cy="465138"/>
          </a:xfrm>
          <a:prstGeom prst="flowChartConnector">
            <a:avLst/>
          </a:prstGeom>
          <a:solidFill>
            <a:schemeClr val="tx2">
              <a:lumMod val="60000"/>
              <a:lumOff val="40000"/>
            </a:schemeClr>
          </a:solidFill>
          <a:ln w="76200" cmpd="tri">
            <a:solidFill>
              <a:schemeClr val="tx2">
                <a:lumMod val="75000"/>
              </a:schemeClr>
            </a:solidFill>
            <a:round/>
            <a:headEnd/>
            <a:tailEnd/>
          </a:ln>
        </p:spPr>
        <p:txBody>
          <a:bodyPr/>
          <a:lstStyle/>
          <a:p>
            <a:endParaRPr lang="en-US"/>
          </a:p>
        </p:txBody>
      </p:sp>
      <p:sp>
        <p:nvSpPr>
          <p:cNvPr id="313383" name="AutoShape 39"/>
          <p:cNvSpPr>
            <a:spLocks noChangeAspect="1" noChangeArrowheads="1"/>
          </p:cNvSpPr>
          <p:nvPr/>
        </p:nvSpPr>
        <p:spPr bwMode="auto">
          <a:xfrm>
            <a:off x="5905500" y="2365375"/>
            <a:ext cx="855663" cy="465138"/>
          </a:xfrm>
          <a:prstGeom prst="flowChartConnector">
            <a:avLst/>
          </a:prstGeom>
          <a:noFill/>
          <a:ln w="9525">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endParaRPr lang="en-US"/>
          </a:p>
        </p:txBody>
      </p:sp>
      <p:sp>
        <p:nvSpPr>
          <p:cNvPr id="313384" name="AutoShape 40"/>
          <p:cNvSpPr>
            <a:spLocks noChangeAspect="1" noChangeArrowheads="1"/>
          </p:cNvSpPr>
          <p:nvPr/>
        </p:nvSpPr>
        <p:spPr bwMode="auto">
          <a:xfrm>
            <a:off x="6915150" y="2365375"/>
            <a:ext cx="879475" cy="465138"/>
          </a:xfrm>
          <a:prstGeom prst="flowChartConnector">
            <a:avLst/>
          </a:prstGeom>
          <a:noFill/>
          <a:ln w="9525">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endParaRPr lang="en-US"/>
          </a:p>
        </p:txBody>
      </p:sp>
      <p:sp>
        <p:nvSpPr>
          <p:cNvPr id="313385" name="Text Box 41"/>
          <p:cNvSpPr txBox="1">
            <a:spLocks noChangeAspect="1" noChangeArrowheads="1"/>
          </p:cNvSpPr>
          <p:nvPr/>
        </p:nvSpPr>
        <p:spPr bwMode="auto">
          <a:xfrm>
            <a:off x="3279527" y="2425700"/>
            <a:ext cx="860425" cy="317500"/>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AU" sz="1600" i="0">
                <a:solidFill>
                  <a:schemeClr val="tx1"/>
                </a:solidFill>
              </a:rPr>
              <a:t>barks</a:t>
            </a:r>
          </a:p>
        </p:txBody>
      </p:sp>
      <p:sp>
        <p:nvSpPr>
          <p:cNvPr id="313386" name="Text Box 42"/>
          <p:cNvSpPr txBox="1">
            <a:spLocks noChangeAspect="1" noChangeArrowheads="1"/>
          </p:cNvSpPr>
          <p:nvPr/>
        </p:nvSpPr>
        <p:spPr bwMode="auto">
          <a:xfrm>
            <a:off x="2394223" y="2420888"/>
            <a:ext cx="809625" cy="371475"/>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600" i="0" dirty="0">
                <a:solidFill>
                  <a:schemeClr val="tx1"/>
                </a:solidFill>
              </a:rPr>
              <a:t>fur</a:t>
            </a:r>
          </a:p>
        </p:txBody>
      </p:sp>
      <p:sp>
        <p:nvSpPr>
          <p:cNvPr id="313387" name="Text Box 43"/>
          <p:cNvSpPr txBox="1">
            <a:spLocks noChangeAspect="1" noChangeArrowheads="1"/>
          </p:cNvSpPr>
          <p:nvPr/>
        </p:nvSpPr>
        <p:spPr bwMode="auto">
          <a:xfrm>
            <a:off x="5220072" y="2419350"/>
            <a:ext cx="809625" cy="371475"/>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600" i="0" dirty="0">
                <a:solidFill>
                  <a:schemeClr val="tx1"/>
                </a:solidFill>
              </a:rPr>
              <a:t>pet</a:t>
            </a:r>
          </a:p>
        </p:txBody>
      </p:sp>
      <p:sp>
        <p:nvSpPr>
          <p:cNvPr id="313388" name="Text Box 44"/>
          <p:cNvSpPr txBox="1">
            <a:spLocks noChangeAspect="1" noChangeArrowheads="1"/>
          </p:cNvSpPr>
          <p:nvPr/>
        </p:nvSpPr>
        <p:spPr bwMode="auto">
          <a:xfrm>
            <a:off x="4102100" y="2395538"/>
            <a:ext cx="941388" cy="385762"/>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600" i="0">
                <a:solidFill>
                  <a:schemeClr val="tx1"/>
                </a:solidFill>
              </a:rPr>
              <a:t>4-legs</a:t>
            </a:r>
          </a:p>
        </p:txBody>
      </p:sp>
      <p:sp>
        <p:nvSpPr>
          <p:cNvPr id="313389" name="Text Box 45"/>
          <p:cNvSpPr txBox="1">
            <a:spLocks noChangeAspect="1" noChangeArrowheads="1"/>
          </p:cNvSpPr>
          <p:nvPr/>
        </p:nvSpPr>
        <p:spPr bwMode="auto">
          <a:xfrm>
            <a:off x="5932437" y="2438400"/>
            <a:ext cx="1201738" cy="371475"/>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600" i="0" dirty="0">
                <a:solidFill>
                  <a:schemeClr val="tx1"/>
                </a:solidFill>
              </a:rPr>
              <a:t>scales</a:t>
            </a:r>
          </a:p>
        </p:txBody>
      </p:sp>
      <p:sp>
        <p:nvSpPr>
          <p:cNvPr id="313390" name="Text Box 46"/>
          <p:cNvSpPr txBox="1">
            <a:spLocks noChangeAspect="1" noChangeArrowheads="1"/>
          </p:cNvSpPr>
          <p:nvPr/>
        </p:nvSpPr>
        <p:spPr bwMode="auto">
          <a:xfrm>
            <a:off x="1168400" y="2414588"/>
            <a:ext cx="1252538" cy="442912"/>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z="1600" i="0">
              <a:solidFill>
                <a:schemeClr val="tx1"/>
              </a:solidFill>
            </a:endParaRPr>
          </a:p>
        </p:txBody>
      </p:sp>
      <p:sp>
        <p:nvSpPr>
          <p:cNvPr id="313391" name="AutoShape 47"/>
          <p:cNvSpPr>
            <a:spLocks noChangeAspect="1" noChangeArrowheads="1"/>
          </p:cNvSpPr>
          <p:nvPr/>
        </p:nvSpPr>
        <p:spPr bwMode="auto">
          <a:xfrm>
            <a:off x="228600" y="2362200"/>
            <a:ext cx="879475" cy="465138"/>
          </a:xfrm>
          <a:prstGeom prst="flowChartConnector">
            <a:avLst/>
          </a:prstGeom>
          <a:noFill/>
          <a:ln w="9525">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endParaRPr lang="en-US"/>
          </a:p>
        </p:txBody>
      </p:sp>
      <p:sp>
        <p:nvSpPr>
          <p:cNvPr id="313392" name="Text Box 48"/>
          <p:cNvSpPr txBox="1">
            <a:spLocks noChangeAspect="1" noChangeArrowheads="1"/>
          </p:cNvSpPr>
          <p:nvPr/>
        </p:nvSpPr>
        <p:spPr bwMode="auto">
          <a:xfrm>
            <a:off x="6999237" y="4283075"/>
            <a:ext cx="1173163" cy="357188"/>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600" i="0">
                <a:solidFill>
                  <a:schemeClr val="tx1"/>
                </a:solidFill>
              </a:rPr>
              <a:t> house</a:t>
            </a:r>
          </a:p>
        </p:txBody>
      </p:sp>
      <p:sp>
        <p:nvSpPr>
          <p:cNvPr id="313393" name="AutoShape 49"/>
          <p:cNvSpPr>
            <a:spLocks noChangeAspect="1" noChangeArrowheads="1"/>
          </p:cNvSpPr>
          <p:nvPr/>
        </p:nvSpPr>
        <p:spPr bwMode="auto">
          <a:xfrm>
            <a:off x="838200" y="4229100"/>
            <a:ext cx="731838" cy="465138"/>
          </a:xfrm>
          <a:prstGeom prst="flowChartConnector">
            <a:avLst/>
          </a:prstGeom>
          <a:noFill/>
          <a:ln w="9525">
            <a:solidFill>
              <a:srgbClr val="C0C0C0"/>
            </a:solidFill>
            <a:round/>
            <a:headEnd/>
            <a:tailEnd/>
          </a:ln>
          <a:extLst>
            <a:ext uri="{909E8E84-426E-40DD-AFC4-6F175D3DCCD1}">
              <a14:hiddenFill xmlns:a14="http://schemas.microsoft.com/office/drawing/2010/main" xmlns="">
                <a:solidFill>
                  <a:schemeClr val="bg1"/>
                </a:solidFill>
              </a14:hiddenFill>
            </a:ext>
          </a:extLst>
        </p:spPr>
        <p:txBody>
          <a:bodyPr/>
          <a:lstStyle/>
          <a:p>
            <a:endParaRPr lang="en-US"/>
          </a:p>
        </p:txBody>
      </p:sp>
      <p:sp>
        <p:nvSpPr>
          <p:cNvPr id="313394" name="Text Box 50"/>
          <p:cNvSpPr txBox="1">
            <a:spLocks noChangeAspect="1" noChangeArrowheads="1"/>
          </p:cNvSpPr>
          <p:nvPr/>
        </p:nvSpPr>
        <p:spPr bwMode="auto">
          <a:xfrm>
            <a:off x="685800" y="4306888"/>
            <a:ext cx="1044575" cy="311150"/>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C0C0C0"/>
                </a:solidFill>
                <a:miter lim="800000"/>
                <a:headEnd/>
                <a:tailEnd/>
              </a14:hiddenLine>
            </a:ext>
          </a:extLst>
        </p:spPr>
        <p:txBody>
          <a:bodyPr/>
          <a:lstStyle/>
          <a:p>
            <a:r>
              <a:rPr lang="en-GB" sz="1600" i="0">
                <a:solidFill>
                  <a:schemeClr val="tx1"/>
                </a:solidFill>
              </a:rPr>
              <a:t>robin</a:t>
            </a:r>
          </a:p>
        </p:txBody>
      </p:sp>
      <p:sp>
        <p:nvSpPr>
          <p:cNvPr id="313395" name="Line 51"/>
          <p:cNvSpPr>
            <a:spLocks noChangeAspect="1" noChangeShapeType="1"/>
          </p:cNvSpPr>
          <p:nvPr/>
        </p:nvSpPr>
        <p:spPr bwMode="auto">
          <a:xfrm>
            <a:off x="366713" y="3184525"/>
            <a:ext cx="555625" cy="1085850"/>
          </a:xfrm>
          <a:prstGeom prst="line">
            <a:avLst/>
          </a:prstGeom>
          <a:noFill/>
          <a:ln w="9525">
            <a:solidFill>
              <a:srgbClr val="969696"/>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96" name="Line 52"/>
          <p:cNvSpPr>
            <a:spLocks noChangeAspect="1" noChangeShapeType="1"/>
          </p:cNvSpPr>
          <p:nvPr/>
        </p:nvSpPr>
        <p:spPr bwMode="auto">
          <a:xfrm flipH="1">
            <a:off x="7488238" y="3475038"/>
            <a:ext cx="479425" cy="728662"/>
          </a:xfrm>
          <a:prstGeom prst="line">
            <a:avLst/>
          </a:prstGeom>
          <a:noFill/>
          <a:ln w="9525">
            <a:solidFill>
              <a:srgbClr val="969696"/>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97" name="Line 53"/>
          <p:cNvSpPr>
            <a:spLocks noChangeAspect="1" noChangeShapeType="1"/>
          </p:cNvSpPr>
          <p:nvPr/>
        </p:nvSpPr>
        <p:spPr bwMode="auto">
          <a:xfrm flipH="1">
            <a:off x="7307263" y="3208338"/>
            <a:ext cx="139700" cy="957262"/>
          </a:xfrm>
          <a:prstGeom prst="line">
            <a:avLst/>
          </a:prstGeom>
          <a:noFill/>
          <a:ln w="9525">
            <a:solidFill>
              <a:srgbClr val="969696"/>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98" name="Line 54"/>
          <p:cNvSpPr>
            <a:spLocks noChangeAspect="1" noChangeShapeType="1"/>
          </p:cNvSpPr>
          <p:nvPr/>
        </p:nvSpPr>
        <p:spPr bwMode="auto">
          <a:xfrm>
            <a:off x="1449388" y="3513138"/>
            <a:ext cx="727075" cy="771525"/>
          </a:xfrm>
          <a:prstGeom prst="line">
            <a:avLst/>
          </a:prstGeom>
          <a:noFill/>
          <a:ln w="9525">
            <a:solidFill>
              <a:srgbClr val="969696"/>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399" name="Line 55"/>
          <p:cNvSpPr>
            <a:spLocks noChangeAspect="1" noChangeShapeType="1"/>
          </p:cNvSpPr>
          <p:nvPr/>
        </p:nvSpPr>
        <p:spPr bwMode="auto">
          <a:xfrm>
            <a:off x="6605588" y="3132138"/>
            <a:ext cx="557212" cy="1085850"/>
          </a:xfrm>
          <a:prstGeom prst="line">
            <a:avLst/>
          </a:prstGeom>
          <a:noFill/>
          <a:ln w="9525">
            <a:solidFill>
              <a:srgbClr val="969696"/>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400" name="Line 56"/>
          <p:cNvSpPr>
            <a:spLocks noChangeAspect="1" noChangeShapeType="1"/>
          </p:cNvSpPr>
          <p:nvPr/>
        </p:nvSpPr>
        <p:spPr bwMode="auto">
          <a:xfrm flipH="1">
            <a:off x="6381750" y="3227388"/>
            <a:ext cx="528638" cy="963612"/>
          </a:xfrm>
          <a:prstGeom prst="line">
            <a:avLst/>
          </a:prstGeom>
          <a:noFill/>
          <a:ln w="9525">
            <a:solidFill>
              <a:srgbClr val="969696"/>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401" name="Line 57"/>
          <p:cNvSpPr>
            <a:spLocks noChangeAspect="1" noChangeShapeType="1"/>
          </p:cNvSpPr>
          <p:nvPr/>
        </p:nvSpPr>
        <p:spPr bwMode="auto">
          <a:xfrm>
            <a:off x="963613" y="3294063"/>
            <a:ext cx="93662" cy="942975"/>
          </a:xfrm>
          <a:prstGeom prst="line">
            <a:avLst/>
          </a:prstGeom>
          <a:noFill/>
          <a:ln w="9525">
            <a:solidFill>
              <a:srgbClr val="969696"/>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402" name="Line 58"/>
          <p:cNvSpPr>
            <a:spLocks noChangeAspect="1" noChangeShapeType="1"/>
          </p:cNvSpPr>
          <p:nvPr/>
        </p:nvSpPr>
        <p:spPr bwMode="auto">
          <a:xfrm>
            <a:off x="0" y="3460750"/>
            <a:ext cx="820738" cy="885825"/>
          </a:xfrm>
          <a:prstGeom prst="line">
            <a:avLst/>
          </a:prstGeom>
          <a:noFill/>
          <a:ln w="9525">
            <a:solidFill>
              <a:srgbClr val="969696"/>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13403" name="Freeform 59"/>
          <p:cNvSpPr>
            <a:spLocks noChangeAspect="1"/>
          </p:cNvSpPr>
          <p:nvPr/>
        </p:nvSpPr>
        <p:spPr bwMode="auto">
          <a:xfrm>
            <a:off x="4572000" y="4735513"/>
            <a:ext cx="231775" cy="215900"/>
          </a:xfrm>
          <a:custGeom>
            <a:avLst/>
            <a:gdLst>
              <a:gd name="T0" fmla="*/ 610 w 610"/>
              <a:gd name="T1" fmla="*/ 0 h 568"/>
              <a:gd name="T2" fmla="*/ 0 w 610"/>
              <a:gd name="T3" fmla="*/ 568 h 568"/>
            </a:gdLst>
            <a:ahLst/>
            <a:cxnLst>
              <a:cxn ang="0">
                <a:pos x="T0" y="T1"/>
              </a:cxn>
              <a:cxn ang="0">
                <a:pos x="T2" y="T3"/>
              </a:cxn>
            </a:cxnLst>
            <a:rect l="0" t="0" r="r" b="b"/>
            <a:pathLst>
              <a:path w="610" h="568">
                <a:moveTo>
                  <a:pt x="610" y="0"/>
                </a:moveTo>
                <a:lnTo>
                  <a:pt x="0" y="568"/>
                </a:lnTo>
              </a:path>
            </a:pathLst>
          </a:custGeom>
          <a:noFill/>
          <a:ln w="9525">
            <a:solidFill>
              <a:srgbClr val="C0C0C0"/>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3404" name="Text Box 60"/>
          <p:cNvSpPr txBox="1">
            <a:spLocks noChangeAspect="1" noChangeArrowheads="1"/>
          </p:cNvSpPr>
          <p:nvPr/>
        </p:nvSpPr>
        <p:spPr bwMode="auto">
          <a:xfrm>
            <a:off x="7931968" y="4154214"/>
            <a:ext cx="1752600" cy="642938"/>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600" i="0" dirty="0">
                <a:solidFill>
                  <a:schemeClr val="tx1"/>
                </a:solidFill>
              </a:rPr>
              <a:t>Phonological Lexicon</a:t>
            </a:r>
          </a:p>
        </p:txBody>
      </p:sp>
      <p:sp>
        <p:nvSpPr>
          <p:cNvPr id="313406" name="Text Box 62"/>
          <p:cNvSpPr txBox="1">
            <a:spLocks noChangeAspect="1" noChangeArrowheads="1"/>
          </p:cNvSpPr>
          <p:nvPr/>
        </p:nvSpPr>
        <p:spPr bwMode="auto">
          <a:xfrm>
            <a:off x="7086600" y="5562600"/>
            <a:ext cx="1949896" cy="818728"/>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sz="1400" i="0" dirty="0" smtClean="0">
                <a:solidFill>
                  <a:schemeClr val="tx1"/>
                </a:solidFill>
              </a:rPr>
              <a:t>Phonological Buffer</a:t>
            </a:r>
            <a:r>
              <a:rPr lang="en-GB" sz="1400" i="0" dirty="0">
                <a:solidFill>
                  <a:schemeClr val="tx1"/>
                </a:solidFill>
              </a:rPr>
              <a:t>/ </a:t>
            </a:r>
            <a:endParaRPr lang="en-GB" sz="1400" i="0" dirty="0" smtClean="0">
              <a:solidFill>
                <a:schemeClr val="tx1"/>
              </a:solidFill>
            </a:endParaRPr>
          </a:p>
          <a:p>
            <a:r>
              <a:rPr lang="en-GB" sz="1400" i="0" dirty="0" smtClean="0">
                <a:solidFill>
                  <a:schemeClr val="tx1"/>
                </a:solidFill>
              </a:rPr>
              <a:t>Phonemes</a:t>
            </a:r>
            <a:endParaRPr lang="en-GB" sz="1400" i="0" dirty="0">
              <a:solidFill>
                <a:schemeClr val="tx1"/>
              </a:solidFill>
            </a:endParaRPr>
          </a:p>
        </p:txBody>
      </p:sp>
      <p:sp>
        <p:nvSpPr>
          <p:cNvPr id="313407" name="AutoShape 63"/>
          <p:cNvSpPr>
            <a:spLocks noChangeAspect="1" noChangeArrowheads="1"/>
          </p:cNvSpPr>
          <p:nvPr/>
        </p:nvSpPr>
        <p:spPr bwMode="auto">
          <a:xfrm>
            <a:off x="3429000" y="5638800"/>
            <a:ext cx="520700" cy="465138"/>
          </a:xfrm>
          <a:prstGeom prst="flowChartConnector">
            <a:avLst/>
          </a:prstGeom>
          <a:noFill/>
          <a:ln w="9525">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r>
              <a:rPr lang="en-US" sz="1600" i="0">
                <a:solidFill>
                  <a:schemeClr val="tx1"/>
                </a:solidFill>
                <a:cs typeface="Arial" charset="0"/>
              </a:rPr>
              <a:t>æ</a:t>
            </a:r>
            <a:endParaRPr lang="en-AU" sz="1600" i="0">
              <a:solidFill>
                <a:schemeClr val="tx1"/>
              </a:solidFill>
            </a:endParaRPr>
          </a:p>
        </p:txBody>
      </p:sp>
      <p:sp>
        <p:nvSpPr>
          <p:cNvPr id="313408" name="Freeform 64"/>
          <p:cNvSpPr>
            <a:spLocks noChangeAspect="1"/>
          </p:cNvSpPr>
          <p:nvPr/>
        </p:nvSpPr>
        <p:spPr bwMode="auto">
          <a:xfrm>
            <a:off x="1946275" y="4648200"/>
            <a:ext cx="401638" cy="1066800"/>
          </a:xfrm>
          <a:custGeom>
            <a:avLst/>
            <a:gdLst>
              <a:gd name="T0" fmla="*/ 231 w 231"/>
              <a:gd name="T1" fmla="*/ 0 h 614"/>
              <a:gd name="T2" fmla="*/ 0 w 231"/>
              <a:gd name="T3" fmla="*/ 614 h 614"/>
            </a:gdLst>
            <a:ahLst/>
            <a:cxnLst>
              <a:cxn ang="0">
                <a:pos x="T0" y="T1"/>
              </a:cxn>
              <a:cxn ang="0">
                <a:pos x="T2" y="T3"/>
              </a:cxn>
            </a:cxnLst>
            <a:rect l="0" t="0" r="r" b="b"/>
            <a:pathLst>
              <a:path w="231" h="614">
                <a:moveTo>
                  <a:pt x="231" y="0"/>
                </a:moveTo>
                <a:lnTo>
                  <a:pt x="0" y="614"/>
                </a:lnTo>
              </a:path>
            </a:pathLst>
          </a:custGeom>
          <a:noFill/>
          <a:ln w="9525">
            <a:solidFill>
              <a:srgbClr val="C0C0C0"/>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3409" name="AutoShape 65"/>
          <p:cNvSpPr>
            <a:spLocks noChangeAspect="1" noChangeArrowheads="1"/>
          </p:cNvSpPr>
          <p:nvPr/>
        </p:nvSpPr>
        <p:spPr bwMode="auto">
          <a:xfrm>
            <a:off x="6477000" y="5638800"/>
            <a:ext cx="520700" cy="465138"/>
          </a:xfrm>
          <a:prstGeom prst="flowChartConnector">
            <a:avLst/>
          </a:prstGeom>
          <a:noFill/>
          <a:ln w="9525">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r>
              <a:rPr lang="en-US" sz="1600" i="0">
                <a:solidFill>
                  <a:schemeClr val="tx1"/>
                </a:solidFill>
              </a:rPr>
              <a:t>t</a:t>
            </a:r>
            <a:endParaRPr lang="en-AU" sz="1600" i="0">
              <a:solidFill>
                <a:schemeClr val="tx1"/>
              </a:solidFill>
            </a:endParaRPr>
          </a:p>
        </p:txBody>
      </p:sp>
      <p:sp>
        <p:nvSpPr>
          <p:cNvPr id="313410" name="AutoShape 66"/>
          <p:cNvSpPr>
            <a:spLocks noChangeAspect="1" noChangeArrowheads="1"/>
          </p:cNvSpPr>
          <p:nvPr/>
        </p:nvSpPr>
        <p:spPr bwMode="auto">
          <a:xfrm>
            <a:off x="2209800" y="5638800"/>
            <a:ext cx="520700" cy="465138"/>
          </a:xfrm>
          <a:prstGeom prst="flowChartConnector">
            <a:avLst/>
          </a:prstGeom>
          <a:noFill/>
          <a:ln w="12700">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r>
              <a:rPr lang="en-US" sz="1600" i="0">
                <a:solidFill>
                  <a:schemeClr val="tx1"/>
                </a:solidFill>
              </a:rPr>
              <a:t>d</a:t>
            </a:r>
            <a:endParaRPr lang="en-AU" sz="1600" i="0">
              <a:solidFill>
                <a:schemeClr val="tx1"/>
              </a:solidFill>
            </a:endParaRPr>
          </a:p>
        </p:txBody>
      </p:sp>
      <p:sp>
        <p:nvSpPr>
          <p:cNvPr id="313411" name="AutoShape 67"/>
          <p:cNvSpPr>
            <a:spLocks noChangeAspect="1" noChangeArrowheads="1"/>
          </p:cNvSpPr>
          <p:nvPr/>
        </p:nvSpPr>
        <p:spPr bwMode="auto">
          <a:xfrm>
            <a:off x="4311650" y="5638800"/>
            <a:ext cx="520700" cy="465138"/>
          </a:xfrm>
          <a:prstGeom prst="flowChartConnector">
            <a:avLst/>
          </a:prstGeom>
          <a:noFill/>
          <a:ln w="12700">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r>
              <a:rPr lang="en-US" sz="1600" i="0">
                <a:solidFill>
                  <a:schemeClr val="tx1"/>
                </a:solidFill>
              </a:rPr>
              <a:t>o</a:t>
            </a:r>
            <a:endParaRPr lang="en-AU" sz="1600" i="0">
              <a:solidFill>
                <a:schemeClr val="tx1"/>
              </a:solidFill>
            </a:endParaRPr>
          </a:p>
        </p:txBody>
      </p:sp>
      <p:sp>
        <p:nvSpPr>
          <p:cNvPr id="313412" name="AutoShape 68"/>
          <p:cNvSpPr>
            <a:spLocks noChangeAspect="1" noChangeArrowheads="1"/>
          </p:cNvSpPr>
          <p:nvPr/>
        </p:nvSpPr>
        <p:spPr bwMode="auto">
          <a:xfrm>
            <a:off x="5715000" y="5638800"/>
            <a:ext cx="520700" cy="465138"/>
          </a:xfrm>
          <a:prstGeom prst="flowChartConnector">
            <a:avLst/>
          </a:prstGeom>
          <a:noFill/>
          <a:ln w="12700">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r>
              <a:rPr lang="en-US" sz="1600" i="0">
                <a:solidFill>
                  <a:schemeClr val="tx1"/>
                </a:solidFill>
              </a:rPr>
              <a:t>g</a:t>
            </a:r>
            <a:endParaRPr lang="en-AU" sz="1600" i="0">
              <a:solidFill>
                <a:schemeClr val="tx1"/>
              </a:solidFill>
            </a:endParaRPr>
          </a:p>
        </p:txBody>
      </p:sp>
      <p:sp>
        <p:nvSpPr>
          <p:cNvPr id="313413" name="AutoShape 69"/>
          <p:cNvSpPr>
            <a:spLocks noChangeAspect="1" noChangeArrowheads="1"/>
          </p:cNvSpPr>
          <p:nvPr/>
        </p:nvSpPr>
        <p:spPr bwMode="auto">
          <a:xfrm>
            <a:off x="1524000" y="5638800"/>
            <a:ext cx="520700" cy="465138"/>
          </a:xfrm>
          <a:prstGeom prst="flowChartConnector">
            <a:avLst/>
          </a:prstGeom>
          <a:noFill/>
          <a:ln w="9525">
            <a:solidFill>
              <a:srgbClr val="000000"/>
            </a:solidFill>
            <a:round/>
            <a:headEnd/>
            <a:tailEnd/>
          </a:ln>
          <a:extLst>
            <a:ext uri="{909E8E84-426E-40DD-AFC4-6F175D3DCCD1}">
              <a14:hiddenFill xmlns:a14="http://schemas.microsoft.com/office/drawing/2010/main" xmlns="">
                <a:solidFill>
                  <a:schemeClr val="bg1"/>
                </a:solidFill>
              </a14:hiddenFill>
            </a:ext>
          </a:extLst>
        </p:spPr>
        <p:txBody>
          <a:bodyPr/>
          <a:lstStyle/>
          <a:p>
            <a:r>
              <a:rPr lang="en-US" sz="1600" i="0">
                <a:solidFill>
                  <a:schemeClr val="tx1"/>
                </a:solidFill>
              </a:rPr>
              <a:t>k</a:t>
            </a:r>
            <a:endParaRPr lang="en-AU" sz="1600" i="0">
              <a:solidFill>
                <a:schemeClr val="tx1"/>
              </a:solidFill>
            </a:endParaRPr>
          </a:p>
        </p:txBody>
      </p:sp>
      <p:sp>
        <p:nvSpPr>
          <p:cNvPr id="313414" name="Freeform 70"/>
          <p:cNvSpPr>
            <a:spLocks noChangeAspect="1"/>
          </p:cNvSpPr>
          <p:nvPr/>
        </p:nvSpPr>
        <p:spPr bwMode="auto">
          <a:xfrm>
            <a:off x="2438400" y="4648200"/>
            <a:ext cx="1117600" cy="1057275"/>
          </a:xfrm>
          <a:custGeom>
            <a:avLst/>
            <a:gdLst>
              <a:gd name="T0" fmla="*/ 0 w 704"/>
              <a:gd name="T1" fmla="*/ 0 h 666"/>
              <a:gd name="T2" fmla="*/ 704 w 704"/>
              <a:gd name="T3" fmla="*/ 666 h 666"/>
            </a:gdLst>
            <a:ahLst/>
            <a:cxnLst>
              <a:cxn ang="0">
                <a:pos x="T0" y="T1"/>
              </a:cxn>
              <a:cxn ang="0">
                <a:pos x="T2" y="T3"/>
              </a:cxn>
            </a:cxnLst>
            <a:rect l="0" t="0" r="r" b="b"/>
            <a:pathLst>
              <a:path w="704" h="666">
                <a:moveTo>
                  <a:pt x="0" y="0"/>
                </a:moveTo>
                <a:lnTo>
                  <a:pt x="704" y="666"/>
                </a:lnTo>
              </a:path>
            </a:pathLst>
          </a:custGeom>
          <a:noFill/>
          <a:ln w="9525">
            <a:solidFill>
              <a:srgbClr val="C0C0C0"/>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3415" name="Freeform 71"/>
          <p:cNvSpPr>
            <a:spLocks noChangeAspect="1"/>
          </p:cNvSpPr>
          <p:nvPr/>
        </p:nvSpPr>
        <p:spPr bwMode="auto">
          <a:xfrm>
            <a:off x="2590800" y="4695825"/>
            <a:ext cx="3987800" cy="954088"/>
          </a:xfrm>
          <a:custGeom>
            <a:avLst/>
            <a:gdLst>
              <a:gd name="T0" fmla="*/ 0 w 2622"/>
              <a:gd name="T1" fmla="*/ 0 h 627"/>
              <a:gd name="T2" fmla="*/ 2622 w 2622"/>
              <a:gd name="T3" fmla="*/ 627 h 627"/>
            </a:gdLst>
            <a:ahLst/>
            <a:cxnLst>
              <a:cxn ang="0">
                <a:pos x="T0" y="T1"/>
              </a:cxn>
              <a:cxn ang="0">
                <a:pos x="T2" y="T3"/>
              </a:cxn>
            </a:cxnLst>
            <a:rect l="0" t="0" r="r" b="b"/>
            <a:pathLst>
              <a:path w="2622" h="627">
                <a:moveTo>
                  <a:pt x="0" y="0"/>
                </a:moveTo>
                <a:lnTo>
                  <a:pt x="2622" y="627"/>
                </a:lnTo>
              </a:path>
            </a:pathLst>
          </a:custGeom>
          <a:noFill/>
          <a:ln w="9525">
            <a:solidFill>
              <a:srgbClr val="C0C0C0"/>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3416" name="Freeform 72"/>
          <p:cNvSpPr>
            <a:spLocks noChangeAspect="1"/>
          </p:cNvSpPr>
          <p:nvPr/>
        </p:nvSpPr>
        <p:spPr bwMode="auto">
          <a:xfrm>
            <a:off x="4191000" y="4648200"/>
            <a:ext cx="511175" cy="238125"/>
          </a:xfrm>
          <a:custGeom>
            <a:avLst/>
            <a:gdLst>
              <a:gd name="T0" fmla="*/ 1337 w 1337"/>
              <a:gd name="T1" fmla="*/ 0 h 623"/>
              <a:gd name="T2" fmla="*/ 0 w 1337"/>
              <a:gd name="T3" fmla="*/ 623 h 623"/>
            </a:gdLst>
            <a:ahLst/>
            <a:cxnLst>
              <a:cxn ang="0">
                <a:pos x="T0" y="T1"/>
              </a:cxn>
              <a:cxn ang="0">
                <a:pos x="T2" y="T3"/>
              </a:cxn>
            </a:cxnLst>
            <a:rect l="0" t="0" r="r" b="b"/>
            <a:pathLst>
              <a:path w="1337" h="623">
                <a:moveTo>
                  <a:pt x="1337" y="0"/>
                </a:moveTo>
                <a:lnTo>
                  <a:pt x="0" y="623"/>
                </a:lnTo>
              </a:path>
            </a:pathLst>
          </a:custGeom>
          <a:noFill/>
          <a:ln w="9525">
            <a:solidFill>
              <a:srgbClr val="C0C0C0"/>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3417" name="Freeform 73"/>
          <p:cNvSpPr>
            <a:spLocks noChangeAspect="1"/>
          </p:cNvSpPr>
          <p:nvPr/>
        </p:nvSpPr>
        <p:spPr bwMode="auto">
          <a:xfrm>
            <a:off x="5334000" y="4648200"/>
            <a:ext cx="493713" cy="198438"/>
          </a:xfrm>
          <a:custGeom>
            <a:avLst/>
            <a:gdLst>
              <a:gd name="T0" fmla="*/ 0 w 903"/>
              <a:gd name="T1" fmla="*/ 0 h 361"/>
              <a:gd name="T2" fmla="*/ 903 w 903"/>
              <a:gd name="T3" fmla="*/ 361 h 361"/>
            </a:gdLst>
            <a:ahLst/>
            <a:cxnLst>
              <a:cxn ang="0">
                <a:pos x="T0" y="T1"/>
              </a:cxn>
              <a:cxn ang="0">
                <a:pos x="T2" y="T3"/>
              </a:cxn>
            </a:cxnLst>
            <a:rect l="0" t="0" r="r" b="b"/>
            <a:pathLst>
              <a:path w="903" h="361">
                <a:moveTo>
                  <a:pt x="0" y="0"/>
                </a:moveTo>
                <a:lnTo>
                  <a:pt x="903" y="361"/>
                </a:lnTo>
              </a:path>
            </a:pathLst>
          </a:custGeom>
          <a:noFill/>
          <a:ln w="9525" cap="flat">
            <a:solidFill>
              <a:srgbClr val="969696"/>
            </a:solidFill>
            <a:prstDash val="solid"/>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3418" name="Line 74"/>
          <p:cNvSpPr>
            <a:spLocks noChangeShapeType="1"/>
          </p:cNvSpPr>
          <p:nvPr/>
        </p:nvSpPr>
        <p:spPr bwMode="auto">
          <a:xfrm flipH="1">
            <a:off x="2514600" y="4724400"/>
            <a:ext cx="838200" cy="838200"/>
          </a:xfrm>
          <a:prstGeom prst="line">
            <a:avLst/>
          </a:prstGeom>
          <a:noFill/>
          <a:ln w="9525">
            <a:solidFill>
              <a:srgbClr val="B2B2B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19" name="Line 75"/>
          <p:cNvSpPr>
            <a:spLocks noChangeShapeType="1"/>
          </p:cNvSpPr>
          <p:nvPr/>
        </p:nvSpPr>
        <p:spPr bwMode="auto">
          <a:xfrm>
            <a:off x="3733800" y="4724400"/>
            <a:ext cx="838200" cy="914400"/>
          </a:xfrm>
          <a:prstGeom prst="line">
            <a:avLst/>
          </a:prstGeom>
          <a:noFill/>
          <a:ln w="9525">
            <a:solidFill>
              <a:srgbClr val="B2B2B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20" name="Line 76"/>
          <p:cNvSpPr>
            <a:spLocks noChangeShapeType="1"/>
          </p:cNvSpPr>
          <p:nvPr/>
        </p:nvSpPr>
        <p:spPr bwMode="auto">
          <a:xfrm>
            <a:off x="4038600" y="4648200"/>
            <a:ext cx="1752600" cy="990600"/>
          </a:xfrm>
          <a:prstGeom prst="line">
            <a:avLst/>
          </a:prstGeom>
          <a:noFill/>
          <a:ln w="12700">
            <a:solidFill>
              <a:srgbClr val="B2B2B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21" name="Line 77"/>
          <p:cNvSpPr>
            <a:spLocks noChangeShapeType="1"/>
          </p:cNvSpPr>
          <p:nvPr/>
        </p:nvSpPr>
        <p:spPr bwMode="auto">
          <a:xfrm>
            <a:off x="1295400" y="4724400"/>
            <a:ext cx="381000" cy="381000"/>
          </a:xfrm>
          <a:prstGeom prst="line">
            <a:avLst/>
          </a:prstGeom>
          <a:noFill/>
          <a:ln w="9525">
            <a:solidFill>
              <a:srgbClr val="B2B2B2"/>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22" name="Line 78"/>
          <p:cNvSpPr>
            <a:spLocks noChangeShapeType="1"/>
          </p:cNvSpPr>
          <p:nvPr/>
        </p:nvSpPr>
        <p:spPr bwMode="auto">
          <a:xfrm>
            <a:off x="1524000" y="4648200"/>
            <a:ext cx="533400" cy="304800"/>
          </a:xfrm>
          <a:prstGeom prst="line">
            <a:avLst/>
          </a:prstGeom>
          <a:noFill/>
          <a:ln w="9525">
            <a:solidFill>
              <a:srgbClr val="B2B2B2"/>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23" name="Line 79"/>
          <p:cNvSpPr>
            <a:spLocks noChangeShapeType="1"/>
          </p:cNvSpPr>
          <p:nvPr/>
        </p:nvSpPr>
        <p:spPr bwMode="auto">
          <a:xfrm flipH="1">
            <a:off x="5562600" y="4648200"/>
            <a:ext cx="457200" cy="304800"/>
          </a:xfrm>
          <a:prstGeom prst="line">
            <a:avLst/>
          </a:prstGeom>
          <a:noFill/>
          <a:ln w="9525">
            <a:solidFill>
              <a:srgbClr val="B2B2B2"/>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24" name="Line 80"/>
          <p:cNvSpPr>
            <a:spLocks noChangeShapeType="1"/>
          </p:cNvSpPr>
          <p:nvPr/>
        </p:nvSpPr>
        <p:spPr bwMode="auto">
          <a:xfrm>
            <a:off x="6172200" y="4648200"/>
            <a:ext cx="0" cy="533400"/>
          </a:xfrm>
          <a:prstGeom prst="line">
            <a:avLst/>
          </a:prstGeom>
          <a:noFill/>
          <a:ln w="9525">
            <a:solidFill>
              <a:srgbClr val="B2B2B2"/>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25" name="Line 81"/>
          <p:cNvSpPr>
            <a:spLocks noChangeShapeType="1"/>
          </p:cNvSpPr>
          <p:nvPr/>
        </p:nvSpPr>
        <p:spPr bwMode="auto">
          <a:xfrm>
            <a:off x="6324600" y="4648200"/>
            <a:ext cx="457200" cy="457200"/>
          </a:xfrm>
          <a:prstGeom prst="line">
            <a:avLst/>
          </a:prstGeom>
          <a:noFill/>
          <a:ln w="9525">
            <a:solidFill>
              <a:srgbClr val="B2B2B2"/>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26" name="Line 82"/>
          <p:cNvSpPr>
            <a:spLocks noChangeShapeType="1"/>
          </p:cNvSpPr>
          <p:nvPr/>
        </p:nvSpPr>
        <p:spPr bwMode="auto">
          <a:xfrm>
            <a:off x="1066800" y="4724400"/>
            <a:ext cx="152400" cy="533400"/>
          </a:xfrm>
          <a:prstGeom prst="line">
            <a:avLst/>
          </a:prstGeom>
          <a:noFill/>
          <a:ln w="9525">
            <a:solidFill>
              <a:srgbClr val="B2B2B2"/>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27" name="Line 83"/>
          <p:cNvSpPr>
            <a:spLocks noChangeShapeType="1"/>
          </p:cNvSpPr>
          <p:nvPr/>
        </p:nvSpPr>
        <p:spPr bwMode="auto">
          <a:xfrm>
            <a:off x="4953000" y="4724400"/>
            <a:ext cx="152400" cy="381000"/>
          </a:xfrm>
          <a:prstGeom prst="line">
            <a:avLst/>
          </a:prstGeom>
          <a:noFill/>
          <a:ln w="9525">
            <a:solidFill>
              <a:srgbClr val="B2B2B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28" name="Line 84"/>
          <p:cNvSpPr>
            <a:spLocks noChangeShapeType="1"/>
          </p:cNvSpPr>
          <p:nvPr/>
        </p:nvSpPr>
        <p:spPr bwMode="auto">
          <a:xfrm>
            <a:off x="5181600" y="4724400"/>
            <a:ext cx="304800" cy="304800"/>
          </a:xfrm>
          <a:prstGeom prst="line">
            <a:avLst/>
          </a:prstGeom>
          <a:noFill/>
          <a:ln w="9525">
            <a:solidFill>
              <a:srgbClr val="B2B2B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13431" name="Text Box 87"/>
          <p:cNvSpPr txBox="1">
            <a:spLocks noChangeArrowheads="1"/>
          </p:cNvSpPr>
          <p:nvPr/>
        </p:nvSpPr>
        <p:spPr bwMode="auto">
          <a:xfrm>
            <a:off x="250825" y="333375"/>
            <a:ext cx="3024188" cy="784830"/>
          </a:xfrm>
          <a:prstGeom prst="rect">
            <a:avLst/>
          </a:prstGeom>
          <a:solidFill>
            <a:schemeClr val="tx2">
              <a:lumMod val="60000"/>
              <a:lumOff val="40000"/>
            </a:schemeClr>
          </a:solidFill>
          <a:ln w="9525" algn="ctr">
            <a:solidFill>
              <a:srgbClr val="FFFFE1"/>
            </a:solidFill>
            <a:miter lim="800000"/>
            <a:headEnd/>
            <a:tailEnd/>
          </a:ln>
          <a:effectLst/>
          <a:extLst/>
        </p:spPr>
        <p:txBody>
          <a:bodyPr>
            <a:spAutoFit/>
          </a:bodyPr>
          <a:lstStyle/>
          <a:p>
            <a:pPr algn="ctr">
              <a:spcBef>
                <a:spcPct val="50000"/>
              </a:spcBef>
            </a:pPr>
            <a:r>
              <a:rPr lang="en-US" b="1" dirty="0" smtClean="0"/>
              <a:t>Semantic </a:t>
            </a:r>
            <a:r>
              <a:rPr lang="en-US" b="1" dirty="0"/>
              <a:t>word </a:t>
            </a:r>
            <a:endParaRPr lang="en-US" b="1" dirty="0" smtClean="0"/>
          </a:p>
          <a:p>
            <a:pPr algn="ctr">
              <a:spcBef>
                <a:spcPct val="50000"/>
              </a:spcBef>
            </a:pPr>
            <a:r>
              <a:rPr lang="en-US" b="1" dirty="0" smtClean="0"/>
              <a:t>retrieval </a:t>
            </a:r>
            <a:r>
              <a:rPr lang="en-US" b="1" dirty="0"/>
              <a:t>impairment</a:t>
            </a:r>
          </a:p>
        </p:txBody>
      </p:sp>
      <p:pic>
        <p:nvPicPr>
          <p:cNvPr id="86" name="Picture 85"/>
          <p:cNvPicPr>
            <a:picLocks noChangeAspect="1"/>
          </p:cNvPicPr>
          <p:nvPr/>
        </p:nvPicPr>
        <p:blipFill rotWithShape="1">
          <a:blip r:embed="rId3" cstate="print">
            <a:extLst>
              <a:ext uri="{28A0092B-C50C-407E-A947-70E740481C1C}">
                <a14:useLocalDpi xmlns:a14="http://schemas.microsoft.com/office/drawing/2010/main" xmlns="" val="0"/>
              </a:ext>
            </a:extLst>
          </a:blip>
          <a:srcRect l="2865" t="15453" r="17318" b="1517"/>
          <a:stretch/>
        </p:blipFill>
        <p:spPr>
          <a:xfrm>
            <a:off x="4067051" y="24401"/>
            <a:ext cx="1089274" cy="1517062"/>
          </a:xfrm>
          <a:prstGeom prst="rect">
            <a:avLst/>
          </a:prstGeom>
        </p:spPr>
      </p:pic>
      <p:sp>
        <p:nvSpPr>
          <p:cNvPr id="2" name="TextBox 1"/>
          <p:cNvSpPr txBox="1"/>
          <p:nvPr/>
        </p:nvSpPr>
        <p:spPr>
          <a:xfrm>
            <a:off x="107504" y="6237312"/>
            <a:ext cx="5209034" cy="369332"/>
          </a:xfrm>
          <a:prstGeom prst="rect">
            <a:avLst/>
          </a:prstGeom>
          <a:noFill/>
        </p:spPr>
        <p:txBody>
          <a:bodyPr wrap="square" rtlCol="0">
            <a:spAutoFit/>
          </a:bodyPr>
          <a:lstStyle/>
          <a:p>
            <a:r>
              <a:rPr lang="en-AU" dirty="0" smtClean="0"/>
              <a:t>Slide modified with thanks to </a:t>
            </a:r>
            <a:r>
              <a:rPr lang="en-AU" dirty="0" err="1" smtClean="0"/>
              <a:t>Lyndsey</a:t>
            </a:r>
            <a:r>
              <a:rPr lang="en-AU" dirty="0" smtClean="0"/>
              <a:t> Nickels</a:t>
            </a:r>
            <a:endParaRPr lang="en-US" dirty="0"/>
          </a:p>
        </p:txBody>
      </p:sp>
    </p:spTree>
    <p:extLst>
      <p:ext uri="{BB962C8B-B14F-4D97-AF65-F5344CB8AC3E}">
        <p14:creationId xmlns:p14="http://schemas.microsoft.com/office/powerpoint/2010/main" xmlns="" val="26554315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Semantic Feature Analysis</a:t>
            </a:r>
            <a:endParaRPr lang="en-US" dirty="0"/>
          </a:p>
        </p:txBody>
      </p:sp>
      <p:sp>
        <p:nvSpPr>
          <p:cNvPr id="3" name="Content Placeholder 2"/>
          <p:cNvSpPr>
            <a:spLocks noGrp="1"/>
          </p:cNvSpPr>
          <p:nvPr>
            <p:ph idx="1"/>
          </p:nvPr>
        </p:nvSpPr>
        <p:spPr>
          <a:xfrm>
            <a:off x="179512" y="1775191"/>
            <a:ext cx="8507288" cy="5082809"/>
          </a:xfrm>
        </p:spPr>
        <p:txBody>
          <a:bodyPr>
            <a:normAutofit/>
          </a:bodyPr>
          <a:lstStyle/>
          <a:p>
            <a:pPr marL="118872" indent="0">
              <a:buNone/>
            </a:pPr>
            <a:r>
              <a:rPr lang="en-US" b="1" dirty="0" smtClean="0"/>
              <a:t>GROUP 						 </a:t>
            </a:r>
            <a:r>
              <a:rPr lang="en-US" b="1" dirty="0"/>
              <a:t>ACTION</a:t>
            </a:r>
          </a:p>
          <a:p>
            <a:pPr marL="118872" indent="0">
              <a:buNone/>
            </a:pPr>
            <a:endParaRPr lang="en-US" b="1" dirty="0" smtClean="0"/>
          </a:p>
          <a:p>
            <a:pPr marL="118872" indent="0">
              <a:buNone/>
            </a:pPr>
            <a:endParaRPr lang="en-AU" b="1" dirty="0" smtClean="0"/>
          </a:p>
          <a:p>
            <a:pPr marL="118872" indent="0">
              <a:buNone/>
            </a:pPr>
            <a:endParaRPr lang="en-US" b="1" dirty="0" smtClean="0"/>
          </a:p>
          <a:p>
            <a:pPr marL="118872" indent="0">
              <a:buNone/>
            </a:pPr>
            <a:endParaRPr lang="en-AU" b="1" dirty="0" smtClean="0"/>
          </a:p>
          <a:p>
            <a:pPr marL="118872" indent="0">
              <a:buNone/>
            </a:pPr>
            <a:endParaRPr lang="en-US" b="1" dirty="0"/>
          </a:p>
          <a:p>
            <a:pPr marL="118872" indent="0">
              <a:buNone/>
            </a:pPr>
            <a:endParaRPr lang="en-US" b="1" dirty="0" smtClean="0"/>
          </a:p>
          <a:p>
            <a:pPr marL="118872" indent="0" algn="just">
              <a:buNone/>
            </a:pPr>
            <a:r>
              <a:rPr lang="en-US" b="1" dirty="0" smtClean="0"/>
              <a:t>PROPERTIES 	     			  ASSOCIATION</a:t>
            </a:r>
          </a:p>
          <a:p>
            <a:pPr marL="118872" indent="0">
              <a:buNone/>
            </a:pPr>
            <a:endParaRPr lang="en-US" sz="1400" dirty="0" smtClean="0"/>
          </a:p>
          <a:p>
            <a:pPr marL="118872" indent="0">
              <a:buNone/>
            </a:pPr>
            <a:r>
              <a:rPr lang="en-US" sz="1400" dirty="0" smtClean="0"/>
              <a:t>(</a:t>
            </a:r>
            <a:r>
              <a:rPr lang="en-US" sz="1400" dirty="0"/>
              <a:t>Boyle, 2001; Boyle, 2004; Coelho, McHugh, &amp; Boyle, 2004; </a:t>
            </a:r>
            <a:r>
              <a:rPr lang="en-US" sz="1400" dirty="0" err="1"/>
              <a:t>Kiran</a:t>
            </a:r>
            <a:r>
              <a:rPr lang="en-US" sz="1400" dirty="0"/>
              <a:t>, &amp; </a:t>
            </a:r>
            <a:r>
              <a:rPr lang="en-US" sz="1400" dirty="0" smtClean="0"/>
              <a:t>Johnson,</a:t>
            </a:r>
            <a:r>
              <a:rPr lang="en-AU" sz="1400" dirty="0" smtClean="0"/>
              <a:t>2008</a:t>
            </a:r>
            <a:r>
              <a:rPr lang="en-AU" sz="1400" dirty="0"/>
              <a:t>; </a:t>
            </a:r>
            <a:r>
              <a:rPr lang="en-AU" sz="1400" dirty="0" err="1"/>
              <a:t>Kiran</a:t>
            </a:r>
            <a:r>
              <a:rPr lang="en-AU" sz="1400" dirty="0"/>
              <a:t>, 2008; Rider, Wright, Marshall &amp; Page, </a:t>
            </a:r>
            <a:r>
              <a:rPr lang="en-AU" sz="1400" dirty="0" smtClean="0"/>
              <a:t>2008)</a:t>
            </a:r>
            <a:endParaRPr lang="en-US" sz="1400"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xmlns="" val="0"/>
              </a:ext>
            </a:extLst>
          </a:blip>
          <a:srcRect l="2865" t="15453" r="17318" b="1517"/>
          <a:stretch/>
        </p:blipFill>
        <p:spPr>
          <a:xfrm>
            <a:off x="3419872" y="2577997"/>
            <a:ext cx="1800200" cy="2507187"/>
          </a:xfrm>
          <a:prstGeom prst="rect">
            <a:avLst/>
          </a:prstGeom>
        </p:spPr>
      </p:pic>
    </p:spTree>
    <p:extLst>
      <p:ext uri="{BB962C8B-B14F-4D97-AF65-F5344CB8AC3E}">
        <p14:creationId xmlns:p14="http://schemas.microsoft.com/office/powerpoint/2010/main" xmlns="" val="26554832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Semantic Feature Analysis</a:t>
            </a:r>
            <a:endParaRPr lang="en-US" dirty="0"/>
          </a:p>
        </p:txBody>
      </p:sp>
      <p:sp>
        <p:nvSpPr>
          <p:cNvPr id="4" name="Content Placeholder 3"/>
          <p:cNvSpPr>
            <a:spLocks noGrp="1"/>
          </p:cNvSpPr>
          <p:nvPr>
            <p:ph idx="1"/>
          </p:nvPr>
        </p:nvSpPr>
        <p:spPr>
          <a:xfrm>
            <a:off x="457200" y="1775191"/>
            <a:ext cx="8229600" cy="4822161"/>
          </a:xfrm>
        </p:spPr>
        <p:txBody>
          <a:bodyPr>
            <a:normAutofit lnSpcReduction="10000"/>
          </a:bodyPr>
          <a:lstStyle/>
          <a:p>
            <a:r>
              <a:rPr lang="en-AU" dirty="0" smtClean="0"/>
              <a:t>Semantic feature analysis therapy is provided at word level BUT our treatment goals are discourse based</a:t>
            </a:r>
          </a:p>
          <a:p>
            <a:endParaRPr lang="en-AU" dirty="0"/>
          </a:p>
          <a:p>
            <a:r>
              <a:rPr lang="en-AU" dirty="0" smtClean="0"/>
              <a:t>Clinical Question: </a:t>
            </a:r>
            <a:br>
              <a:rPr lang="en-AU" dirty="0" smtClean="0"/>
            </a:br>
            <a:r>
              <a:rPr lang="en-AU" dirty="0" smtClean="0"/>
              <a:t>For people with aphasia, in what circumstances does SFA improve</a:t>
            </a:r>
          </a:p>
          <a:p>
            <a:pPr lvl="1"/>
            <a:r>
              <a:rPr lang="en-AU" dirty="0" smtClean="0"/>
              <a:t>Naming of treated items</a:t>
            </a:r>
          </a:p>
          <a:p>
            <a:pPr lvl="1"/>
            <a:r>
              <a:rPr lang="en-AU" dirty="0" smtClean="0"/>
              <a:t>Naming of untreated items</a:t>
            </a:r>
          </a:p>
          <a:p>
            <a:pPr lvl="1"/>
            <a:r>
              <a:rPr lang="en-AU" dirty="0" smtClean="0"/>
              <a:t>Generalisation to spontaneous speech </a:t>
            </a:r>
          </a:p>
        </p:txBody>
      </p:sp>
    </p:spTree>
    <p:extLst>
      <p:ext uri="{BB962C8B-B14F-4D97-AF65-F5344CB8AC3E}">
        <p14:creationId xmlns:p14="http://schemas.microsoft.com/office/powerpoint/2010/main" xmlns="" val="957146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Semantic Feature Analysis: CAPS</a:t>
            </a:r>
            <a:endParaRPr lang="en-US" dirty="0"/>
          </a:p>
        </p:txBody>
      </p:sp>
      <p:sp>
        <p:nvSpPr>
          <p:cNvPr id="4" name="Content Placeholder 3"/>
          <p:cNvSpPr>
            <a:spLocks noGrp="1"/>
          </p:cNvSpPr>
          <p:nvPr>
            <p:ph idx="1"/>
          </p:nvPr>
        </p:nvSpPr>
        <p:spPr>
          <a:xfrm>
            <a:off x="107504" y="1775191"/>
            <a:ext cx="8856984" cy="4822161"/>
          </a:xfrm>
        </p:spPr>
        <p:txBody>
          <a:bodyPr>
            <a:normAutofit/>
          </a:bodyPr>
          <a:lstStyle/>
          <a:p>
            <a:r>
              <a:rPr lang="en-AU" dirty="0" smtClean="0"/>
              <a:t>Initial searching by the group found 23 articles</a:t>
            </a:r>
          </a:p>
          <a:p>
            <a:endParaRPr lang="en-AU" dirty="0" smtClean="0"/>
          </a:p>
          <a:p>
            <a:r>
              <a:rPr lang="en-AU" dirty="0" smtClean="0"/>
              <a:t>From these 16 were CAPPED</a:t>
            </a:r>
          </a:p>
          <a:p>
            <a:endParaRPr lang="en-AU" dirty="0" smtClean="0"/>
          </a:p>
          <a:p>
            <a:r>
              <a:rPr lang="en-AU" dirty="0" smtClean="0"/>
              <a:t>The others were excluded because </a:t>
            </a:r>
          </a:p>
          <a:p>
            <a:pPr lvl="1"/>
            <a:r>
              <a:rPr lang="en-AU" sz="2400" dirty="0" smtClean="0"/>
              <a:t>Treatment data was not available (e.g. expert commentary)</a:t>
            </a:r>
          </a:p>
          <a:p>
            <a:pPr lvl="1"/>
            <a:r>
              <a:rPr lang="en-AU" sz="2400" dirty="0" smtClean="0"/>
              <a:t>Treatment was not applicable (e.g. neuroimaging)</a:t>
            </a:r>
          </a:p>
          <a:p>
            <a:pPr lvl="1"/>
            <a:r>
              <a:rPr lang="en-AU" sz="2400" dirty="0" smtClean="0"/>
              <a:t>The participants had speech and language impairments in addition to aphasia</a:t>
            </a:r>
          </a:p>
          <a:p>
            <a:pPr lvl="1"/>
            <a:endParaRPr lang="en-AU" dirty="0" smtClean="0"/>
          </a:p>
          <a:p>
            <a:endParaRPr lang="en-AU" dirty="0" smtClean="0"/>
          </a:p>
        </p:txBody>
      </p:sp>
    </p:spTree>
    <p:extLst>
      <p:ext uri="{BB962C8B-B14F-4D97-AF65-F5344CB8AC3E}">
        <p14:creationId xmlns:p14="http://schemas.microsoft.com/office/powerpoint/2010/main" xmlns="" val="456190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The Evidence: Research Design</a:t>
            </a:r>
            <a:endParaRPr lang="en-US" dirty="0"/>
          </a:p>
        </p:txBody>
      </p:sp>
      <p:sp>
        <p:nvSpPr>
          <p:cNvPr id="3" name="Content Placeholder 2"/>
          <p:cNvSpPr>
            <a:spLocks noGrp="1"/>
          </p:cNvSpPr>
          <p:nvPr>
            <p:ph idx="1"/>
          </p:nvPr>
        </p:nvSpPr>
        <p:spPr/>
        <p:txBody>
          <a:bodyPr/>
          <a:lstStyle/>
          <a:p>
            <a:r>
              <a:rPr lang="en-AU" dirty="0" smtClean="0"/>
              <a:t>Research design </a:t>
            </a:r>
          </a:p>
          <a:p>
            <a:pPr lvl="1"/>
            <a:r>
              <a:rPr lang="en-AU" dirty="0" smtClean="0"/>
              <a:t>Single case experimental design</a:t>
            </a:r>
          </a:p>
          <a:p>
            <a:pPr lvl="1"/>
            <a:r>
              <a:rPr lang="en-AU" dirty="0" smtClean="0"/>
              <a:t>Case series </a:t>
            </a:r>
          </a:p>
          <a:p>
            <a:endParaRPr lang="en-AU" dirty="0"/>
          </a:p>
          <a:p>
            <a:r>
              <a:rPr lang="en-AU" dirty="0" smtClean="0"/>
              <a:t>Low level of evidence on NHMRC evidence hierarchy. </a:t>
            </a:r>
          </a:p>
          <a:p>
            <a:r>
              <a:rPr lang="en-AU" dirty="0" smtClean="0"/>
              <a:t>BUT well designed single case and case series, can be more powerful in terms of clinical applicability.</a:t>
            </a:r>
          </a:p>
          <a:p>
            <a:endParaRPr lang="en-US" dirty="0"/>
          </a:p>
        </p:txBody>
      </p:sp>
    </p:spTree>
    <p:extLst>
      <p:ext uri="{BB962C8B-B14F-4D97-AF65-F5344CB8AC3E}">
        <p14:creationId xmlns:p14="http://schemas.microsoft.com/office/powerpoint/2010/main" xmlns="" val="404808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Evidence: Participants</a:t>
            </a:r>
            <a:endParaRPr lang="en-US" dirty="0"/>
          </a:p>
        </p:txBody>
      </p:sp>
      <p:sp>
        <p:nvSpPr>
          <p:cNvPr id="3" name="Content Placeholder 2"/>
          <p:cNvSpPr>
            <a:spLocks noGrp="1"/>
          </p:cNvSpPr>
          <p:nvPr>
            <p:ph idx="1"/>
          </p:nvPr>
        </p:nvSpPr>
        <p:spPr>
          <a:xfrm>
            <a:off x="457199" y="1775191"/>
            <a:ext cx="8494295" cy="4625609"/>
          </a:xfrm>
        </p:spPr>
        <p:txBody>
          <a:bodyPr>
            <a:normAutofit/>
          </a:bodyPr>
          <a:lstStyle/>
          <a:p>
            <a:pPr lvl="0"/>
            <a:r>
              <a:rPr lang="en-AU" dirty="0" smtClean="0"/>
              <a:t>No correlation between treatment efficacy and</a:t>
            </a:r>
          </a:p>
          <a:p>
            <a:pPr lvl="1"/>
            <a:r>
              <a:rPr lang="en-AU" dirty="0" smtClean="0"/>
              <a:t>Type of aphasia </a:t>
            </a:r>
          </a:p>
          <a:p>
            <a:pPr lvl="1"/>
            <a:r>
              <a:rPr lang="en-AU" dirty="0" smtClean="0"/>
              <a:t>Severity of aphasia</a:t>
            </a:r>
          </a:p>
          <a:p>
            <a:pPr lvl="1"/>
            <a:r>
              <a:rPr lang="en-AU" dirty="0" smtClean="0"/>
              <a:t>Time post onset </a:t>
            </a:r>
          </a:p>
          <a:p>
            <a:pPr lvl="1"/>
            <a:r>
              <a:rPr lang="en-AU" dirty="0" smtClean="0"/>
              <a:t>Aetiology </a:t>
            </a:r>
          </a:p>
          <a:p>
            <a:pPr lvl="0"/>
            <a:endParaRPr lang="en-AU" b="1" dirty="0" smtClean="0"/>
          </a:p>
          <a:p>
            <a:pPr lvl="0"/>
            <a:r>
              <a:rPr lang="en-AU" dirty="0" smtClean="0"/>
              <a:t>Representative of the group caseload</a:t>
            </a:r>
          </a:p>
          <a:p>
            <a:pPr lvl="0"/>
            <a:endParaRPr lang="en-AU" b="1" dirty="0" smtClean="0"/>
          </a:p>
          <a:p>
            <a:endParaRPr lang="en-US" dirty="0"/>
          </a:p>
        </p:txBody>
      </p:sp>
    </p:spTree>
    <p:extLst>
      <p:ext uri="{BB962C8B-B14F-4D97-AF65-F5344CB8AC3E}">
        <p14:creationId xmlns:p14="http://schemas.microsoft.com/office/powerpoint/2010/main" xmlns="" val="2593078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The Evidence : Intervention</a:t>
            </a:r>
            <a:endParaRPr lang="en-US" dirty="0"/>
          </a:p>
        </p:txBody>
      </p:sp>
      <p:sp>
        <p:nvSpPr>
          <p:cNvPr id="3" name="Content Placeholder 2"/>
          <p:cNvSpPr>
            <a:spLocks noGrp="1"/>
          </p:cNvSpPr>
          <p:nvPr>
            <p:ph idx="1"/>
          </p:nvPr>
        </p:nvSpPr>
        <p:spPr/>
        <p:txBody>
          <a:bodyPr>
            <a:normAutofit/>
          </a:bodyPr>
          <a:lstStyle/>
          <a:p>
            <a:r>
              <a:rPr lang="en-AU" dirty="0" smtClean="0"/>
              <a:t>Variability noted in </a:t>
            </a:r>
          </a:p>
          <a:p>
            <a:pPr lvl="1"/>
            <a:r>
              <a:rPr lang="en-AU" dirty="0"/>
              <a:t>T</a:t>
            </a:r>
            <a:r>
              <a:rPr lang="en-AU" dirty="0" smtClean="0"/>
              <a:t>reatment schedules</a:t>
            </a:r>
          </a:p>
          <a:p>
            <a:pPr lvl="1"/>
            <a:r>
              <a:rPr lang="en-AU" dirty="0" smtClean="0"/>
              <a:t>Therapy duration</a:t>
            </a:r>
          </a:p>
          <a:p>
            <a:pPr lvl="1"/>
            <a:r>
              <a:rPr lang="en-AU" dirty="0" smtClean="0"/>
              <a:t>Individual </a:t>
            </a:r>
            <a:r>
              <a:rPr lang="en-AU" dirty="0" err="1" smtClean="0"/>
              <a:t>vs</a:t>
            </a:r>
            <a:r>
              <a:rPr lang="en-AU" dirty="0" smtClean="0"/>
              <a:t> group based </a:t>
            </a:r>
          </a:p>
          <a:p>
            <a:pPr lvl="1"/>
            <a:endParaRPr lang="en-AU" dirty="0"/>
          </a:p>
          <a:p>
            <a:r>
              <a:rPr lang="en-AU" dirty="0" smtClean="0"/>
              <a:t>Variability noted in therapy administration </a:t>
            </a:r>
          </a:p>
          <a:p>
            <a:pPr lvl="1"/>
            <a:r>
              <a:rPr lang="en-AU" dirty="0" smtClean="0"/>
              <a:t>Cueing hierarchies, prompts, responses to errors</a:t>
            </a:r>
          </a:p>
          <a:p>
            <a:pPr lvl="1"/>
            <a:r>
              <a:rPr lang="en-AU" dirty="0" smtClean="0"/>
              <a:t>Added components of discourse (put word into phrase)</a:t>
            </a:r>
          </a:p>
          <a:p>
            <a:pPr lvl="1"/>
            <a:endParaRPr lang="en-US" dirty="0"/>
          </a:p>
        </p:txBody>
      </p:sp>
    </p:spTree>
    <p:extLst>
      <p:ext uri="{BB962C8B-B14F-4D97-AF65-F5344CB8AC3E}">
        <p14:creationId xmlns:p14="http://schemas.microsoft.com/office/powerpoint/2010/main" xmlns="" val="1595227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Evidence: Measurement</a:t>
            </a:r>
            <a:endParaRPr lang="en-US" dirty="0"/>
          </a:p>
        </p:txBody>
      </p:sp>
      <p:sp>
        <p:nvSpPr>
          <p:cNvPr id="3" name="Content Placeholder 2"/>
          <p:cNvSpPr>
            <a:spLocks noGrp="1"/>
          </p:cNvSpPr>
          <p:nvPr>
            <p:ph idx="1"/>
          </p:nvPr>
        </p:nvSpPr>
        <p:spPr/>
        <p:txBody>
          <a:bodyPr/>
          <a:lstStyle/>
          <a:p>
            <a:pPr lvl="0"/>
            <a:r>
              <a:rPr lang="en-AU" dirty="0" smtClean="0"/>
              <a:t>Measures included</a:t>
            </a:r>
          </a:p>
          <a:p>
            <a:pPr lvl="1"/>
            <a:r>
              <a:rPr lang="en-AU" dirty="0" smtClean="0"/>
              <a:t>confrontational naming (typically treated and untreated items) </a:t>
            </a:r>
          </a:p>
          <a:p>
            <a:pPr lvl="1"/>
            <a:r>
              <a:rPr lang="en-AU" dirty="0" smtClean="0"/>
              <a:t>Standardised measures </a:t>
            </a:r>
          </a:p>
          <a:p>
            <a:pPr lvl="1"/>
            <a:r>
              <a:rPr lang="en-AU" dirty="0" smtClean="0"/>
              <a:t>Generalisation measures typically discourse based (CIU, words and error production rates)</a:t>
            </a:r>
          </a:p>
          <a:p>
            <a:pPr lvl="1"/>
            <a:r>
              <a:rPr lang="en-AU" dirty="0" smtClean="0"/>
              <a:t>Participation measures: Social validity questionnaire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Evidence: Outcomes</a:t>
            </a:r>
            <a:endParaRPr lang="en-US" dirty="0"/>
          </a:p>
        </p:txBody>
      </p:sp>
      <p:sp>
        <p:nvSpPr>
          <p:cNvPr id="3" name="Content Placeholder 2"/>
          <p:cNvSpPr>
            <a:spLocks noGrp="1"/>
          </p:cNvSpPr>
          <p:nvPr>
            <p:ph idx="1"/>
          </p:nvPr>
        </p:nvSpPr>
        <p:spPr/>
        <p:txBody>
          <a:bodyPr>
            <a:normAutofit/>
          </a:bodyPr>
          <a:lstStyle/>
          <a:p>
            <a:r>
              <a:rPr lang="en-AU" dirty="0" smtClean="0"/>
              <a:t>Treated items</a:t>
            </a:r>
          </a:p>
          <a:p>
            <a:pPr lvl="1"/>
            <a:r>
              <a:rPr lang="en-AU" dirty="0" smtClean="0"/>
              <a:t>increased and maintained </a:t>
            </a:r>
          </a:p>
          <a:p>
            <a:r>
              <a:rPr lang="en-AU" dirty="0" smtClean="0"/>
              <a:t>Untreated items </a:t>
            </a:r>
          </a:p>
          <a:p>
            <a:pPr lvl="1"/>
            <a:r>
              <a:rPr lang="en-AU" dirty="0" smtClean="0"/>
              <a:t>Similar trends but reduced in magnitude</a:t>
            </a:r>
          </a:p>
          <a:p>
            <a:r>
              <a:rPr lang="en-AU" dirty="0" smtClean="0"/>
              <a:t>Standardised assessments </a:t>
            </a:r>
          </a:p>
          <a:p>
            <a:pPr lvl="1"/>
            <a:r>
              <a:rPr lang="en-AU" dirty="0" smtClean="0"/>
              <a:t>Small improvements to overall scores</a:t>
            </a:r>
          </a:p>
          <a:p>
            <a:r>
              <a:rPr lang="en-AU" dirty="0" smtClean="0"/>
              <a:t>Generalisation </a:t>
            </a:r>
          </a:p>
          <a:p>
            <a:pPr lvl="1"/>
            <a:r>
              <a:rPr lang="en-AU" dirty="0" smtClean="0"/>
              <a:t>At best “modest” improvements in discourse based measurements maintained over time </a:t>
            </a:r>
          </a:p>
          <a:p>
            <a:pPr lvl="1"/>
            <a:endParaRPr lang="en-US" dirty="0"/>
          </a:p>
        </p:txBody>
      </p:sp>
    </p:spTree>
    <p:extLst>
      <p:ext uri="{BB962C8B-B14F-4D97-AF65-F5344CB8AC3E}">
        <p14:creationId xmlns:p14="http://schemas.microsoft.com/office/powerpoint/2010/main" xmlns="" val="872893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AU" dirty="0" smtClean="0"/>
              <a:t>Applying these results to clinical practice</a:t>
            </a:r>
            <a:endParaRPr lang="en-AU" dirty="0"/>
          </a:p>
        </p:txBody>
      </p:sp>
      <p:sp>
        <p:nvSpPr>
          <p:cNvPr id="2" name="Content Placeholder 1"/>
          <p:cNvSpPr>
            <a:spLocks noGrp="1"/>
          </p:cNvSpPr>
          <p:nvPr>
            <p:ph idx="1"/>
          </p:nvPr>
        </p:nvSpPr>
        <p:spPr/>
        <p:txBody>
          <a:bodyPr>
            <a:normAutofit fontScale="92500" lnSpcReduction="20000"/>
          </a:bodyPr>
          <a:lstStyle/>
          <a:p>
            <a:r>
              <a:rPr lang="en-AU" dirty="0" smtClean="0"/>
              <a:t>Semantic feature analysis </a:t>
            </a:r>
          </a:p>
          <a:p>
            <a:pPr lvl="1"/>
            <a:r>
              <a:rPr lang="en-AU" dirty="0" smtClean="0"/>
              <a:t>Appears to be clinically feasible</a:t>
            </a:r>
          </a:p>
          <a:p>
            <a:pPr lvl="1"/>
            <a:r>
              <a:rPr lang="en-AU" dirty="0" smtClean="0"/>
              <a:t>Increases naming, reduces perseveration, and this transfers to conversation in the short term</a:t>
            </a:r>
          </a:p>
          <a:p>
            <a:endParaRPr lang="en-AU" dirty="0" smtClean="0"/>
          </a:p>
          <a:p>
            <a:r>
              <a:rPr lang="en-AU" dirty="0" smtClean="0"/>
              <a:t>What remains in question is </a:t>
            </a:r>
          </a:p>
          <a:p>
            <a:pPr lvl="1"/>
            <a:r>
              <a:rPr lang="en-AU" dirty="0" smtClean="0"/>
              <a:t>Is this technique more beneficial than other therapy techniques and </a:t>
            </a:r>
          </a:p>
          <a:p>
            <a:pPr lvl="1"/>
            <a:r>
              <a:rPr lang="en-AU" dirty="0" smtClean="0"/>
              <a:t>Is there a way of combining this technique with a second level of phrase/sentence level therapy which may generate and maintain functional communication improvements</a:t>
            </a:r>
          </a:p>
          <a:p>
            <a:endParaRPr lang="en-AU" dirty="0" smtClean="0"/>
          </a:p>
          <a:p>
            <a:endParaRPr lang="en-AU" dirty="0" smtClean="0"/>
          </a:p>
          <a:p>
            <a:endParaRPr lang="en-A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t>Future Research</a:t>
            </a:r>
            <a:endParaRPr lang="en-AU" dirty="0"/>
          </a:p>
        </p:txBody>
      </p:sp>
      <p:sp>
        <p:nvSpPr>
          <p:cNvPr id="2" name="Content Placeholder 1"/>
          <p:cNvSpPr>
            <a:spLocks noGrp="1"/>
          </p:cNvSpPr>
          <p:nvPr>
            <p:ph idx="1"/>
          </p:nvPr>
        </p:nvSpPr>
        <p:spPr/>
        <p:txBody>
          <a:bodyPr>
            <a:normAutofit fontScale="92500" lnSpcReduction="10000"/>
          </a:bodyPr>
          <a:lstStyle/>
          <a:p>
            <a:r>
              <a:rPr lang="en-AU" dirty="0" smtClean="0"/>
              <a:t>Research investigating </a:t>
            </a:r>
          </a:p>
          <a:p>
            <a:pPr lvl="1"/>
            <a:r>
              <a:rPr lang="en-AU" dirty="0" smtClean="0"/>
              <a:t>Semantic feature analysis </a:t>
            </a:r>
            <a:r>
              <a:rPr lang="en-AU" dirty="0" err="1" smtClean="0"/>
              <a:t>vs</a:t>
            </a:r>
            <a:r>
              <a:rPr lang="en-AU" dirty="0" smtClean="0"/>
              <a:t> other techniques which is controlled for therapy dosage</a:t>
            </a:r>
          </a:p>
          <a:p>
            <a:pPr lvl="1"/>
            <a:r>
              <a:rPr lang="en-AU" dirty="0" smtClean="0"/>
              <a:t>Semantic feature analysis in group </a:t>
            </a:r>
            <a:r>
              <a:rPr lang="en-AU" dirty="0" err="1" smtClean="0"/>
              <a:t>vs</a:t>
            </a:r>
            <a:r>
              <a:rPr lang="en-AU" dirty="0" smtClean="0"/>
              <a:t> individual settings</a:t>
            </a:r>
          </a:p>
          <a:p>
            <a:pPr lvl="1"/>
            <a:r>
              <a:rPr lang="en-AU" dirty="0" smtClean="0"/>
              <a:t>Systematic investigation of enhancing maintenance and generalisation</a:t>
            </a:r>
          </a:p>
          <a:p>
            <a:pPr lvl="1"/>
            <a:r>
              <a:rPr lang="en-AU" dirty="0" smtClean="0"/>
              <a:t>Outcomes from acute and chronic phases of therapy</a:t>
            </a:r>
          </a:p>
          <a:p>
            <a:r>
              <a:rPr lang="en-AU" dirty="0" smtClean="0"/>
              <a:t>would all be helpful to determine the extent and nature of the therapy benefits reported in the literature to date</a:t>
            </a:r>
          </a:p>
          <a:p>
            <a:endParaRPr lang="en-AU" dirty="0" smtClean="0"/>
          </a:p>
          <a:p>
            <a:endParaRPr lang="en-AU" dirty="0" smtClean="0"/>
          </a:p>
          <a:p>
            <a:endParaRPr lang="en-A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AU" dirty="0" smtClean="0"/>
              <a:t>Questions???</a:t>
            </a:r>
            <a:endParaRPr lang="en-US" dirty="0"/>
          </a:p>
        </p:txBody>
      </p:sp>
      <p:sp>
        <p:nvSpPr>
          <p:cNvPr id="3" name="Content Placeholder 2"/>
          <p:cNvSpPr>
            <a:spLocks noGrp="1"/>
          </p:cNvSpPr>
          <p:nvPr>
            <p:ph idx="1"/>
          </p:nvPr>
        </p:nvSpPr>
        <p:spPr>
          <a:xfrm>
            <a:off x="107504" y="1556792"/>
            <a:ext cx="8579296" cy="5268198"/>
          </a:xfrm>
        </p:spPr>
        <p:txBody>
          <a:bodyPr>
            <a:normAutofit/>
          </a:bodyPr>
          <a:lstStyle/>
          <a:p>
            <a:pPr marL="118872" indent="0">
              <a:buNone/>
            </a:pPr>
            <a:endParaRPr lang="en-US" b="1" dirty="0" smtClean="0"/>
          </a:p>
          <a:p>
            <a:pPr marL="118872" indent="0">
              <a:buNone/>
            </a:pPr>
            <a:endParaRPr lang="en-AU" b="1" dirty="0" smtClean="0"/>
          </a:p>
          <a:p>
            <a:pPr marL="118872" indent="0">
              <a:buNone/>
            </a:pPr>
            <a:endParaRPr lang="en-US" b="1" dirty="0" smtClean="0"/>
          </a:p>
          <a:p>
            <a:pPr marL="118872" indent="0">
              <a:buNone/>
            </a:pPr>
            <a:endParaRPr lang="en-AU" b="1" dirty="0" smtClean="0"/>
          </a:p>
          <a:p>
            <a:pPr marL="118872" indent="0">
              <a:buNone/>
            </a:pPr>
            <a:endParaRPr lang="en-US" b="1" dirty="0"/>
          </a:p>
          <a:p>
            <a:pPr marL="118872" indent="0">
              <a:buNone/>
            </a:pPr>
            <a:endParaRPr lang="en-US" b="1" dirty="0" smtClean="0"/>
          </a:p>
          <a:p>
            <a:pPr marL="118872" indent="0">
              <a:buNone/>
            </a:pPr>
            <a:endParaRPr lang="en-US" sz="1400" dirty="0" smtClean="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xmlns="" val="0"/>
              </a:ext>
            </a:extLst>
          </a:blip>
          <a:srcRect l="2865" t="15453" r="17318" b="1517"/>
          <a:stretch/>
        </p:blipFill>
        <p:spPr>
          <a:xfrm>
            <a:off x="3090195" y="1916832"/>
            <a:ext cx="2171521" cy="3024336"/>
          </a:xfrm>
          <a:prstGeom prst="rect">
            <a:avLst/>
          </a:prstGeom>
        </p:spPr>
      </p:pic>
      <p:sp>
        <p:nvSpPr>
          <p:cNvPr id="4" name="Oval 3"/>
          <p:cNvSpPr/>
          <p:nvPr/>
        </p:nvSpPr>
        <p:spPr>
          <a:xfrm>
            <a:off x="467544" y="2204864"/>
            <a:ext cx="2016224" cy="17281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Digs holes in new lawn</a:t>
            </a:r>
            <a:endParaRPr lang="en-US" dirty="0"/>
          </a:p>
        </p:txBody>
      </p:sp>
      <p:sp>
        <p:nvSpPr>
          <p:cNvPr id="5" name="Oval 4"/>
          <p:cNvSpPr/>
          <p:nvPr/>
        </p:nvSpPr>
        <p:spPr>
          <a:xfrm>
            <a:off x="5796136" y="2204864"/>
            <a:ext cx="1944216"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Barks in the middle of the night</a:t>
            </a:r>
            <a:endParaRPr lang="en-US" dirty="0"/>
          </a:p>
        </p:txBody>
      </p:sp>
      <p:sp>
        <p:nvSpPr>
          <p:cNvPr id="7" name="Oval 6"/>
          <p:cNvSpPr/>
          <p:nvPr/>
        </p:nvSpPr>
        <p:spPr>
          <a:xfrm>
            <a:off x="5796136" y="4437112"/>
            <a:ext cx="2448272" cy="2016224"/>
          </a:xfrm>
          <a:prstGeom prst="ellipse">
            <a:avLst/>
          </a:prstGeom>
          <a:solidFill>
            <a:schemeClr val="accent1">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dirty="0" smtClean="0"/>
              <a:t>Best Friend</a:t>
            </a:r>
            <a:endParaRPr lang="en-US" sz="2000" dirty="0"/>
          </a:p>
        </p:txBody>
      </p:sp>
      <p:sp>
        <p:nvSpPr>
          <p:cNvPr id="8" name="Oval 7"/>
          <p:cNvSpPr/>
          <p:nvPr/>
        </p:nvSpPr>
        <p:spPr>
          <a:xfrm>
            <a:off x="323528" y="4869160"/>
            <a:ext cx="1872208" cy="15841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Jumps to get clean clothes off the line</a:t>
            </a:r>
            <a:endParaRPr lang="en-US" dirty="0"/>
          </a:p>
        </p:txBody>
      </p:sp>
      <p:sp>
        <p:nvSpPr>
          <p:cNvPr id="9" name="Oval 8"/>
          <p:cNvSpPr/>
          <p:nvPr/>
        </p:nvSpPr>
        <p:spPr>
          <a:xfrm>
            <a:off x="3203848" y="5229200"/>
            <a:ext cx="1944216" cy="15841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Steals shoes  and chews them</a:t>
            </a:r>
            <a:endParaRPr lang="en-US" dirty="0"/>
          </a:p>
        </p:txBody>
      </p:sp>
      <p:sp>
        <p:nvSpPr>
          <p:cNvPr id="10" name="Heart 9"/>
          <p:cNvSpPr/>
          <p:nvPr/>
        </p:nvSpPr>
        <p:spPr>
          <a:xfrm>
            <a:off x="6228184" y="4869160"/>
            <a:ext cx="1584176" cy="1224136"/>
          </a:xfrm>
          <a:prstGeom prst="heart">
            <a:avLst/>
          </a:prstGeom>
          <a:noFill/>
          <a:ln>
            <a:solidFill>
              <a:srgbClr val="D327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311860" y="1475492"/>
            <a:ext cx="1692188" cy="369332"/>
          </a:xfrm>
          <a:prstGeom prst="rect">
            <a:avLst/>
          </a:prstGeom>
          <a:noFill/>
        </p:spPr>
        <p:txBody>
          <a:bodyPr wrap="square" rtlCol="0">
            <a:spAutoFit/>
          </a:bodyPr>
          <a:lstStyle/>
          <a:p>
            <a:r>
              <a:rPr lang="en-AU" dirty="0" smtClean="0"/>
              <a:t>Target = Ruby</a:t>
            </a:r>
            <a:endParaRPr lang="en-US" dirty="0"/>
          </a:p>
        </p:txBody>
      </p:sp>
      <p:cxnSp>
        <p:nvCxnSpPr>
          <p:cNvPr id="13" name="Straight Arrow Connector 12"/>
          <p:cNvCxnSpPr>
            <a:stCxn id="6" idx="3"/>
          </p:cNvCxnSpPr>
          <p:nvPr/>
        </p:nvCxnSpPr>
        <p:spPr>
          <a:xfrm>
            <a:off x="5261716" y="3429000"/>
            <a:ext cx="5344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261716" y="4581128"/>
            <a:ext cx="53442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8" idx="7"/>
          </p:cNvCxnSpPr>
          <p:nvPr/>
        </p:nvCxnSpPr>
        <p:spPr>
          <a:xfrm flipH="1">
            <a:off x="1921557" y="4581128"/>
            <a:ext cx="1168638" cy="5200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1"/>
          </p:cNvCxnSpPr>
          <p:nvPr/>
        </p:nvCxnSpPr>
        <p:spPr>
          <a:xfrm flipH="1">
            <a:off x="2505876" y="3429000"/>
            <a:ext cx="58431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2"/>
            <a:endCxn id="9" idx="0"/>
          </p:cNvCxnSpPr>
          <p:nvPr/>
        </p:nvCxnSpPr>
        <p:spPr>
          <a:xfrm>
            <a:off x="4175956" y="4941168"/>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645180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References</a:t>
            </a:r>
            <a:endParaRPr lang="en-US" dirty="0"/>
          </a:p>
        </p:txBody>
      </p:sp>
      <p:sp>
        <p:nvSpPr>
          <p:cNvPr id="3" name="Content Placeholder 2"/>
          <p:cNvSpPr>
            <a:spLocks noGrp="1"/>
          </p:cNvSpPr>
          <p:nvPr>
            <p:ph idx="1"/>
          </p:nvPr>
        </p:nvSpPr>
        <p:spPr>
          <a:xfrm>
            <a:off x="0" y="1412776"/>
            <a:ext cx="9144000" cy="5445224"/>
          </a:xfrm>
        </p:spPr>
        <p:txBody>
          <a:bodyPr>
            <a:noAutofit/>
          </a:bodyPr>
          <a:lstStyle/>
          <a:p>
            <a:pPr marL="457200" indent="-457200">
              <a:spcAft>
                <a:spcPts val="0"/>
              </a:spcAft>
            </a:pPr>
            <a:r>
              <a:rPr lang="en-US" sz="1200" dirty="0" err="1">
                <a:latin typeface="Times New Roman"/>
                <a:ea typeface="Times New Roman"/>
              </a:rPr>
              <a:t>Antonucci</a:t>
            </a:r>
            <a:r>
              <a:rPr lang="en-US" sz="1200" dirty="0">
                <a:latin typeface="Times New Roman"/>
                <a:ea typeface="Times New Roman"/>
              </a:rPr>
              <a:t>, S. M. (2009). Use of semantic feature analysis in group aphasia treatment. </a:t>
            </a:r>
            <a:r>
              <a:rPr lang="en-US" sz="1200" i="1" dirty="0" err="1">
                <a:latin typeface="Times New Roman"/>
                <a:ea typeface="Times New Roman"/>
              </a:rPr>
              <a:t>Aphasiology</a:t>
            </a:r>
            <a:r>
              <a:rPr lang="en-US" sz="1200" i="1" dirty="0">
                <a:latin typeface="Times New Roman"/>
                <a:ea typeface="Times New Roman"/>
              </a:rPr>
              <a:t>, 23</a:t>
            </a:r>
            <a:r>
              <a:rPr lang="en-US" sz="1200" dirty="0">
                <a:latin typeface="Times New Roman"/>
                <a:ea typeface="Times New Roman"/>
              </a:rPr>
              <a:t>(7-8), 854-866.</a:t>
            </a:r>
          </a:p>
          <a:p>
            <a:pPr marL="457200" indent="-457200">
              <a:spcAft>
                <a:spcPts val="0"/>
              </a:spcAft>
            </a:pPr>
            <a:r>
              <a:rPr lang="en-US" sz="1200" dirty="0">
                <a:latin typeface="Times New Roman"/>
                <a:ea typeface="Times New Roman"/>
              </a:rPr>
              <a:t>Boyle, M. (2001). Semantic Feature Analysis: The Evidence for Treating Lexical Impairments in Aphasia. . </a:t>
            </a:r>
            <a:r>
              <a:rPr lang="en-US" sz="1200" i="1" dirty="0">
                <a:latin typeface="Times New Roman"/>
                <a:ea typeface="Times New Roman"/>
              </a:rPr>
              <a:t>Perspectives on Neurophysiology and Neurogenic Speech and Language Disorders, 11</a:t>
            </a:r>
            <a:r>
              <a:rPr lang="en-US" sz="1200" dirty="0">
                <a:latin typeface="Times New Roman"/>
                <a:ea typeface="Times New Roman"/>
              </a:rPr>
              <a:t>, 23-28.</a:t>
            </a:r>
          </a:p>
          <a:p>
            <a:pPr marL="457200" indent="-457200">
              <a:spcAft>
                <a:spcPts val="0"/>
              </a:spcAft>
            </a:pPr>
            <a:r>
              <a:rPr lang="en-US" sz="1200" dirty="0">
                <a:latin typeface="Times New Roman"/>
                <a:ea typeface="Times New Roman"/>
              </a:rPr>
              <a:t>Boyle, M. (2004). Semantic feature analysis treatment for anomia in two fluent aphasia syndromes. </a:t>
            </a:r>
            <a:r>
              <a:rPr lang="en-US" sz="1200" i="1" dirty="0">
                <a:latin typeface="Times New Roman"/>
                <a:ea typeface="Times New Roman"/>
              </a:rPr>
              <a:t>American Journal of Speech-Language Pathology, 13</a:t>
            </a:r>
            <a:r>
              <a:rPr lang="en-US" sz="1200" dirty="0">
                <a:latin typeface="Times New Roman"/>
                <a:ea typeface="Times New Roman"/>
              </a:rPr>
              <a:t>(3), 236-249.</a:t>
            </a:r>
          </a:p>
          <a:p>
            <a:pPr marL="457200" indent="-457200">
              <a:spcAft>
                <a:spcPts val="0"/>
              </a:spcAft>
            </a:pPr>
            <a:r>
              <a:rPr lang="en-US" sz="1200" dirty="0">
                <a:latin typeface="Times New Roman"/>
                <a:ea typeface="Times New Roman"/>
              </a:rPr>
              <a:t>Boyle, M. (2010). Semantic feature analysis treatment for aphasic word retrieval impairments: What's in a name? </a:t>
            </a:r>
            <a:r>
              <a:rPr lang="en-US" sz="1200" i="1" dirty="0">
                <a:latin typeface="Times New Roman"/>
                <a:ea typeface="Times New Roman"/>
              </a:rPr>
              <a:t>Topics in Stroke Rehabilitation, 17</a:t>
            </a:r>
            <a:r>
              <a:rPr lang="en-US" sz="1200" dirty="0">
                <a:latin typeface="Times New Roman"/>
                <a:ea typeface="Times New Roman"/>
              </a:rPr>
              <a:t>(6), 411-422.</a:t>
            </a:r>
          </a:p>
          <a:p>
            <a:pPr marL="457200" indent="-457200">
              <a:spcAft>
                <a:spcPts val="0"/>
              </a:spcAft>
            </a:pPr>
            <a:r>
              <a:rPr lang="en-US" sz="1200" dirty="0">
                <a:latin typeface="Times New Roman"/>
                <a:ea typeface="Times New Roman"/>
              </a:rPr>
              <a:t>Boyle, M. (2011). Discourse treatment for word retrieval impairment in aphasia: The story so far. </a:t>
            </a:r>
            <a:r>
              <a:rPr lang="en-US" sz="1200" i="1" dirty="0" err="1">
                <a:latin typeface="Times New Roman"/>
                <a:ea typeface="Times New Roman"/>
              </a:rPr>
              <a:t>Aphasiology</a:t>
            </a:r>
            <a:r>
              <a:rPr lang="en-US" sz="1200" i="1" dirty="0">
                <a:latin typeface="Times New Roman"/>
                <a:ea typeface="Times New Roman"/>
              </a:rPr>
              <a:t>, 25</a:t>
            </a:r>
            <a:r>
              <a:rPr lang="en-US" sz="1200" dirty="0">
                <a:latin typeface="Times New Roman"/>
                <a:ea typeface="Times New Roman"/>
              </a:rPr>
              <a:t>(11), 1308-1326.</a:t>
            </a:r>
          </a:p>
          <a:p>
            <a:pPr marL="457200" indent="-457200">
              <a:spcAft>
                <a:spcPts val="0"/>
              </a:spcAft>
            </a:pPr>
            <a:r>
              <a:rPr lang="en-US" sz="1200" dirty="0">
                <a:latin typeface="Times New Roman"/>
                <a:ea typeface="Times New Roman"/>
              </a:rPr>
              <a:t>Boyle, M., &amp; Coelho, C. A. (1995). Application of Semantic Feature Analysis as a Treatment for Aphasic </a:t>
            </a:r>
            <a:r>
              <a:rPr lang="en-US" sz="1200" dirty="0" err="1">
                <a:latin typeface="Times New Roman"/>
                <a:ea typeface="Times New Roman"/>
              </a:rPr>
              <a:t>Dysnomia</a:t>
            </a:r>
            <a:r>
              <a:rPr lang="en-US" sz="1200" dirty="0">
                <a:latin typeface="Times New Roman"/>
                <a:ea typeface="Times New Roman"/>
              </a:rPr>
              <a:t>. </a:t>
            </a:r>
            <a:r>
              <a:rPr lang="en-US" sz="1200" i="1" dirty="0">
                <a:latin typeface="Times New Roman"/>
                <a:ea typeface="Times New Roman"/>
              </a:rPr>
              <a:t>American Journal of Speech-Language Pathology, 4</a:t>
            </a:r>
            <a:r>
              <a:rPr lang="en-US" sz="1200" dirty="0">
                <a:latin typeface="Times New Roman"/>
                <a:ea typeface="Times New Roman"/>
              </a:rPr>
              <a:t>(4), 94-98.</a:t>
            </a:r>
          </a:p>
          <a:p>
            <a:pPr marL="457200" indent="-457200">
              <a:spcAft>
                <a:spcPts val="0"/>
              </a:spcAft>
            </a:pPr>
            <a:r>
              <a:rPr lang="en-US" sz="1200" dirty="0" err="1">
                <a:latin typeface="Times New Roman"/>
                <a:ea typeface="Times New Roman"/>
              </a:rPr>
              <a:t>Cermak</a:t>
            </a:r>
            <a:r>
              <a:rPr lang="en-US" sz="1200" dirty="0">
                <a:latin typeface="Times New Roman"/>
                <a:ea typeface="Times New Roman"/>
              </a:rPr>
              <a:t>, L. S., </a:t>
            </a:r>
            <a:r>
              <a:rPr lang="en-US" sz="1200" dirty="0" err="1">
                <a:latin typeface="Times New Roman"/>
                <a:ea typeface="Times New Roman"/>
              </a:rPr>
              <a:t>Stiassny</a:t>
            </a:r>
            <a:r>
              <a:rPr lang="en-US" sz="1200" dirty="0">
                <a:latin typeface="Times New Roman"/>
                <a:ea typeface="Times New Roman"/>
              </a:rPr>
              <a:t>, D., &amp; </a:t>
            </a:r>
            <a:r>
              <a:rPr lang="en-US" sz="1200" dirty="0" err="1">
                <a:latin typeface="Times New Roman"/>
                <a:ea typeface="Times New Roman"/>
              </a:rPr>
              <a:t>Uhly</a:t>
            </a:r>
            <a:r>
              <a:rPr lang="en-US" sz="1200" dirty="0">
                <a:latin typeface="Times New Roman"/>
                <a:ea typeface="Times New Roman"/>
              </a:rPr>
              <a:t>, B. (1984). Reconstructive Retrieval Deficits in </a:t>
            </a:r>
            <a:r>
              <a:rPr lang="en-US" sz="1200" dirty="0" err="1">
                <a:latin typeface="Times New Roman"/>
                <a:ea typeface="Times New Roman"/>
              </a:rPr>
              <a:t>Broca's</a:t>
            </a:r>
            <a:r>
              <a:rPr lang="en-US" sz="1200" dirty="0">
                <a:latin typeface="Times New Roman"/>
                <a:ea typeface="Times New Roman"/>
              </a:rPr>
              <a:t> Aphasia. </a:t>
            </a:r>
            <a:r>
              <a:rPr lang="en-US" sz="1200" i="1" dirty="0">
                <a:latin typeface="Times New Roman"/>
                <a:ea typeface="Times New Roman"/>
              </a:rPr>
              <a:t>Brain and Language, 21</a:t>
            </a:r>
            <a:r>
              <a:rPr lang="en-US" sz="1200" dirty="0">
                <a:latin typeface="Times New Roman"/>
                <a:ea typeface="Times New Roman"/>
              </a:rPr>
              <a:t>(1), 95-104.</a:t>
            </a:r>
          </a:p>
          <a:p>
            <a:pPr marL="457200" indent="-457200">
              <a:spcAft>
                <a:spcPts val="0"/>
              </a:spcAft>
            </a:pPr>
            <a:r>
              <a:rPr lang="en-US" sz="1200" dirty="0">
                <a:latin typeface="Times New Roman"/>
                <a:ea typeface="Times New Roman"/>
              </a:rPr>
              <a:t>Coelho, C. A., McHugh, R. E., &amp; Boyle, M. (2000). Semantic feature analysis as a treatment for aphasic </a:t>
            </a:r>
            <a:r>
              <a:rPr lang="en-US" sz="1200" dirty="0" err="1">
                <a:latin typeface="Times New Roman"/>
                <a:ea typeface="Times New Roman"/>
              </a:rPr>
              <a:t>dysnomia</a:t>
            </a:r>
            <a:r>
              <a:rPr lang="en-US" sz="1200" dirty="0">
                <a:latin typeface="Times New Roman"/>
                <a:ea typeface="Times New Roman"/>
              </a:rPr>
              <a:t>: A replication. </a:t>
            </a:r>
            <a:r>
              <a:rPr lang="en-US" sz="1200" i="1" dirty="0" err="1">
                <a:latin typeface="Times New Roman"/>
                <a:ea typeface="Times New Roman"/>
              </a:rPr>
              <a:t>Aphasiology</a:t>
            </a:r>
            <a:r>
              <a:rPr lang="en-US" sz="1200" i="1" dirty="0">
                <a:latin typeface="Times New Roman"/>
                <a:ea typeface="Times New Roman"/>
              </a:rPr>
              <a:t>, 14</a:t>
            </a:r>
            <a:r>
              <a:rPr lang="en-US" sz="1200" dirty="0">
                <a:latin typeface="Times New Roman"/>
                <a:ea typeface="Times New Roman"/>
              </a:rPr>
              <a:t>(2), 133-142.</a:t>
            </a:r>
          </a:p>
          <a:p>
            <a:pPr marL="457200" indent="-457200">
              <a:spcAft>
                <a:spcPts val="0"/>
              </a:spcAft>
            </a:pPr>
            <a:r>
              <a:rPr lang="en-US" sz="1200" dirty="0">
                <a:latin typeface="Times New Roman"/>
                <a:ea typeface="Times New Roman"/>
              </a:rPr>
              <a:t>Conley, A., &amp; Coelho, C. A. (2003). Treatment of word retrieval impairment in chronic </a:t>
            </a:r>
            <a:r>
              <a:rPr lang="en-US" sz="1200" dirty="0" err="1">
                <a:latin typeface="Times New Roman"/>
                <a:ea typeface="Times New Roman"/>
              </a:rPr>
              <a:t>Broca's</a:t>
            </a:r>
            <a:r>
              <a:rPr lang="en-US" sz="1200" dirty="0">
                <a:latin typeface="Times New Roman"/>
                <a:ea typeface="Times New Roman"/>
              </a:rPr>
              <a:t> aphasia. </a:t>
            </a:r>
            <a:r>
              <a:rPr lang="en-US" sz="1200" i="1" dirty="0" err="1">
                <a:latin typeface="Times New Roman"/>
                <a:ea typeface="Times New Roman"/>
              </a:rPr>
              <a:t>Aphasiology</a:t>
            </a:r>
            <a:r>
              <a:rPr lang="en-US" sz="1200" i="1" dirty="0">
                <a:latin typeface="Times New Roman"/>
                <a:ea typeface="Times New Roman"/>
              </a:rPr>
              <a:t>, 17</a:t>
            </a:r>
            <a:r>
              <a:rPr lang="en-US" sz="1200" dirty="0">
                <a:latin typeface="Times New Roman"/>
                <a:ea typeface="Times New Roman"/>
              </a:rPr>
              <a:t>(3), 203-211.</a:t>
            </a:r>
          </a:p>
          <a:p>
            <a:pPr marL="457200" indent="-457200">
              <a:spcAft>
                <a:spcPts val="0"/>
              </a:spcAft>
            </a:pPr>
            <a:r>
              <a:rPr lang="en-US" sz="1200" dirty="0">
                <a:latin typeface="Times New Roman"/>
                <a:ea typeface="Times New Roman"/>
              </a:rPr>
              <a:t>Davis, L. A., &amp; Stanton, S. T. (2005). Semantic feature analysis as a functional therapy tool. </a:t>
            </a:r>
            <a:r>
              <a:rPr lang="en-US" sz="1200" i="1" dirty="0">
                <a:latin typeface="Times New Roman"/>
                <a:ea typeface="Times New Roman"/>
              </a:rPr>
              <a:t>Contemporary Issues in Communication Science &amp; Disorders, 32</a:t>
            </a:r>
            <a:r>
              <a:rPr lang="en-US" sz="1200" dirty="0">
                <a:latin typeface="Times New Roman"/>
                <a:ea typeface="Times New Roman"/>
              </a:rPr>
              <a:t>, 85-92.</a:t>
            </a:r>
          </a:p>
          <a:p>
            <a:pPr marL="457200" indent="-457200">
              <a:spcAft>
                <a:spcPts val="0"/>
              </a:spcAft>
            </a:pPr>
            <a:r>
              <a:rPr lang="en-US" sz="1200" dirty="0">
                <a:latin typeface="Times New Roman"/>
                <a:ea typeface="Times New Roman"/>
              </a:rPr>
              <a:t>Falconer, C., &amp; </a:t>
            </a:r>
            <a:r>
              <a:rPr lang="en-US" sz="1200" dirty="0" err="1">
                <a:latin typeface="Times New Roman"/>
                <a:ea typeface="Times New Roman"/>
              </a:rPr>
              <a:t>Antonucci</a:t>
            </a:r>
            <a:r>
              <a:rPr lang="en-US" sz="1200" dirty="0">
                <a:latin typeface="Times New Roman"/>
                <a:ea typeface="Times New Roman"/>
              </a:rPr>
              <a:t>, S. M. (2012). Use of semantic feature analysis in group discourse treatment for aphasia: Extension and expansion. </a:t>
            </a:r>
            <a:r>
              <a:rPr lang="en-US" sz="1200" i="1" dirty="0" err="1">
                <a:latin typeface="Times New Roman"/>
                <a:ea typeface="Times New Roman"/>
              </a:rPr>
              <a:t>Aphasiology</a:t>
            </a:r>
            <a:r>
              <a:rPr lang="en-US" sz="1200" i="1" dirty="0">
                <a:latin typeface="Times New Roman"/>
                <a:ea typeface="Times New Roman"/>
              </a:rPr>
              <a:t>, 26</a:t>
            </a:r>
            <a:r>
              <a:rPr lang="en-US" sz="1200" dirty="0">
                <a:latin typeface="Times New Roman"/>
                <a:ea typeface="Times New Roman"/>
              </a:rPr>
              <a:t>(1), 64-82.</a:t>
            </a:r>
          </a:p>
          <a:p>
            <a:pPr marL="457200" indent="-457200">
              <a:spcAft>
                <a:spcPts val="0"/>
              </a:spcAft>
            </a:pPr>
            <a:r>
              <a:rPr lang="en-US" sz="1200" dirty="0">
                <a:latin typeface="Times New Roman"/>
                <a:ea typeface="Times New Roman"/>
              </a:rPr>
              <a:t>Hashimoto, N., &amp; </a:t>
            </a:r>
            <a:r>
              <a:rPr lang="en-US" sz="1200" dirty="0" err="1">
                <a:latin typeface="Times New Roman"/>
                <a:ea typeface="Times New Roman"/>
              </a:rPr>
              <a:t>Frome</a:t>
            </a:r>
            <a:r>
              <a:rPr lang="en-US" sz="1200" dirty="0">
                <a:latin typeface="Times New Roman"/>
                <a:ea typeface="Times New Roman"/>
              </a:rPr>
              <a:t>, A. (2011). The use of a modified semantic features analysis approach in aphasia. </a:t>
            </a:r>
            <a:r>
              <a:rPr lang="en-US" sz="1200" i="1" dirty="0">
                <a:latin typeface="Times New Roman"/>
                <a:ea typeface="Times New Roman"/>
              </a:rPr>
              <a:t>Journal of Communication Disorders, 44</a:t>
            </a:r>
            <a:r>
              <a:rPr lang="en-US" sz="1200" dirty="0">
                <a:latin typeface="Times New Roman"/>
                <a:ea typeface="Times New Roman"/>
              </a:rPr>
              <a:t>(4), 459-469.</a:t>
            </a:r>
          </a:p>
          <a:p>
            <a:pPr marL="457200" indent="-457200">
              <a:spcAft>
                <a:spcPts val="0"/>
              </a:spcAft>
            </a:pPr>
            <a:r>
              <a:rPr lang="en-US" sz="1200" dirty="0" err="1">
                <a:latin typeface="Times New Roman"/>
                <a:ea typeface="Times New Roman"/>
              </a:rPr>
              <a:t>Kiran</a:t>
            </a:r>
            <a:r>
              <a:rPr lang="en-US" sz="1200" dirty="0">
                <a:latin typeface="Times New Roman"/>
                <a:ea typeface="Times New Roman"/>
              </a:rPr>
              <a:t>, S., </a:t>
            </a:r>
            <a:r>
              <a:rPr lang="en-US" sz="1200" dirty="0" err="1">
                <a:latin typeface="Times New Roman"/>
                <a:ea typeface="Times New Roman"/>
              </a:rPr>
              <a:t>Ntourou</a:t>
            </a:r>
            <a:r>
              <a:rPr lang="en-US" sz="1200" dirty="0">
                <a:latin typeface="Times New Roman"/>
                <a:ea typeface="Times New Roman"/>
              </a:rPr>
              <a:t>, K., Eubanks, M., &amp; </a:t>
            </a:r>
            <a:r>
              <a:rPr lang="en-US" sz="1200" dirty="0" err="1">
                <a:latin typeface="Times New Roman"/>
                <a:ea typeface="Times New Roman"/>
              </a:rPr>
              <a:t>Shamapant</a:t>
            </a:r>
            <a:r>
              <a:rPr lang="en-US" sz="1200" dirty="0">
                <a:latin typeface="Times New Roman"/>
                <a:ea typeface="Times New Roman"/>
              </a:rPr>
              <a:t>, S. (2005). Typicality of inanimate category exemplars in aphasia: Further evidence for the semantic complexity effect. </a:t>
            </a:r>
            <a:r>
              <a:rPr lang="en-US" sz="1200" i="1" dirty="0">
                <a:latin typeface="Times New Roman"/>
                <a:ea typeface="Times New Roman"/>
              </a:rPr>
              <a:t>Brain and Language, 95</a:t>
            </a:r>
            <a:r>
              <a:rPr lang="en-US" sz="1200" dirty="0">
                <a:latin typeface="Times New Roman"/>
                <a:ea typeface="Times New Roman"/>
              </a:rPr>
              <a:t>(1 SPEC. ISS.), 178-180</a:t>
            </a:r>
            <a:r>
              <a:rPr lang="en-US" sz="1200" dirty="0" smtClean="0">
                <a:latin typeface="Times New Roman"/>
                <a:ea typeface="Times New Roman"/>
              </a:rPr>
              <a:t>.</a:t>
            </a:r>
          </a:p>
          <a:p>
            <a:pPr marL="457200" indent="-457200"/>
            <a:r>
              <a:rPr lang="en-US" sz="1200" dirty="0" err="1">
                <a:latin typeface="Times New Roman"/>
                <a:ea typeface="Times New Roman"/>
              </a:rPr>
              <a:t>Kiran</a:t>
            </a:r>
            <a:r>
              <a:rPr lang="en-US" sz="1200" dirty="0">
                <a:latin typeface="Times New Roman"/>
                <a:ea typeface="Times New Roman"/>
              </a:rPr>
              <a:t>, S., &amp; Roberts, P. M. (2010). Semantic feature analysis treatment in </a:t>
            </a:r>
            <a:r>
              <a:rPr lang="en-US" sz="1200" dirty="0" err="1">
                <a:latin typeface="Times New Roman"/>
                <a:ea typeface="Times New Roman"/>
              </a:rPr>
              <a:t>spanish-english</a:t>
            </a:r>
            <a:r>
              <a:rPr lang="en-US" sz="1200" dirty="0">
                <a:latin typeface="Times New Roman"/>
                <a:ea typeface="Times New Roman"/>
              </a:rPr>
              <a:t> and </a:t>
            </a:r>
            <a:r>
              <a:rPr lang="en-US" sz="1200" dirty="0" err="1">
                <a:latin typeface="Times New Roman"/>
                <a:ea typeface="Times New Roman"/>
              </a:rPr>
              <a:t>french-english</a:t>
            </a:r>
            <a:r>
              <a:rPr lang="en-US" sz="1200" dirty="0">
                <a:latin typeface="Times New Roman"/>
                <a:ea typeface="Times New Roman"/>
              </a:rPr>
              <a:t> bilingual aphasia. </a:t>
            </a:r>
            <a:r>
              <a:rPr lang="en-US" sz="1200" i="1" dirty="0" err="1">
                <a:latin typeface="Times New Roman"/>
                <a:ea typeface="Times New Roman"/>
              </a:rPr>
              <a:t>Aphasiology</a:t>
            </a:r>
            <a:r>
              <a:rPr lang="en-US" sz="1200" i="1" dirty="0">
                <a:latin typeface="Times New Roman"/>
                <a:ea typeface="Times New Roman"/>
              </a:rPr>
              <a:t>, 24</a:t>
            </a:r>
            <a:r>
              <a:rPr lang="en-US" sz="1200" dirty="0">
                <a:latin typeface="Times New Roman"/>
                <a:ea typeface="Times New Roman"/>
              </a:rPr>
              <a:t>(2), 231-261.</a:t>
            </a:r>
          </a:p>
          <a:p>
            <a:pPr marL="457200" indent="-457200">
              <a:spcAft>
                <a:spcPts val="0"/>
              </a:spcAft>
            </a:pPr>
            <a:endParaRPr lang="en-US" sz="1200" dirty="0">
              <a:latin typeface="Times New Roman"/>
              <a:ea typeface="Times New Roman"/>
            </a:endParaRPr>
          </a:p>
        </p:txBody>
      </p:sp>
    </p:spTree>
    <p:extLst>
      <p:ext uri="{BB962C8B-B14F-4D97-AF65-F5344CB8AC3E}">
        <p14:creationId xmlns:p14="http://schemas.microsoft.com/office/powerpoint/2010/main" xmlns="" val="2703357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References</a:t>
            </a:r>
            <a:endParaRPr lang="en-US" dirty="0"/>
          </a:p>
        </p:txBody>
      </p:sp>
      <p:sp>
        <p:nvSpPr>
          <p:cNvPr id="3" name="Content Placeholder 2"/>
          <p:cNvSpPr>
            <a:spLocks noGrp="1"/>
          </p:cNvSpPr>
          <p:nvPr>
            <p:ph idx="1"/>
          </p:nvPr>
        </p:nvSpPr>
        <p:spPr>
          <a:xfrm>
            <a:off x="0" y="1484784"/>
            <a:ext cx="9144000" cy="5373215"/>
          </a:xfrm>
        </p:spPr>
        <p:txBody>
          <a:bodyPr>
            <a:noAutofit/>
          </a:bodyPr>
          <a:lstStyle/>
          <a:p>
            <a:pPr marL="457200" indent="-457200">
              <a:spcAft>
                <a:spcPts val="0"/>
              </a:spcAft>
            </a:pPr>
            <a:r>
              <a:rPr lang="en-US" sz="1200" dirty="0" err="1" smtClean="0">
                <a:latin typeface="Times New Roman"/>
                <a:ea typeface="Times New Roman"/>
              </a:rPr>
              <a:t>Kiran</a:t>
            </a:r>
            <a:r>
              <a:rPr lang="en-US" sz="1200" dirty="0">
                <a:latin typeface="Times New Roman"/>
                <a:ea typeface="Times New Roman"/>
              </a:rPr>
              <a:t>, S., &amp; </a:t>
            </a:r>
            <a:r>
              <a:rPr lang="en-US" sz="1200" dirty="0" err="1">
                <a:latin typeface="Times New Roman"/>
                <a:ea typeface="Times New Roman"/>
              </a:rPr>
              <a:t>Viswanathan</a:t>
            </a:r>
            <a:r>
              <a:rPr lang="en-US" sz="1200" dirty="0">
                <a:latin typeface="Times New Roman"/>
                <a:ea typeface="Times New Roman"/>
              </a:rPr>
              <a:t>, M. (2008). Effect of model-based treatment on oral reading abilities in severe alexia: a case study. </a:t>
            </a:r>
            <a:r>
              <a:rPr lang="en-US" sz="1200" i="1" dirty="0">
                <a:latin typeface="Times New Roman"/>
                <a:ea typeface="Times New Roman"/>
              </a:rPr>
              <a:t>Journal of Medical Speech-Language Pathology, 16</a:t>
            </a:r>
            <a:r>
              <a:rPr lang="en-US" sz="1200" dirty="0">
                <a:latin typeface="Times New Roman"/>
                <a:ea typeface="Times New Roman"/>
              </a:rPr>
              <a:t>(1), 43-59</a:t>
            </a:r>
            <a:r>
              <a:rPr lang="en-US" sz="900" dirty="0">
                <a:latin typeface="Times New Roman"/>
                <a:ea typeface="Times New Roman"/>
              </a:rPr>
              <a:t>.</a:t>
            </a:r>
          </a:p>
          <a:p>
            <a:pPr marL="457200" lvl="0" indent="-457200">
              <a:buClr>
                <a:srgbClr val="4F81BD"/>
              </a:buClr>
            </a:pPr>
            <a:r>
              <a:rPr lang="en-US" sz="1200" dirty="0" smtClean="0">
                <a:solidFill>
                  <a:prstClr val="black"/>
                </a:solidFill>
                <a:latin typeface="Times New Roman"/>
                <a:ea typeface="Times New Roman"/>
              </a:rPr>
              <a:t>Law</a:t>
            </a:r>
            <a:r>
              <a:rPr lang="en-US" sz="1200" dirty="0">
                <a:solidFill>
                  <a:prstClr val="black"/>
                </a:solidFill>
                <a:latin typeface="Times New Roman"/>
                <a:ea typeface="Times New Roman"/>
              </a:rPr>
              <a:t>, S.-P., Wong, W., Sung, F., &amp; Hon, J. (2006). A study of semantic treatment of three Chinese anomic patients. </a:t>
            </a:r>
            <a:r>
              <a:rPr lang="en-US" sz="1200" i="1" dirty="0">
                <a:solidFill>
                  <a:prstClr val="black"/>
                </a:solidFill>
                <a:latin typeface="Times New Roman"/>
                <a:ea typeface="Times New Roman"/>
              </a:rPr>
              <a:t>Neuropsychological Rehabilitation, 16</a:t>
            </a:r>
            <a:r>
              <a:rPr lang="en-US" sz="1200" dirty="0">
                <a:solidFill>
                  <a:prstClr val="black"/>
                </a:solidFill>
                <a:latin typeface="Times New Roman"/>
                <a:ea typeface="Times New Roman"/>
              </a:rPr>
              <a:t>(6), 601-629.</a:t>
            </a:r>
          </a:p>
          <a:p>
            <a:pPr marL="457200" lvl="0" indent="-457200">
              <a:buClr>
                <a:srgbClr val="4F81BD"/>
              </a:buClr>
            </a:pPr>
            <a:r>
              <a:rPr lang="en-US" sz="1200" dirty="0">
                <a:solidFill>
                  <a:prstClr val="black"/>
                </a:solidFill>
                <a:latin typeface="Times New Roman"/>
                <a:ea typeface="Times New Roman"/>
              </a:rPr>
              <a:t>Law, S. P., </a:t>
            </a:r>
            <a:r>
              <a:rPr lang="en-US" sz="1200" dirty="0" err="1">
                <a:solidFill>
                  <a:prstClr val="black"/>
                </a:solidFill>
                <a:latin typeface="Times New Roman"/>
                <a:ea typeface="Times New Roman"/>
              </a:rPr>
              <a:t>Yeung</a:t>
            </a:r>
            <a:r>
              <a:rPr lang="en-US" sz="1200" dirty="0">
                <a:solidFill>
                  <a:prstClr val="black"/>
                </a:solidFill>
                <a:latin typeface="Times New Roman"/>
                <a:ea typeface="Times New Roman"/>
              </a:rPr>
              <a:t>, O., &amp; Chiu, K. M. Y. (2008). Treatment for anomia in Chinese using an </a:t>
            </a:r>
            <a:r>
              <a:rPr lang="en-US" sz="1200" dirty="0" err="1">
                <a:solidFill>
                  <a:prstClr val="black"/>
                </a:solidFill>
                <a:latin typeface="Times New Roman"/>
                <a:ea typeface="Times New Roman"/>
              </a:rPr>
              <a:t>ortho</a:t>
            </a:r>
            <a:r>
              <a:rPr lang="en-US" sz="1200" dirty="0">
                <a:solidFill>
                  <a:prstClr val="black"/>
                </a:solidFill>
                <a:latin typeface="Times New Roman"/>
                <a:ea typeface="Times New Roman"/>
              </a:rPr>
              <a:t>-phonological cueing method. </a:t>
            </a:r>
            <a:r>
              <a:rPr lang="en-US" sz="1200" i="1" dirty="0" err="1">
                <a:solidFill>
                  <a:prstClr val="black"/>
                </a:solidFill>
                <a:latin typeface="Times New Roman"/>
                <a:ea typeface="Times New Roman"/>
              </a:rPr>
              <a:t>Aphasiology</a:t>
            </a:r>
            <a:r>
              <a:rPr lang="en-US" sz="1200" i="1" dirty="0">
                <a:solidFill>
                  <a:prstClr val="black"/>
                </a:solidFill>
                <a:latin typeface="Times New Roman"/>
                <a:ea typeface="Times New Roman"/>
              </a:rPr>
              <a:t>, 22</a:t>
            </a:r>
            <a:r>
              <a:rPr lang="en-US" sz="1200" dirty="0">
                <a:solidFill>
                  <a:prstClr val="black"/>
                </a:solidFill>
                <a:latin typeface="Times New Roman"/>
                <a:ea typeface="Times New Roman"/>
              </a:rPr>
              <a:t>(2), 139-163.</a:t>
            </a:r>
          </a:p>
          <a:p>
            <a:pPr marL="457200" lvl="0" indent="-457200">
              <a:buClr>
                <a:srgbClr val="4F81BD"/>
              </a:buClr>
            </a:pPr>
            <a:r>
              <a:rPr lang="en-US" sz="1200" dirty="0">
                <a:solidFill>
                  <a:prstClr val="black"/>
                </a:solidFill>
                <a:latin typeface="Times New Roman"/>
                <a:ea typeface="Times New Roman"/>
              </a:rPr>
              <a:t>Leonard, C., </a:t>
            </a:r>
            <a:r>
              <a:rPr lang="en-US" sz="1200" dirty="0" err="1">
                <a:solidFill>
                  <a:prstClr val="black"/>
                </a:solidFill>
                <a:latin typeface="Times New Roman"/>
                <a:ea typeface="Times New Roman"/>
              </a:rPr>
              <a:t>Rochon</a:t>
            </a:r>
            <a:r>
              <a:rPr lang="en-US" sz="1200" dirty="0">
                <a:solidFill>
                  <a:prstClr val="black"/>
                </a:solidFill>
                <a:latin typeface="Times New Roman"/>
                <a:ea typeface="Times New Roman"/>
              </a:rPr>
              <a:t>, E., &amp; Laird, L. (2008). Treating naming impairments in aphasia: Findings from a phonological components analysis treatment. </a:t>
            </a:r>
            <a:r>
              <a:rPr lang="en-US" sz="1200" i="1" dirty="0" err="1">
                <a:solidFill>
                  <a:prstClr val="black"/>
                </a:solidFill>
                <a:latin typeface="Times New Roman"/>
                <a:ea typeface="Times New Roman"/>
              </a:rPr>
              <a:t>Aphasiology</a:t>
            </a:r>
            <a:r>
              <a:rPr lang="en-US" sz="1200" i="1" dirty="0">
                <a:solidFill>
                  <a:prstClr val="black"/>
                </a:solidFill>
                <a:latin typeface="Times New Roman"/>
                <a:ea typeface="Times New Roman"/>
              </a:rPr>
              <a:t>, 22</a:t>
            </a:r>
            <a:r>
              <a:rPr lang="en-US" sz="1200" dirty="0">
                <a:solidFill>
                  <a:prstClr val="black"/>
                </a:solidFill>
                <a:latin typeface="Times New Roman"/>
                <a:ea typeface="Times New Roman"/>
              </a:rPr>
              <a:t>(9), 923-947.</a:t>
            </a:r>
          </a:p>
          <a:p>
            <a:pPr marL="457200" lvl="0" indent="-457200">
              <a:buClr>
                <a:srgbClr val="4F81BD"/>
              </a:buClr>
            </a:pPr>
            <a:r>
              <a:rPr lang="en-US" sz="1200" dirty="0">
                <a:solidFill>
                  <a:prstClr val="black"/>
                </a:solidFill>
                <a:latin typeface="Times New Roman"/>
                <a:ea typeface="Times New Roman"/>
              </a:rPr>
              <a:t>Lowell, S., Beeson, P. M., &amp; Holland, A. L. (1995). The Efficacy of a Semantic Cueing Procedure on Naming Performance of Adults with Aphasia. </a:t>
            </a:r>
            <a:r>
              <a:rPr lang="en-US" sz="1200" i="1" dirty="0">
                <a:solidFill>
                  <a:prstClr val="black"/>
                </a:solidFill>
                <a:latin typeface="Times New Roman"/>
                <a:ea typeface="Times New Roman"/>
              </a:rPr>
              <a:t>American Journal of Speech-Language Pathology, 4</a:t>
            </a:r>
            <a:r>
              <a:rPr lang="en-US" sz="1200" dirty="0">
                <a:solidFill>
                  <a:prstClr val="black"/>
                </a:solidFill>
                <a:latin typeface="Times New Roman"/>
                <a:ea typeface="Times New Roman"/>
              </a:rPr>
              <a:t>(4), 109-114.</a:t>
            </a:r>
          </a:p>
          <a:p>
            <a:pPr marL="457200" lvl="0" indent="-457200">
              <a:buClr>
                <a:srgbClr val="4F81BD"/>
              </a:buClr>
            </a:pPr>
            <a:r>
              <a:rPr lang="en-US" sz="1200" dirty="0" err="1">
                <a:solidFill>
                  <a:prstClr val="black"/>
                </a:solidFill>
                <a:latin typeface="Times New Roman"/>
                <a:ea typeface="Times New Roman"/>
              </a:rPr>
              <a:t>Marcotte</a:t>
            </a:r>
            <a:r>
              <a:rPr lang="en-US" sz="1200" dirty="0">
                <a:solidFill>
                  <a:prstClr val="black"/>
                </a:solidFill>
                <a:latin typeface="Times New Roman"/>
                <a:ea typeface="Times New Roman"/>
              </a:rPr>
              <a:t>, K., &amp; </a:t>
            </a:r>
            <a:r>
              <a:rPr lang="en-US" sz="1200" dirty="0" err="1">
                <a:solidFill>
                  <a:prstClr val="black"/>
                </a:solidFill>
                <a:latin typeface="Times New Roman"/>
                <a:ea typeface="Times New Roman"/>
              </a:rPr>
              <a:t>Ansaldo</a:t>
            </a:r>
            <a:r>
              <a:rPr lang="en-US" sz="1200" dirty="0">
                <a:solidFill>
                  <a:prstClr val="black"/>
                </a:solidFill>
                <a:latin typeface="Times New Roman"/>
                <a:ea typeface="Times New Roman"/>
              </a:rPr>
              <a:t>, A. I. (2010). The neural correlates of semantic feature analysis in chronic aphasia: discordant patterns according to the etiology. </a:t>
            </a:r>
            <a:r>
              <a:rPr lang="en-US" sz="1200" i="1" dirty="0">
                <a:solidFill>
                  <a:prstClr val="black"/>
                </a:solidFill>
                <a:latin typeface="Times New Roman"/>
                <a:ea typeface="Times New Roman"/>
              </a:rPr>
              <a:t>Seminars in speech and language, 31</a:t>
            </a:r>
            <a:r>
              <a:rPr lang="en-US" sz="1200" dirty="0">
                <a:solidFill>
                  <a:prstClr val="black"/>
                </a:solidFill>
                <a:latin typeface="Times New Roman"/>
                <a:ea typeface="Times New Roman"/>
              </a:rPr>
              <a:t>(1), 52-63.</a:t>
            </a:r>
          </a:p>
          <a:p>
            <a:pPr marL="457200" lvl="0" indent="-457200">
              <a:buClr>
                <a:srgbClr val="4F81BD"/>
              </a:buClr>
            </a:pPr>
            <a:r>
              <a:rPr lang="en-US" sz="1200" dirty="0" err="1">
                <a:solidFill>
                  <a:prstClr val="black"/>
                </a:solidFill>
                <a:latin typeface="Times New Roman"/>
                <a:ea typeface="Times New Roman"/>
              </a:rPr>
              <a:t>Marcotte</a:t>
            </a:r>
            <a:r>
              <a:rPr lang="en-US" sz="1200" dirty="0">
                <a:solidFill>
                  <a:prstClr val="black"/>
                </a:solidFill>
                <a:latin typeface="Times New Roman"/>
                <a:ea typeface="Times New Roman"/>
              </a:rPr>
              <a:t>, K., Damien, B., De </a:t>
            </a:r>
            <a:r>
              <a:rPr lang="en-US" sz="1200" dirty="0" err="1">
                <a:solidFill>
                  <a:prstClr val="black"/>
                </a:solidFill>
                <a:latin typeface="Times New Roman"/>
                <a:ea typeface="Times New Roman"/>
              </a:rPr>
              <a:t>Preaumont</a:t>
            </a:r>
            <a:r>
              <a:rPr lang="en-US" sz="1200" dirty="0">
                <a:solidFill>
                  <a:prstClr val="black"/>
                </a:solidFill>
                <a:latin typeface="Times New Roman"/>
                <a:ea typeface="Times New Roman"/>
              </a:rPr>
              <a:t>, M., </a:t>
            </a:r>
            <a:r>
              <a:rPr lang="en-US" sz="1200" dirty="0" err="1">
                <a:solidFill>
                  <a:prstClr val="black"/>
                </a:solidFill>
                <a:latin typeface="Times New Roman"/>
                <a:ea typeface="Times New Roman"/>
              </a:rPr>
              <a:t>Genereux</a:t>
            </a:r>
            <a:r>
              <a:rPr lang="en-US" sz="1200" dirty="0">
                <a:solidFill>
                  <a:prstClr val="black"/>
                </a:solidFill>
                <a:latin typeface="Times New Roman"/>
                <a:ea typeface="Times New Roman"/>
              </a:rPr>
              <a:t>, S., Hubert, M., &amp; </a:t>
            </a:r>
            <a:r>
              <a:rPr lang="en-US" sz="1200" dirty="0" err="1">
                <a:solidFill>
                  <a:prstClr val="black"/>
                </a:solidFill>
                <a:latin typeface="Times New Roman"/>
                <a:ea typeface="Times New Roman"/>
              </a:rPr>
              <a:t>Ansaldo</a:t>
            </a:r>
            <a:r>
              <a:rPr lang="en-US" sz="1200" dirty="0">
                <a:solidFill>
                  <a:prstClr val="black"/>
                </a:solidFill>
                <a:latin typeface="Times New Roman"/>
                <a:ea typeface="Times New Roman"/>
              </a:rPr>
              <a:t>, A. (2010). Neural correlates of semantic feature analysis in chronic aphasia: A multiple single-case study. </a:t>
            </a:r>
            <a:r>
              <a:rPr lang="en-US" sz="1200" i="1" dirty="0">
                <a:solidFill>
                  <a:prstClr val="black"/>
                </a:solidFill>
                <a:latin typeface="Times New Roman"/>
                <a:ea typeface="Times New Roman"/>
              </a:rPr>
              <a:t>Stroke, 41</a:t>
            </a:r>
            <a:r>
              <a:rPr lang="en-US" sz="1200" dirty="0">
                <a:solidFill>
                  <a:prstClr val="black"/>
                </a:solidFill>
                <a:latin typeface="Times New Roman"/>
                <a:ea typeface="Times New Roman"/>
              </a:rPr>
              <a:t>(7), e499.</a:t>
            </a:r>
          </a:p>
          <a:p>
            <a:pPr marL="457200" lvl="0" indent="-457200">
              <a:buClr>
                <a:srgbClr val="4F81BD"/>
              </a:buClr>
            </a:pPr>
            <a:r>
              <a:rPr lang="en-US" sz="1200" dirty="0" err="1">
                <a:solidFill>
                  <a:prstClr val="black"/>
                </a:solidFill>
                <a:latin typeface="Times New Roman"/>
                <a:ea typeface="Times New Roman"/>
              </a:rPr>
              <a:t>Marcotte</a:t>
            </a:r>
            <a:r>
              <a:rPr lang="en-US" sz="1200" dirty="0">
                <a:solidFill>
                  <a:prstClr val="black"/>
                </a:solidFill>
                <a:latin typeface="Times New Roman"/>
                <a:ea typeface="Times New Roman"/>
              </a:rPr>
              <a:t>, K., </a:t>
            </a:r>
            <a:r>
              <a:rPr lang="en-US" sz="1200" dirty="0" err="1">
                <a:solidFill>
                  <a:prstClr val="black"/>
                </a:solidFill>
                <a:latin typeface="Times New Roman"/>
                <a:ea typeface="Times New Roman"/>
              </a:rPr>
              <a:t>Vitali</a:t>
            </a:r>
            <a:r>
              <a:rPr lang="en-US" sz="1200" dirty="0">
                <a:solidFill>
                  <a:prstClr val="black"/>
                </a:solidFill>
                <a:latin typeface="Times New Roman"/>
                <a:ea typeface="Times New Roman"/>
              </a:rPr>
              <a:t>, P., Delgado, A. P., &amp; </a:t>
            </a:r>
            <a:r>
              <a:rPr lang="en-US" sz="1200" dirty="0" err="1">
                <a:solidFill>
                  <a:prstClr val="black"/>
                </a:solidFill>
                <a:latin typeface="Times New Roman"/>
                <a:ea typeface="Times New Roman"/>
              </a:rPr>
              <a:t>Ansaldo</a:t>
            </a:r>
            <a:r>
              <a:rPr lang="en-US" sz="1200" dirty="0">
                <a:solidFill>
                  <a:prstClr val="black"/>
                </a:solidFill>
                <a:latin typeface="Times New Roman"/>
                <a:ea typeface="Times New Roman"/>
              </a:rPr>
              <a:t>, A. I. (2006). The neural correlates of therapy with semantic feature analysis in chronic anomia: an event-related fMRI study... 44th Annual Meeting of the Academy of Aphasia, Victoria, British Columbia 15th-17th October 2006. </a:t>
            </a:r>
            <a:r>
              <a:rPr lang="en-US" sz="1200" i="1" dirty="0">
                <a:solidFill>
                  <a:prstClr val="black"/>
                </a:solidFill>
                <a:latin typeface="Times New Roman"/>
                <a:ea typeface="Times New Roman"/>
              </a:rPr>
              <a:t>Brain &amp; Language, 99</a:t>
            </a:r>
            <a:r>
              <a:rPr lang="en-US" sz="1200" dirty="0">
                <a:solidFill>
                  <a:prstClr val="black"/>
                </a:solidFill>
                <a:latin typeface="Times New Roman"/>
                <a:ea typeface="Times New Roman"/>
              </a:rPr>
              <a:t>(1-2), 206-207.</a:t>
            </a:r>
          </a:p>
          <a:p>
            <a:pPr marL="457200" lvl="0" indent="-457200">
              <a:buClr>
                <a:srgbClr val="4F81BD"/>
              </a:buClr>
            </a:pPr>
            <a:r>
              <a:rPr lang="en-US" sz="1200" dirty="0">
                <a:solidFill>
                  <a:prstClr val="black"/>
                </a:solidFill>
                <a:latin typeface="Times New Roman"/>
                <a:ea typeface="Times New Roman"/>
              </a:rPr>
              <a:t>Peach, R. K., &amp; Reuter, K. A. (2010). A discourse-based approach to semantic feature analysis for the treatment of aphasic word retrieval failures. </a:t>
            </a:r>
            <a:r>
              <a:rPr lang="en-US" sz="1200" i="1" dirty="0" err="1">
                <a:solidFill>
                  <a:prstClr val="black"/>
                </a:solidFill>
                <a:latin typeface="Times New Roman"/>
                <a:ea typeface="Times New Roman"/>
              </a:rPr>
              <a:t>Aphasiology</a:t>
            </a:r>
            <a:r>
              <a:rPr lang="en-US" sz="1200" i="1" dirty="0">
                <a:solidFill>
                  <a:prstClr val="black"/>
                </a:solidFill>
                <a:latin typeface="Times New Roman"/>
                <a:ea typeface="Times New Roman"/>
              </a:rPr>
              <a:t>, 24</a:t>
            </a:r>
            <a:r>
              <a:rPr lang="en-US" sz="1200" dirty="0">
                <a:solidFill>
                  <a:prstClr val="black"/>
                </a:solidFill>
                <a:latin typeface="Times New Roman"/>
                <a:ea typeface="Times New Roman"/>
              </a:rPr>
              <a:t>(9), 971-990.</a:t>
            </a:r>
          </a:p>
          <a:p>
            <a:pPr marL="457200" lvl="0" indent="-457200">
              <a:buClr>
                <a:srgbClr val="4F81BD"/>
              </a:buClr>
            </a:pPr>
            <a:r>
              <a:rPr lang="en-US" sz="1200" dirty="0">
                <a:solidFill>
                  <a:prstClr val="black"/>
                </a:solidFill>
                <a:latin typeface="Times New Roman"/>
                <a:ea typeface="Times New Roman"/>
              </a:rPr>
              <a:t>Rider, J. D., Wright, H. H., Marshall, R. C., &amp; Page, J. L. (2008). Using semantic feature analysis to improve contextual discourse in adults with aphasia. </a:t>
            </a:r>
            <a:r>
              <a:rPr lang="en-US" sz="1200" i="1" dirty="0">
                <a:solidFill>
                  <a:prstClr val="black"/>
                </a:solidFill>
                <a:latin typeface="Times New Roman"/>
                <a:ea typeface="Times New Roman"/>
              </a:rPr>
              <a:t>American Journal of Speech-Language Pathology, 17</a:t>
            </a:r>
            <a:r>
              <a:rPr lang="en-US" sz="1200" dirty="0">
                <a:solidFill>
                  <a:prstClr val="black"/>
                </a:solidFill>
                <a:latin typeface="Times New Roman"/>
                <a:ea typeface="Times New Roman"/>
              </a:rPr>
              <a:t>(2), 161-172.</a:t>
            </a:r>
          </a:p>
          <a:p>
            <a:pPr marL="457200" lvl="0" indent="-457200">
              <a:buClr>
                <a:srgbClr val="4F81BD"/>
              </a:buClr>
            </a:pPr>
            <a:r>
              <a:rPr lang="en-US" sz="1200" dirty="0">
                <a:solidFill>
                  <a:prstClr val="black"/>
                </a:solidFill>
                <a:latin typeface="Times New Roman"/>
                <a:ea typeface="Times New Roman"/>
              </a:rPr>
              <a:t>Rose, M., &amp; Douglas, J. (2008). Treating a semantic word production deficit in aphasia with verbal and gesture methods. </a:t>
            </a:r>
            <a:r>
              <a:rPr lang="en-US" sz="1200" i="1" dirty="0" err="1">
                <a:solidFill>
                  <a:prstClr val="black"/>
                </a:solidFill>
                <a:latin typeface="Times New Roman"/>
                <a:ea typeface="Times New Roman"/>
              </a:rPr>
              <a:t>Aphasiology</a:t>
            </a:r>
            <a:r>
              <a:rPr lang="en-US" sz="1200" i="1" dirty="0">
                <a:solidFill>
                  <a:prstClr val="black"/>
                </a:solidFill>
                <a:latin typeface="Times New Roman"/>
                <a:ea typeface="Times New Roman"/>
              </a:rPr>
              <a:t>, 22</a:t>
            </a:r>
            <a:r>
              <a:rPr lang="en-US" sz="1200" dirty="0">
                <a:solidFill>
                  <a:prstClr val="black"/>
                </a:solidFill>
                <a:latin typeface="Times New Roman"/>
                <a:ea typeface="Times New Roman"/>
              </a:rPr>
              <a:t>(1), 20-41.</a:t>
            </a:r>
          </a:p>
          <a:p>
            <a:pPr marL="457200" lvl="0" indent="-457200">
              <a:buClr>
                <a:srgbClr val="4F81BD"/>
              </a:buClr>
            </a:pPr>
            <a:r>
              <a:rPr lang="en-US" sz="1200" dirty="0" err="1">
                <a:solidFill>
                  <a:prstClr val="black"/>
                </a:solidFill>
                <a:latin typeface="Times New Roman"/>
                <a:ea typeface="Times New Roman"/>
              </a:rPr>
              <a:t>Viswanathan</a:t>
            </a:r>
            <a:r>
              <a:rPr lang="en-US" sz="1200" dirty="0">
                <a:solidFill>
                  <a:prstClr val="black"/>
                </a:solidFill>
                <a:latin typeface="Times New Roman"/>
                <a:ea typeface="Times New Roman"/>
              </a:rPr>
              <a:t>, M., &amp; </a:t>
            </a:r>
            <a:r>
              <a:rPr lang="en-US" sz="1200" dirty="0" err="1">
                <a:solidFill>
                  <a:prstClr val="black"/>
                </a:solidFill>
                <a:latin typeface="Times New Roman"/>
                <a:ea typeface="Times New Roman"/>
              </a:rPr>
              <a:t>Kiran</a:t>
            </a:r>
            <a:r>
              <a:rPr lang="en-US" sz="1200" dirty="0">
                <a:solidFill>
                  <a:prstClr val="black"/>
                </a:solidFill>
                <a:latin typeface="Times New Roman"/>
                <a:ea typeface="Times New Roman"/>
              </a:rPr>
              <a:t>, S. (2005). Treatment for pure alexia using a model based approach: Evidence from one acute aphasic individual. </a:t>
            </a:r>
            <a:r>
              <a:rPr lang="en-US" sz="1200" i="1" dirty="0">
                <a:solidFill>
                  <a:prstClr val="black"/>
                </a:solidFill>
                <a:latin typeface="Times New Roman"/>
                <a:ea typeface="Times New Roman"/>
              </a:rPr>
              <a:t>Brain and Language, 95</a:t>
            </a:r>
            <a:r>
              <a:rPr lang="en-US" sz="1200" dirty="0">
                <a:solidFill>
                  <a:prstClr val="black"/>
                </a:solidFill>
                <a:latin typeface="Times New Roman"/>
                <a:ea typeface="Times New Roman"/>
              </a:rPr>
              <a:t>(1 SPEC. ISS.), 204-206.</a:t>
            </a:r>
          </a:p>
          <a:p>
            <a:pPr marL="457200" lvl="0" indent="-457200">
              <a:buClr>
                <a:srgbClr val="4F81BD"/>
              </a:buClr>
            </a:pPr>
            <a:r>
              <a:rPr lang="en-US" sz="1200" dirty="0" err="1">
                <a:solidFill>
                  <a:prstClr val="black"/>
                </a:solidFill>
                <a:latin typeface="Times New Roman"/>
                <a:ea typeface="Times New Roman"/>
              </a:rPr>
              <a:t>Wambaugh</a:t>
            </a:r>
            <a:r>
              <a:rPr lang="en-US" sz="1200" dirty="0">
                <a:solidFill>
                  <a:prstClr val="black"/>
                </a:solidFill>
                <a:latin typeface="Times New Roman"/>
                <a:ea typeface="Times New Roman"/>
              </a:rPr>
              <a:t>, J. L., &amp; Ferguson, M. (2007). Application of semantic feature analysis to retrieval of action names in aphasia. </a:t>
            </a:r>
            <a:r>
              <a:rPr lang="en-US" sz="1200" i="1" dirty="0">
                <a:solidFill>
                  <a:prstClr val="black"/>
                </a:solidFill>
                <a:latin typeface="Times New Roman"/>
                <a:ea typeface="Times New Roman"/>
              </a:rPr>
              <a:t>Journal of Rehabilitation Research and Development, 44</a:t>
            </a:r>
            <a:r>
              <a:rPr lang="en-US" sz="1200" dirty="0">
                <a:solidFill>
                  <a:prstClr val="black"/>
                </a:solidFill>
                <a:latin typeface="Times New Roman"/>
                <a:ea typeface="Times New Roman"/>
              </a:rPr>
              <a:t>(3), 381-394</a:t>
            </a:r>
            <a:endParaRPr lang="en-US" sz="5400" dirty="0"/>
          </a:p>
        </p:txBody>
      </p:sp>
    </p:spTree>
    <p:extLst>
      <p:ext uri="{BB962C8B-B14F-4D97-AF65-F5344CB8AC3E}">
        <p14:creationId xmlns:p14="http://schemas.microsoft.com/office/powerpoint/2010/main" xmlns="" val="23616242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4375</TotalTime>
  <Words>1909</Words>
  <Application>Microsoft Office PowerPoint</Application>
  <PresentationFormat>On-screen Show (4:3)</PresentationFormat>
  <Paragraphs>184</Paragraphs>
  <Slides>16</Slides>
  <Notes>12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Module</vt:lpstr>
      <vt:lpstr>2012 Adult Language Group  NSW Speech Pathology   Evidence Based Practice Network </vt:lpstr>
      <vt:lpstr>Semantic Feature Analysis</vt:lpstr>
      <vt:lpstr>Slide 3</vt:lpstr>
      <vt:lpstr>Semantic Feature Analysis</vt:lpstr>
      <vt:lpstr>Semantic Feature Analysis</vt:lpstr>
      <vt:lpstr>Semantic Feature Analysis: CAPS</vt:lpstr>
      <vt:lpstr>The Evidence: Research Design</vt:lpstr>
      <vt:lpstr>The Evidence: Participants</vt:lpstr>
      <vt:lpstr>The Evidence : Intervention</vt:lpstr>
      <vt:lpstr>The Evidence: Measurement</vt:lpstr>
      <vt:lpstr>The Evidence: Outcomes</vt:lpstr>
      <vt:lpstr>Applying these results to clinical practice</vt:lpstr>
      <vt:lpstr>Future Research</vt:lpstr>
      <vt:lpstr>Questions???</vt:lpstr>
      <vt:lpstr>References</vt:lpstr>
      <vt:lpstr>References</vt:lpstr>
    </vt:vector>
  </TitlesOfParts>
  <Company>Balmain Hospital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EBP LANGUAGE GROUP 2009</dc:title>
  <dc:creator>thomja</dc:creator>
  <cp:lastModifiedBy>Melissa Parkin</cp:lastModifiedBy>
  <cp:revision>114</cp:revision>
  <dcterms:created xsi:type="dcterms:W3CDTF">2011-12-03T03:47:43Z</dcterms:created>
  <dcterms:modified xsi:type="dcterms:W3CDTF">2012-12-04T01:40:22Z</dcterms:modified>
</cp:coreProperties>
</file>