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841" r:id="rId3"/>
    <p:sldId id="263" r:id="rId4"/>
    <p:sldId id="835" r:id="rId5"/>
    <p:sldId id="257" r:id="rId6"/>
    <p:sldId id="258" r:id="rId7"/>
    <p:sldId id="837" r:id="rId8"/>
    <p:sldId id="836" r:id="rId9"/>
    <p:sldId id="838" r:id="rId10"/>
    <p:sldId id="839" r:id="rId11"/>
    <p:sldId id="840" r:id="rId12"/>
    <p:sldId id="262" r:id="rId13"/>
    <p:sldId id="259" r:id="rId14"/>
    <p:sldId id="260" r:id="rId15"/>
    <p:sldId id="26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3" autoAdjust="0"/>
  </p:normalViewPr>
  <p:slideViewPr>
    <p:cSldViewPr>
      <p:cViewPr varScale="1">
        <p:scale>
          <a:sx n="89" d="100"/>
          <a:sy n="89" d="100"/>
        </p:scale>
        <p:origin x="22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8AB6C2-3D76-4FA5-A19F-305529386D34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1B707CA1-8E69-4CAD-8DFD-C9C24911094D}">
      <dgm:prSet phldrT="[Text]" custT="1"/>
      <dgm:spPr/>
      <dgm:t>
        <a:bodyPr/>
        <a:lstStyle/>
        <a:p>
          <a:r>
            <a:rPr lang="en-AU" sz="1600" b="0" dirty="0"/>
            <a:t>(1) Polysyllables are </a:t>
          </a:r>
          <a:r>
            <a:rPr lang="en-AU" sz="1800" b="0" dirty="0"/>
            <a:t>common</a:t>
          </a:r>
          <a:r>
            <a:rPr lang="en-AU" sz="1600" b="0" dirty="0"/>
            <a:t> in English</a:t>
          </a:r>
        </a:p>
      </dgm:t>
    </dgm:pt>
    <dgm:pt modelId="{DB55F6EF-3354-446E-8283-1322953671C3}" type="parTrans" cxnId="{991084F6-7064-4A74-AE78-613DB8A84F67}">
      <dgm:prSet/>
      <dgm:spPr/>
      <dgm:t>
        <a:bodyPr/>
        <a:lstStyle/>
        <a:p>
          <a:endParaRPr lang="en-AU" sz="2000" b="0"/>
        </a:p>
      </dgm:t>
    </dgm:pt>
    <dgm:pt modelId="{206E5933-FD0B-4612-850E-2AC7124FB4B5}" type="sibTrans" cxnId="{991084F6-7064-4A74-AE78-613DB8A84F67}">
      <dgm:prSet/>
      <dgm:spPr/>
      <dgm:t>
        <a:bodyPr/>
        <a:lstStyle/>
        <a:p>
          <a:pPr>
            <a:lnSpc>
              <a:spcPct val="100000"/>
            </a:lnSpc>
          </a:pPr>
          <a:endParaRPr lang="en-AU" b="0"/>
        </a:p>
      </dgm:t>
    </dgm:pt>
    <dgm:pt modelId="{0E79A1DC-8D06-46EF-948F-2E813868077A}">
      <dgm:prSet phldrT="[Text]"/>
      <dgm:spPr/>
      <dgm:t>
        <a:bodyPr/>
        <a:lstStyle/>
        <a:p>
          <a:r>
            <a:rPr lang="en-AU" b="0"/>
            <a:t>(2) Assessment helps avoid false negative cases</a:t>
          </a:r>
        </a:p>
      </dgm:t>
    </dgm:pt>
    <dgm:pt modelId="{C796CA40-4FF2-49DA-A552-4ACCA163FA2E}" type="parTrans" cxnId="{CA3F0B26-4A4A-47F0-99D8-6213ACABA92E}">
      <dgm:prSet/>
      <dgm:spPr/>
      <dgm:t>
        <a:bodyPr/>
        <a:lstStyle/>
        <a:p>
          <a:endParaRPr lang="en-AU" sz="2000" b="0"/>
        </a:p>
      </dgm:t>
    </dgm:pt>
    <dgm:pt modelId="{71DE1CD0-9228-4A2D-9B78-AE29B12F59BF}" type="sibTrans" cxnId="{CA3F0B26-4A4A-47F0-99D8-6213ACABA92E}">
      <dgm:prSet/>
      <dgm:spPr/>
      <dgm:t>
        <a:bodyPr/>
        <a:lstStyle/>
        <a:p>
          <a:pPr>
            <a:lnSpc>
              <a:spcPct val="100000"/>
            </a:lnSpc>
          </a:pPr>
          <a:endParaRPr lang="en-AU" b="0"/>
        </a:p>
      </dgm:t>
    </dgm:pt>
    <dgm:pt modelId="{8249AD2B-83BC-4225-B68E-919E7C458667}">
      <dgm:prSet phldrT="[Text]"/>
      <dgm:spPr/>
      <dgm:t>
        <a:bodyPr/>
        <a:lstStyle/>
        <a:p>
          <a:r>
            <a:rPr lang="en-AU" b="0"/>
            <a:t>(3) Some difficulties only evident in polysyllables</a:t>
          </a:r>
        </a:p>
      </dgm:t>
    </dgm:pt>
    <dgm:pt modelId="{2F09B4AD-16C7-4347-98C7-4B1CF3DDD9FC}" type="parTrans" cxnId="{FD93F15B-6E55-42A0-8118-9A3166BD5ACC}">
      <dgm:prSet/>
      <dgm:spPr/>
      <dgm:t>
        <a:bodyPr/>
        <a:lstStyle/>
        <a:p>
          <a:endParaRPr lang="en-AU" sz="2000" b="0"/>
        </a:p>
      </dgm:t>
    </dgm:pt>
    <dgm:pt modelId="{24235947-C04E-433A-BC83-3DA33E41B697}" type="sibTrans" cxnId="{FD93F15B-6E55-42A0-8118-9A3166BD5ACC}">
      <dgm:prSet/>
      <dgm:spPr/>
      <dgm:t>
        <a:bodyPr/>
        <a:lstStyle/>
        <a:p>
          <a:pPr>
            <a:lnSpc>
              <a:spcPct val="100000"/>
            </a:lnSpc>
          </a:pPr>
          <a:endParaRPr lang="en-AU" b="0"/>
        </a:p>
      </dgm:t>
    </dgm:pt>
    <dgm:pt modelId="{0FD71E1A-1648-43F3-A96A-ABAC16D6074B}">
      <dgm:prSet phldrT="[Text]"/>
      <dgm:spPr/>
      <dgm:t>
        <a:bodyPr/>
        <a:lstStyle/>
        <a:p>
          <a:r>
            <a:rPr lang="en-AU" b="0"/>
            <a:t>(4) Difficulty with polysyllables can indicate risk of literacy difficulties</a:t>
          </a:r>
        </a:p>
      </dgm:t>
    </dgm:pt>
    <dgm:pt modelId="{035379F9-238A-4B92-A304-2E3A0459B109}" type="parTrans" cxnId="{317FA9B5-2236-45F5-A1FF-A85E33F95308}">
      <dgm:prSet/>
      <dgm:spPr/>
      <dgm:t>
        <a:bodyPr/>
        <a:lstStyle/>
        <a:p>
          <a:endParaRPr lang="en-AU" sz="2000" b="0"/>
        </a:p>
      </dgm:t>
    </dgm:pt>
    <dgm:pt modelId="{F6301F7E-D68B-4653-A1E4-6DE46D280F6C}" type="sibTrans" cxnId="{317FA9B5-2236-45F5-A1FF-A85E33F95308}">
      <dgm:prSet/>
      <dgm:spPr/>
      <dgm:t>
        <a:bodyPr/>
        <a:lstStyle/>
        <a:p>
          <a:pPr>
            <a:lnSpc>
              <a:spcPct val="100000"/>
            </a:lnSpc>
          </a:pPr>
          <a:endParaRPr lang="en-AU" b="0"/>
        </a:p>
      </dgm:t>
    </dgm:pt>
    <dgm:pt modelId="{61756134-665D-4E78-A831-5639CC25D4B7}">
      <dgm:prSet phldrT="[Text]"/>
      <dgm:spPr/>
      <dgm:t>
        <a:bodyPr/>
        <a:lstStyle/>
        <a:p>
          <a:r>
            <a:rPr lang="en-AU" b="0" dirty="0"/>
            <a:t>(5) Difficulty with polysyllables  can provide insight into nature of a child’s expressive language difficulties</a:t>
          </a:r>
        </a:p>
      </dgm:t>
    </dgm:pt>
    <dgm:pt modelId="{749D0D6C-B9F1-416D-B070-47A5E2AD7871}" type="parTrans" cxnId="{9E2BD5AF-732B-4E3B-A057-A9FAEFDA9B58}">
      <dgm:prSet/>
      <dgm:spPr/>
      <dgm:t>
        <a:bodyPr/>
        <a:lstStyle/>
        <a:p>
          <a:endParaRPr lang="en-AU" sz="2000" b="0"/>
        </a:p>
      </dgm:t>
    </dgm:pt>
    <dgm:pt modelId="{D4BAFC4D-5819-4577-8333-AD95F5E58122}" type="sibTrans" cxnId="{9E2BD5AF-732B-4E3B-A057-A9FAEFDA9B58}">
      <dgm:prSet/>
      <dgm:spPr/>
      <dgm:t>
        <a:bodyPr/>
        <a:lstStyle/>
        <a:p>
          <a:pPr>
            <a:lnSpc>
              <a:spcPct val="100000"/>
            </a:lnSpc>
          </a:pPr>
          <a:endParaRPr lang="en-AU" b="0"/>
        </a:p>
      </dgm:t>
    </dgm:pt>
    <dgm:pt modelId="{3E670788-4CA1-4C55-A357-B1A518DD21CF}">
      <dgm:prSet phldrT="[Text]"/>
      <dgm:spPr/>
      <dgm:t>
        <a:bodyPr/>
        <a:lstStyle/>
        <a:p>
          <a:r>
            <a:rPr lang="en-AU" b="0"/>
            <a:t>(6) Assessment can help with differential diagnosis and selection of appropriate polysyllable intervention</a:t>
          </a:r>
        </a:p>
      </dgm:t>
    </dgm:pt>
    <dgm:pt modelId="{2A9255B5-7AFE-4D1D-BB28-318E2CB04E28}" type="parTrans" cxnId="{4DDEC152-FB5B-49FB-BEB8-44C3FABFBC7C}">
      <dgm:prSet/>
      <dgm:spPr/>
      <dgm:t>
        <a:bodyPr/>
        <a:lstStyle/>
        <a:p>
          <a:endParaRPr lang="en-AU" sz="2000" b="0"/>
        </a:p>
      </dgm:t>
    </dgm:pt>
    <dgm:pt modelId="{89D0D445-BF50-4899-94DC-0A9D32FD5685}" type="sibTrans" cxnId="{4DDEC152-FB5B-49FB-BEB8-44C3FABFBC7C}">
      <dgm:prSet/>
      <dgm:spPr/>
      <dgm:t>
        <a:bodyPr/>
        <a:lstStyle/>
        <a:p>
          <a:endParaRPr lang="en-AU" b="0"/>
        </a:p>
      </dgm:t>
    </dgm:pt>
    <dgm:pt modelId="{246B24EB-7F4F-4FB6-852E-7F7E686EA82A}" type="pres">
      <dgm:prSet presAssocID="{DE8AB6C2-3D76-4FA5-A19F-305529386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24C27C15-14E7-4321-BCD9-78E9DA4EF41B}" type="pres">
      <dgm:prSet presAssocID="{1B707CA1-8E69-4CAD-8DFD-C9C24911094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E8ABFBE-56D5-4E8A-BA49-91A9E89C92FA}" type="pres">
      <dgm:prSet presAssocID="{206E5933-FD0B-4612-850E-2AC7124FB4B5}" presName="spacer" presStyleCnt="0"/>
      <dgm:spPr/>
    </dgm:pt>
    <dgm:pt modelId="{60DEFA58-DABB-4BE9-8D52-8818A3439526}" type="pres">
      <dgm:prSet presAssocID="{0E79A1DC-8D06-46EF-948F-2E813868077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799F238-6996-4DA5-BED3-578258016DC8}" type="pres">
      <dgm:prSet presAssocID="{71DE1CD0-9228-4A2D-9B78-AE29B12F59BF}" presName="spacer" presStyleCnt="0"/>
      <dgm:spPr/>
    </dgm:pt>
    <dgm:pt modelId="{D248E8B2-B4F0-4157-84FC-7A52D6B6315F}" type="pres">
      <dgm:prSet presAssocID="{8249AD2B-83BC-4225-B68E-919E7C45866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3158DE3-EA93-41FB-8FB3-CC97DD1440D5}" type="pres">
      <dgm:prSet presAssocID="{24235947-C04E-433A-BC83-3DA33E41B697}" presName="spacer" presStyleCnt="0"/>
      <dgm:spPr/>
    </dgm:pt>
    <dgm:pt modelId="{51D77F1E-0340-4ABD-9263-58FD7B04F82E}" type="pres">
      <dgm:prSet presAssocID="{0FD71E1A-1648-43F3-A96A-ABAC16D6074B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A9983E4-630B-43AD-BF69-400B0E5D9BA2}" type="pres">
      <dgm:prSet presAssocID="{F6301F7E-D68B-4653-A1E4-6DE46D280F6C}" presName="spacer" presStyleCnt="0"/>
      <dgm:spPr/>
    </dgm:pt>
    <dgm:pt modelId="{DB5197EB-F723-40C7-8283-A591CC27120F}" type="pres">
      <dgm:prSet presAssocID="{61756134-665D-4E78-A831-5639CC25D4B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BA13D04-968D-4E8C-9484-8B6C6FA023D0}" type="pres">
      <dgm:prSet presAssocID="{D4BAFC4D-5819-4577-8333-AD95F5E58122}" presName="spacer" presStyleCnt="0"/>
      <dgm:spPr/>
    </dgm:pt>
    <dgm:pt modelId="{E0E2BC53-5436-4C0A-9BF6-9320F0A3A3DB}" type="pres">
      <dgm:prSet presAssocID="{3E670788-4CA1-4C55-A357-B1A518DD21CF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317FA9B5-2236-45F5-A1FF-A85E33F95308}" srcId="{DE8AB6C2-3D76-4FA5-A19F-305529386D34}" destId="{0FD71E1A-1648-43F3-A96A-ABAC16D6074B}" srcOrd="3" destOrd="0" parTransId="{035379F9-238A-4B92-A304-2E3A0459B109}" sibTransId="{F6301F7E-D68B-4653-A1E4-6DE46D280F6C}"/>
    <dgm:cxn modelId="{4DDEC152-FB5B-49FB-BEB8-44C3FABFBC7C}" srcId="{DE8AB6C2-3D76-4FA5-A19F-305529386D34}" destId="{3E670788-4CA1-4C55-A357-B1A518DD21CF}" srcOrd="5" destOrd="0" parTransId="{2A9255B5-7AFE-4D1D-BB28-318E2CB04E28}" sibTransId="{89D0D445-BF50-4899-94DC-0A9D32FD5685}"/>
    <dgm:cxn modelId="{A95FA518-A83E-4CE1-8B81-3D8E1415B294}" type="presOf" srcId="{1B707CA1-8E69-4CAD-8DFD-C9C24911094D}" destId="{24C27C15-14E7-4321-BCD9-78E9DA4EF41B}" srcOrd="0" destOrd="0" presId="urn:microsoft.com/office/officeart/2005/8/layout/vList2"/>
    <dgm:cxn modelId="{CD185CC6-B32A-431F-B39D-111F599AD68F}" type="presOf" srcId="{0FD71E1A-1648-43F3-A96A-ABAC16D6074B}" destId="{51D77F1E-0340-4ABD-9263-58FD7B04F82E}" srcOrd="0" destOrd="0" presId="urn:microsoft.com/office/officeart/2005/8/layout/vList2"/>
    <dgm:cxn modelId="{FD93F15B-6E55-42A0-8118-9A3166BD5ACC}" srcId="{DE8AB6C2-3D76-4FA5-A19F-305529386D34}" destId="{8249AD2B-83BC-4225-B68E-919E7C458667}" srcOrd="2" destOrd="0" parTransId="{2F09B4AD-16C7-4347-98C7-4B1CF3DDD9FC}" sibTransId="{24235947-C04E-433A-BC83-3DA33E41B697}"/>
    <dgm:cxn modelId="{8B3C2DA9-B465-4F0E-BB16-D0225998E3AF}" type="presOf" srcId="{0E79A1DC-8D06-46EF-948F-2E813868077A}" destId="{60DEFA58-DABB-4BE9-8D52-8818A3439526}" srcOrd="0" destOrd="0" presId="urn:microsoft.com/office/officeart/2005/8/layout/vList2"/>
    <dgm:cxn modelId="{2FE3D789-839A-4260-B14F-ACE3F41D6269}" type="presOf" srcId="{61756134-665D-4E78-A831-5639CC25D4B7}" destId="{DB5197EB-F723-40C7-8283-A591CC27120F}" srcOrd="0" destOrd="0" presId="urn:microsoft.com/office/officeart/2005/8/layout/vList2"/>
    <dgm:cxn modelId="{46FB8ACA-9C71-4F1E-A3F3-92E35EA9A625}" type="presOf" srcId="{3E670788-4CA1-4C55-A357-B1A518DD21CF}" destId="{E0E2BC53-5436-4C0A-9BF6-9320F0A3A3DB}" srcOrd="0" destOrd="0" presId="urn:microsoft.com/office/officeart/2005/8/layout/vList2"/>
    <dgm:cxn modelId="{991084F6-7064-4A74-AE78-613DB8A84F67}" srcId="{DE8AB6C2-3D76-4FA5-A19F-305529386D34}" destId="{1B707CA1-8E69-4CAD-8DFD-C9C24911094D}" srcOrd="0" destOrd="0" parTransId="{DB55F6EF-3354-446E-8283-1322953671C3}" sibTransId="{206E5933-FD0B-4612-850E-2AC7124FB4B5}"/>
    <dgm:cxn modelId="{CA3F0B26-4A4A-47F0-99D8-6213ACABA92E}" srcId="{DE8AB6C2-3D76-4FA5-A19F-305529386D34}" destId="{0E79A1DC-8D06-46EF-948F-2E813868077A}" srcOrd="1" destOrd="0" parTransId="{C796CA40-4FF2-49DA-A552-4ACCA163FA2E}" sibTransId="{71DE1CD0-9228-4A2D-9B78-AE29B12F59BF}"/>
    <dgm:cxn modelId="{913F2FAC-750C-453F-AEC2-4FFC85492185}" type="presOf" srcId="{DE8AB6C2-3D76-4FA5-A19F-305529386D34}" destId="{246B24EB-7F4F-4FB6-852E-7F7E686EA82A}" srcOrd="0" destOrd="0" presId="urn:microsoft.com/office/officeart/2005/8/layout/vList2"/>
    <dgm:cxn modelId="{9E2BD5AF-732B-4E3B-A057-A9FAEFDA9B58}" srcId="{DE8AB6C2-3D76-4FA5-A19F-305529386D34}" destId="{61756134-665D-4E78-A831-5639CC25D4B7}" srcOrd="4" destOrd="0" parTransId="{749D0D6C-B9F1-416D-B070-47A5E2AD7871}" sibTransId="{D4BAFC4D-5819-4577-8333-AD95F5E58122}"/>
    <dgm:cxn modelId="{FE1FF5C4-261D-4703-AB2F-9556EC80101E}" type="presOf" srcId="{8249AD2B-83BC-4225-B68E-919E7C458667}" destId="{D248E8B2-B4F0-4157-84FC-7A52D6B6315F}" srcOrd="0" destOrd="0" presId="urn:microsoft.com/office/officeart/2005/8/layout/vList2"/>
    <dgm:cxn modelId="{32A1836A-08A1-467F-AD13-B33F988D378E}" type="presParOf" srcId="{246B24EB-7F4F-4FB6-852E-7F7E686EA82A}" destId="{24C27C15-14E7-4321-BCD9-78E9DA4EF41B}" srcOrd="0" destOrd="0" presId="urn:microsoft.com/office/officeart/2005/8/layout/vList2"/>
    <dgm:cxn modelId="{2BD3E5D0-14E6-403F-8AF5-7A9B666CE21D}" type="presParOf" srcId="{246B24EB-7F4F-4FB6-852E-7F7E686EA82A}" destId="{9E8ABFBE-56D5-4E8A-BA49-91A9E89C92FA}" srcOrd="1" destOrd="0" presId="urn:microsoft.com/office/officeart/2005/8/layout/vList2"/>
    <dgm:cxn modelId="{AC28B9F9-3FC5-40D4-A96B-D7B79B8B3C33}" type="presParOf" srcId="{246B24EB-7F4F-4FB6-852E-7F7E686EA82A}" destId="{60DEFA58-DABB-4BE9-8D52-8818A3439526}" srcOrd="2" destOrd="0" presId="urn:microsoft.com/office/officeart/2005/8/layout/vList2"/>
    <dgm:cxn modelId="{C040107C-A270-4781-8203-57132C83B7D4}" type="presParOf" srcId="{246B24EB-7F4F-4FB6-852E-7F7E686EA82A}" destId="{8799F238-6996-4DA5-BED3-578258016DC8}" srcOrd="3" destOrd="0" presId="urn:microsoft.com/office/officeart/2005/8/layout/vList2"/>
    <dgm:cxn modelId="{C135A673-5E08-4528-A7E7-A06807EB13B8}" type="presParOf" srcId="{246B24EB-7F4F-4FB6-852E-7F7E686EA82A}" destId="{D248E8B2-B4F0-4157-84FC-7A52D6B6315F}" srcOrd="4" destOrd="0" presId="urn:microsoft.com/office/officeart/2005/8/layout/vList2"/>
    <dgm:cxn modelId="{C44A99C5-3039-4C93-B8E9-B8D531652BB4}" type="presParOf" srcId="{246B24EB-7F4F-4FB6-852E-7F7E686EA82A}" destId="{43158DE3-EA93-41FB-8FB3-CC97DD1440D5}" srcOrd="5" destOrd="0" presId="urn:microsoft.com/office/officeart/2005/8/layout/vList2"/>
    <dgm:cxn modelId="{8CA76517-A7E7-4FB4-8DD6-201D59C0591C}" type="presParOf" srcId="{246B24EB-7F4F-4FB6-852E-7F7E686EA82A}" destId="{51D77F1E-0340-4ABD-9263-58FD7B04F82E}" srcOrd="6" destOrd="0" presId="urn:microsoft.com/office/officeart/2005/8/layout/vList2"/>
    <dgm:cxn modelId="{A6979A2F-2990-4545-8463-00251E6F28C0}" type="presParOf" srcId="{246B24EB-7F4F-4FB6-852E-7F7E686EA82A}" destId="{1A9983E4-630B-43AD-BF69-400B0E5D9BA2}" srcOrd="7" destOrd="0" presId="urn:microsoft.com/office/officeart/2005/8/layout/vList2"/>
    <dgm:cxn modelId="{F72420B4-3D97-423E-BCCD-4F819CA5F515}" type="presParOf" srcId="{246B24EB-7F4F-4FB6-852E-7F7E686EA82A}" destId="{DB5197EB-F723-40C7-8283-A591CC27120F}" srcOrd="8" destOrd="0" presId="urn:microsoft.com/office/officeart/2005/8/layout/vList2"/>
    <dgm:cxn modelId="{5B2DC9BC-080B-4FC7-88FD-BB2445ECB57E}" type="presParOf" srcId="{246B24EB-7F4F-4FB6-852E-7F7E686EA82A}" destId="{5BA13D04-968D-4E8C-9484-8B6C6FA023D0}" srcOrd="9" destOrd="0" presId="urn:microsoft.com/office/officeart/2005/8/layout/vList2"/>
    <dgm:cxn modelId="{DC2F62A6-772F-47A1-916A-932C8EC8F6AC}" type="presParOf" srcId="{246B24EB-7F4F-4FB6-852E-7F7E686EA82A}" destId="{E0E2BC53-5436-4C0A-9BF6-9320F0A3A3D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020A0D-0A27-4251-BF13-C3AEA8414D95}" type="doc">
      <dgm:prSet loTypeId="urn:microsoft.com/office/officeart/2005/8/layout/pList2" loCatId="list" qsTypeId="urn:microsoft.com/office/officeart/2005/8/quickstyle/simple3" qsCatId="simple" csTypeId="urn:microsoft.com/office/officeart/2005/8/colors/colorful1" csCatId="colorful" phldr="1"/>
      <dgm:spPr/>
    </dgm:pt>
    <dgm:pt modelId="{D1A295AC-8C5D-4BB8-AFA3-A84D96D70BFA}">
      <dgm:prSet phldrT="[Text]" custT="1"/>
      <dgm:spPr/>
      <dgm:t>
        <a:bodyPr/>
        <a:lstStyle/>
        <a:p>
          <a:r>
            <a:rPr lang="en-US" sz="2000" b="1" dirty="0"/>
            <a:t>Need to consider the child’s type of SSD</a:t>
          </a:r>
          <a:endParaRPr lang="en-AU" sz="2000" b="1" dirty="0"/>
        </a:p>
      </dgm:t>
    </dgm:pt>
    <dgm:pt modelId="{8D28202D-2619-4AEF-A80E-4DC25B042412}" type="parTrans" cxnId="{7AA7F259-74C7-4A93-8555-661A552FBB14}">
      <dgm:prSet/>
      <dgm:spPr/>
      <dgm:t>
        <a:bodyPr/>
        <a:lstStyle/>
        <a:p>
          <a:endParaRPr lang="en-AU" sz="2400"/>
        </a:p>
      </dgm:t>
    </dgm:pt>
    <dgm:pt modelId="{978C42F6-6F72-4EEB-BBDA-59C09702B27F}" type="sibTrans" cxnId="{7AA7F259-74C7-4A93-8555-661A552FBB14}">
      <dgm:prSet/>
      <dgm:spPr/>
      <dgm:t>
        <a:bodyPr/>
        <a:lstStyle/>
        <a:p>
          <a:endParaRPr lang="en-AU" sz="2400"/>
        </a:p>
      </dgm:t>
    </dgm:pt>
    <dgm:pt modelId="{7BD3247A-1D17-40BC-92FA-7FAFADB683A2}">
      <dgm:prSet custT="1"/>
      <dgm:spPr/>
      <dgm:t>
        <a:bodyPr/>
        <a:lstStyle/>
        <a:p>
          <a:r>
            <a:rPr lang="en-US" sz="2000" b="1" dirty="0"/>
            <a:t>Intervention based on frequent sessions for intensive period (2 to 3 x per week)</a:t>
          </a:r>
        </a:p>
      </dgm:t>
    </dgm:pt>
    <dgm:pt modelId="{03A8CBD3-BF63-4540-B322-339BAADA5D84}" type="parTrans" cxnId="{87C63E48-250D-41EA-AF0E-496D0E4F62F0}">
      <dgm:prSet/>
      <dgm:spPr/>
      <dgm:t>
        <a:bodyPr/>
        <a:lstStyle/>
        <a:p>
          <a:endParaRPr lang="en-AU" sz="2400"/>
        </a:p>
      </dgm:t>
    </dgm:pt>
    <dgm:pt modelId="{98FF21C8-9B87-4A77-98D1-5F451027B738}" type="sibTrans" cxnId="{87C63E48-250D-41EA-AF0E-496D0E4F62F0}">
      <dgm:prSet/>
      <dgm:spPr/>
      <dgm:t>
        <a:bodyPr/>
        <a:lstStyle/>
        <a:p>
          <a:endParaRPr lang="en-AU" sz="2400"/>
        </a:p>
      </dgm:t>
    </dgm:pt>
    <dgm:pt modelId="{2A1F5F36-CFEB-43F6-8055-1242BE6C9696}">
      <dgm:prSet custT="1"/>
      <dgm:spPr/>
      <dgm:t>
        <a:bodyPr/>
        <a:lstStyle/>
        <a:p>
          <a:r>
            <a:rPr lang="en-US" sz="2000" b="1" dirty="0"/>
            <a:t>Need to measure </a:t>
          </a:r>
          <a:r>
            <a:rPr lang="en-US" sz="1800" b="1" dirty="0"/>
            <a:t>generalization</a:t>
          </a:r>
          <a:r>
            <a:rPr lang="en-US" sz="2000" b="1" dirty="0"/>
            <a:t> to </a:t>
          </a:r>
          <a:r>
            <a:rPr lang="en-US" sz="1800" b="1" dirty="0"/>
            <a:t>nontreatment</a:t>
          </a:r>
          <a:r>
            <a:rPr lang="en-US" sz="2000" b="1" dirty="0"/>
            <a:t> words and </a:t>
          </a:r>
          <a:r>
            <a:rPr lang="en-US" sz="1800" b="1" dirty="0"/>
            <a:t>conversational</a:t>
          </a:r>
          <a:r>
            <a:rPr lang="en-US" sz="2000" b="1" dirty="0"/>
            <a:t> speech</a:t>
          </a:r>
        </a:p>
      </dgm:t>
    </dgm:pt>
    <dgm:pt modelId="{C8896E12-26F9-4B68-8B58-E99C0067C2D2}" type="parTrans" cxnId="{8F68B032-8AB4-4B8C-9665-2F41714B3B87}">
      <dgm:prSet/>
      <dgm:spPr/>
      <dgm:t>
        <a:bodyPr/>
        <a:lstStyle/>
        <a:p>
          <a:endParaRPr lang="en-AU" sz="2400"/>
        </a:p>
      </dgm:t>
    </dgm:pt>
    <dgm:pt modelId="{C763975F-F252-4CDB-8BE9-3FFA1E0A0ED6}" type="sibTrans" cxnId="{8F68B032-8AB4-4B8C-9665-2F41714B3B87}">
      <dgm:prSet/>
      <dgm:spPr/>
      <dgm:t>
        <a:bodyPr/>
        <a:lstStyle/>
        <a:p>
          <a:endParaRPr lang="en-AU" sz="2400"/>
        </a:p>
      </dgm:t>
    </dgm:pt>
    <dgm:pt modelId="{81D7EEBF-8F08-4B28-BB6D-93D5A6410A66}">
      <dgm:prSet custT="1"/>
      <dgm:spPr/>
      <dgm:t>
        <a:bodyPr/>
        <a:lstStyle/>
        <a:p>
          <a:r>
            <a:rPr lang="en-US" sz="2000" b="1" dirty="0"/>
            <a:t>More research needed </a:t>
          </a:r>
        </a:p>
      </dgm:t>
    </dgm:pt>
    <dgm:pt modelId="{7BF6F44C-1D23-4E7F-ABCF-80D6EF5EE732}" type="parTrans" cxnId="{3FFAEF0C-AF2B-4D00-B718-6EA173E3B7A4}">
      <dgm:prSet/>
      <dgm:spPr/>
      <dgm:t>
        <a:bodyPr/>
        <a:lstStyle/>
        <a:p>
          <a:endParaRPr lang="en-AU" sz="2400"/>
        </a:p>
      </dgm:t>
    </dgm:pt>
    <dgm:pt modelId="{C30A5800-78AA-4F20-9E74-FD7AAB0A3F50}" type="sibTrans" cxnId="{3FFAEF0C-AF2B-4D00-B718-6EA173E3B7A4}">
      <dgm:prSet/>
      <dgm:spPr/>
      <dgm:t>
        <a:bodyPr/>
        <a:lstStyle/>
        <a:p>
          <a:endParaRPr lang="en-AU" sz="2400"/>
        </a:p>
      </dgm:t>
    </dgm:pt>
    <dgm:pt modelId="{4B94839A-10D5-469F-BCF1-CA64E9C31B42}" type="pres">
      <dgm:prSet presAssocID="{A5020A0D-0A27-4251-BF13-C3AEA8414D95}" presName="Name0" presStyleCnt="0">
        <dgm:presLayoutVars>
          <dgm:dir/>
          <dgm:resizeHandles val="exact"/>
        </dgm:presLayoutVars>
      </dgm:prSet>
      <dgm:spPr/>
    </dgm:pt>
    <dgm:pt modelId="{E2FA0861-AC99-4E5B-9E27-75C33C74F4F4}" type="pres">
      <dgm:prSet presAssocID="{A5020A0D-0A27-4251-BF13-C3AEA8414D95}" presName="bkgdShp" presStyleLbl="alignAccFollowNode1" presStyleIdx="0" presStyleCnt="1"/>
      <dgm:spPr/>
    </dgm:pt>
    <dgm:pt modelId="{754FB54C-EBDF-46B2-A1A1-8688BBB95AB6}" type="pres">
      <dgm:prSet presAssocID="{A5020A0D-0A27-4251-BF13-C3AEA8414D95}" presName="linComp" presStyleCnt="0"/>
      <dgm:spPr/>
    </dgm:pt>
    <dgm:pt modelId="{F53BF3A0-FC4F-4B09-91F1-6296330CE6A9}" type="pres">
      <dgm:prSet presAssocID="{D1A295AC-8C5D-4BB8-AFA3-A84D96D70BFA}" presName="compNode" presStyleCnt="0"/>
      <dgm:spPr/>
    </dgm:pt>
    <dgm:pt modelId="{5AC7CCDE-3461-49C3-8936-5D32A13F4DED}" type="pres">
      <dgm:prSet presAssocID="{D1A295AC-8C5D-4BB8-AFA3-A84D96D70BF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DFC2B25-23C1-4269-B13F-39EE18CBD22A}" type="pres">
      <dgm:prSet presAssocID="{D1A295AC-8C5D-4BB8-AFA3-A84D96D70BFA}" presName="invisiNode" presStyleLbl="node1" presStyleIdx="0" presStyleCnt="4"/>
      <dgm:spPr/>
    </dgm:pt>
    <dgm:pt modelId="{52386621-EB62-4D15-9F48-73B64F03E27C}" type="pres">
      <dgm:prSet presAssocID="{D1A295AC-8C5D-4BB8-AFA3-A84D96D70BFA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8513DFB7-DBAE-484A-B36F-241BA4678E7E}" type="pres">
      <dgm:prSet presAssocID="{978C42F6-6F72-4EEB-BBDA-59C09702B27F}" presName="sibTrans" presStyleLbl="sibTrans2D1" presStyleIdx="0" presStyleCnt="0"/>
      <dgm:spPr/>
      <dgm:t>
        <a:bodyPr/>
        <a:lstStyle/>
        <a:p>
          <a:endParaRPr lang="en-AU"/>
        </a:p>
      </dgm:t>
    </dgm:pt>
    <dgm:pt modelId="{291FDD2B-BDF2-4488-A3B0-F6378DE9ED31}" type="pres">
      <dgm:prSet presAssocID="{7BD3247A-1D17-40BC-92FA-7FAFADB683A2}" presName="compNode" presStyleCnt="0"/>
      <dgm:spPr/>
    </dgm:pt>
    <dgm:pt modelId="{93E5BC25-F5EE-4975-8185-2B2D3692024F}" type="pres">
      <dgm:prSet presAssocID="{7BD3247A-1D17-40BC-92FA-7FAFADB683A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168439B-68CA-434C-8A12-45BA7D07E5BA}" type="pres">
      <dgm:prSet presAssocID="{7BD3247A-1D17-40BC-92FA-7FAFADB683A2}" presName="invisiNode" presStyleLbl="node1" presStyleIdx="1" presStyleCnt="4"/>
      <dgm:spPr/>
    </dgm:pt>
    <dgm:pt modelId="{8E710E93-B9BF-4A6E-B384-3FB8C394A713}" type="pres">
      <dgm:prSet presAssocID="{7BD3247A-1D17-40BC-92FA-7FAFADB683A2}" presName="imagNode" presStyleLbl="f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F9F42A8-4BC4-4E47-9075-86649B6F9C6F}" type="pres">
      <dgm:prSet presAssocID="{98FF21C8-9B87-4A77-98D1-5F451027B738}" presName="sibTrans" presStyleLbl="sibTrans2D1" presStyleIdx="0" presStyleCnt="0"/>
      <dgm:spPr/>
      <dgm:t>
        <a:bodyPr/>
        <a:lstStyle/>
        <a:p>
          <a:endParaRPr lang="en-AU"/>
        </a:p>
      </dgm:t>
    </dgm:pt>
    <dgm:pt modelId="{6C5C1D67-64DE-43FA-B718-ECA1AD0E0E7D}" type="pres">
      <dgm:prSet presAssocID="{2A1F5F36-CFEB-43F6-8055-1242BE6C9696}" presName="compNode" presStyleCnt="0"/>
      <dgm:spPr/>
    </dgm:pt>
    <dgm:pt modelId="{33800F7C-B8C1-4D9D-A11D-387D1E8555D4}" type="pres">
      <dgm:prSet presAssocID="{2A1F5F36-CFEB-43F6-8055-1242BE6C969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5571D54-DA8B-48C4-9654-3923A9F2642F}" type="pres">
      <dgm:prSet presAssocID="{2A1F5F36-CFEB-43F6-8055-1242BE6C9696}" presName="invisiNode" presStyleLbl="node1" presStyleIdx="2" presStyleCnt="4"/>
      <dgm:spPr/>
    </dgm:pt>
    <dgm:pt modelId="{00ABB537-568A-47F9-A910-196FFCA035FF}" type="pres">
      <dgm:prSet presAssocID="{2A1F5F36-CFEB-43F6-8055-1242BE6C9696}" presName="imagNode" presStyleLbl="fgImgPlac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85A9E494-6582-4F87-B14F-17F0C79D2FDC}" type="pres">
      <dgm:prSet presAssocID="{C763975F-F252-4CDB-8BE9-3FFA1E0A0ED6}" presName="sibTrans" presStyleLbl="sibTrans2D1" presStyleIdx="0" presStyleCnt="0"/>
      <dgm:spPr/>
      <dgm:t>
        <a:bodyPr/>
        <a:lstStyle/>
        <a:p>
          <a:endParaRPr lang="en-AU"/>
        </a:p>
      </dgm:t>
    </dgm:pt>
    <dgm:pt modelId="{9EDD1F7D-A0A4-4413-BB4D-E01557219E8C}" type="pres">
      <dgm:prSet presAssocID="{81D7EEBF-8F08-4B28-BB6D-93D5A6410A66}" presName="compNode" presStyleCnt="0"/>
      <dgm:spPr/>
    </dgm:pt>
    <dgm:pt modelId="{F931F149-6C38-42C6-ADC6-77FC9A2C8E03}" type="pres">
      <dgm:prSet presAssocID="{81D7EEBF-8F08-4B28-BB6D-93D5A6410A6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CFAEEC5-B99A-4441-8E19-A4239ADAB6B6}" type="pres">
      <dgm:prSet presAssocID="{81D7EEBF-8F08-4B28-BB6D-93D5A6410A66}" presName="invisiNode" presStyleLbl="node1" presStyleIdx="3" presStyleCnt="4"/>
      <dgm:spPr/>
    </dgm:pt>
    <dgm:pt modelId="{F4FED8F9-20D2-4AED-8030-3C3A5111C2E5}" type="pres">
      <dgm:prSet presAssocID="{81D7EEBF-8F08-4B28-BB6D-93D5A6410A66}" presName="imagNode" presStyleLbl="fgImgPlac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</dgm:ptLst>
  <dgm:cxnLst>
    <dgm:cxn modelId="{A3EFFBA3-FCCC-4955-B425-C0CA02C0483E}" type="presOf" srcId="{7BD3247A-1D17-40BC-92FA-7FAFADB683A2}" destId="{93E5BC25-F5EE-4975-8185-2B2D3692024F}" srcOrd="0" destOrd="0" presId="urn:microsoft.com/office/officeart/2005/8/layout/pList2"/>
    <dgm:cxn modelId="{8F68B032-8AB4-4B8C-9665-2F41714B3B87}" srcId="{A5020A0D-0A27-4251-BF13-C3AEA8414D95}" destId="{2A1F5F36-CFEB-43F6-8055-1242BE6C9696}" srcOrd="2" destOrd="0" parTransId="{C8896E12-26F9-4B68-8B58-E99C0067C2D2}" sibTransId="{C763975F-F252-4CDB-8BE9-3FFA1E0A0ED6}"/>
    <dgm:cxn modelId="{87C63E48-250D-41EA-AF0E-496D0E4F62F0}" srcId="{A5020A0D-0A27-4251-BF13-C3AEA8414D95}" destId="{7BD3247A-1D17-40BC-92FA-7FAFADB683A2}" srcOrd="1" destOrd="0" parTransId="{03A8CBD3-BF63-4540-B322-339BAADA5D84}" sibTransId="{98FF21C8-9B87-4A77-98D1-5F451027B738}"/>
    <dgm:cxn modelId="{6AC0E3ED-26FF-40B9-8BFA-2DA690E4353B}" type="presOf" srcId="{C763975F-F252-4CDB-8BE9-3FFA1E0A0ED6}" destId="{85A9E494-6582-4F87-B14F-17F0C79D2FDC}" srcOrd="0" destOrd="0" presId="urn:microsoft.com/office/officeart/2005/8/layout/pList2"/>
    <dgm:cxn modelId="{D821A95C-D71D-44F4-8A9E-ECB1AC0A83B9}" type="presOf" srcId="{81D7EEBF-8F08-4B28-BB6D-93D5A6410A66}" destId="{F931F149-6C38-42C6-ADC6-77FC9A2C8E03}" srcOrd="0" destOrd="0" presId="urn:microsoft.com/office/officeart/2005/8/layout/pList2"/>
    <dgm:cxn modelId="{12C570EA-0F03-40A0-9D1B-956814D2B335}" type="presOf" srcId="{98FF21C8-9B87-4A77-98D1-5F451027B738}" destId="{AF9F42A8-4BC4-4E47-9075-86649B6F9C6F}" srcOrd="0" destOrd="0" presId="urn:microsoft.com/office/officeart/2005/8/layout/pList2"/>
    <dgm:cxn modelId="{F6C02ADC-7938-4598-B410-D8D1464CC6D8}" type="presOf" srcId="{D1A295AC-8C5D-4BB8-AFA3-A84D96D70BFA}" destId="{5AC7CCDE-3461-49C3-8936-5D32A13F4DED}" srcOrd="0" destOrd="0" presId="urn:microsoft.com/office/officeart/2005/8/layout/pList2"/>
    <dgm:cxn modelId="{E59CDB9E-52C8-4996-BE1F-1A701DF4EAE6}" type="presOf" srcId="{2A1F5F36-CFEB-43F6-8055-1242BE6C9696}" destId="{33800F7C-B8C1-4D9D-A11D-387D1E8555D4}" srcOrd="0" destOrd="0" presId="urn:microsoft.com/office/officeart/2005/8/layout/pList2"/>
    <dgm:cxn modelId="{7AA7F259-74C7-4A93-8555-661A552FBB14}" srcId="{A5020A0D-0A27-4251-BF13-C3AEA8414D95}" destId="{D1A295AC-8C5D-4BB8-AFA3-A84D96D70BFA}" srcOrd="0" destOrd="0" parTransId="{8D28202D-2619-4AEF-A80E-4DC25B042412}" sibTransId="{978C42F6-6F72-4EEB-BBDA-59C09702B27F}"/>
    <dgm:cxn modelId="{83A9B41E-04B1-48F7-9B5D-FAC1C719EBAB}" type="presOf" srcId="{A5020A0D-0A27-4251-BF13-C3AEA8414D95}" destId="{4B94839A-10D5-469F-BCF1-CA64E9C31B42}" srcOrd="0" destOrd="0" presId="urn:microsoft.com/office/officeart/2005/8/layout/pList2"/>
    <dgm:cxn modelId="{3FFAEF0C-AF2B-4D00-B718-6EA173E3B7A4}" srcId="{A5020A0D-0A27-4251-BF13-C3AEA8414D95}" destId="{81D7EEBF-8F08-4B28-BB6D-93D5A6410A66}" srcOrd="3" destOrd="0" parTransId="{7BF6F44C-1D23-4E7F-ABCF-80D6EF5EE732}" sibTransId="{C30A5800-78AA-4F20-9E74-FD7AAB0A3F50}"/>
    <dgm:cxn modelId="{C7F782AA-6F97-4C2B-AAD5-57D4C822FEF2}" type="presOf" srcId="{978C42F6-6F72-4EEB-BBDA-59C09702B27F}" destId="{8513DFB7-DBAE-484A-B36F-241BA4678E7E}" srcOrd="0" destOrd="0" presId="urn:microsoft.com/office/officeart/2005/8/layout/pList2"/>
    <dgm:cxn modelId="{65D9F158-0E1A-4CAC-8061-464C2684A578}" type="presParOf" srcId="{4B94839A-10D5-469F-BCF1-CA64E9C31B42}" destId="{E2FA0861-AC99-4E5B-9E27-75C33C74F4F4}" srcOrd="0" destOrd="0" presId="urn:microsoft.com/office/officeart/2005/8/layout/pList2"/>
    <dgm:cxn modelId="{22AB91A1-70D2-4ABB-89B6-DC59AF711F32}" type="presParOf" srcId="{4B94839A-10D5-469F-BCF1-CA64E9C31B42}" destId="{754FB54C-EBDF-46B2-A1A1-8688BBB95AB6}" srcOrd="1" destOrd="0" presId="urn:microsoft.com/office/officeart/2005/8/layout/pList2"/>
    <dgm:cxn modelId="{45E2AD51-B68B-44B2-9F4E-CB3A8DD60E69}" type="presParOf" srcId="{754FB54C-EBDF-46B2-A1A1-8688BBB95AB6}" destId="{F53BF3A0-FC4F-4B09-91F1-6296330CE6A9}" srcOrd="0" destOrd="0" presId="urn:microsoft.com/office/officeart/2005/8/layout/pList2"/>
    <dgm:cxn modelId="{2EA74295-1B0A-45F0-8A28-217C67BDB80F}" type="presParOf" srcId="{F53BF3A0-FC4F-4B09-91F1-6296330CE6A9}" destId="{5AC7CCDE-3461-49C3-8936-5D32A13F4DED}" srcOrd="0" destOrd="0" presId="urn:microsoft.com/office/officeart/2005/8/layout/pList2"/>
    <dgm:cxn modelId="{22638FA0-ACA5-4FED-BFD3-E96AFBF5CDA0}" type="presParOf" srcId="{F53BF3A0-FC4F-4B09-91F1-6296330CE6A9}" destId="{CDFC2B25-23C1-4269-B13F-39EE18CBD22A}" srcOrd="1" destOrd="0" presId="urn:microsoft.com/office/officeart/2005/8/layout/pList2"/>
    <dgm:cxn modelId="{64618FBC-0450-4238-A445-BB6C0F4C6720}" type="presParOf" srcId="{F53BF3A0-FC4F-4B09-91F1-6296330CE6A9}" destId="{52386621-EB62-4D15-9F48-73B64F03E27C}" srcOrd="2" destOrd="0" presId="urn:microsoft.com/office/officeart/2005/8/layout/pList2"/>
    <dgm:cxn modelId="{7D9B4A86-574D-4885-B6A1-48732DB7CA05}" type="presParOf" srcId="{754FB54C-EBDF-46B2-A1A1-8688BBB95AB6}" destId="{8513DFB7-DBAE-484A-B36F-241BA4678E7E}" srcOrd="1" destOrd="0" presId="urn:microsoft.com/office/officeart/2005/8/layout/pList2"/>
    <dgm:cxn modelId="{91D3B466-F0F6-428C-97A7-101B61D60D01}" type="presParOf" srcId="{754FB54C-EBDF-46B2-A1A1-8688BBB95AB6}" destId="{291FDD2B-BDF2-4488-A3B0-F6378DE9ED31}" srcOrd="2" destOrd="0" presId="urn:microsoft.com/office/officeart/2005/8/layout/pList2"/>
    <dgm:cxn modelId="{4B43C9D4-6103-4497-B213-904AD8257B7B}" type="presParOf" srcId="{291FDD2B-BDF2-4488-A3B0-F6378DE9ED31}" destId="{93E5BC25-F5EE-4975-8185-2B2D3692024F}" srcOrd="0" destOrd="0" presId="urn:microsoft.com/office/officeart/2005/8/layout/pList2"/>
    <dgm:cxn modelId="{96498078-A31B-4D1E-B066-5E699507AA56}" type="presParOf" srcId="{291FDD2B-BDF2-4488-A3B0-F6378DE9ED31}" destId="{9168439B-68CA-434C-8A12-45BA7D07E5BA}" srcOrd="1" destOrd="0" presId="urn:microsoft.com/office/officeart/2005/8/layout/pList2"/>
    <dgm:cxn modelId="{2B17A1A0-C7DB-45C8-9520-7E8FE8BBD1EE}" type="presParOf" srcId="{291FDD2B-BDF2-4488-A3B0-F6378DE9ED31}" destId="{8E710E93-B9BF-4A6E-B384-3FB8C394A713}" srcOrd="2" destOrd="0" presId="urn:microsoft.com/office/officeart/2005/8/layout/pList2"/>
    <dgm:cxn modelId="{B8FFE2AC-0451-481A-A4E7-DF6113CBE12F}" type="presParOf" srcId="{754FB54C-EBDF-46B2-A1A1-8688BBB95AB6}" destId="{AF9F42A8-4BC4-4E47-9075-86649B6F9C6F}" srcOrd="3" destOrd="0" presId="urn:microsoft.com/office/officeart/2005/8/layout/pList2"/>
    <dgm:cxn modelId="{A4CA4463-819E-454F-89E3-2978847952B9}" type="presParOf" srcId="{754FB54C-EBDF-46B2-A1A1-8688BBB95AB6}" destId="{6C5C1D67-64DE-43FA-B718-ECA1AD0E0E7D}" srcOrd="4" destOrd="0" presId="urn:microsoft.com/office/officeart/2005/8/layout/pList2"/>
    <dgm:cxn modelId="{8F0C0481-E419-459C-928E-19430EF0263E}" type="presParOf" srcId="{6C5C1D67-64DE-43FA-B718-ECA1AD0E0E7D}" destId="{33800F7C-B8C1-4D9D-A11D-387D1E8555D4}" srcOrd="0" destOrd="0" presId="urn:microsoft.com/office/officeart/2005/8/layout/pList2"/>
    <dgm:cxn modelId="{3C3AFDCD-CAAD-4BA2-AB3D-2F6C15491C61}" type="presParOf" srcId="{6C5C1D67-64DE-43FA-B718-ECA1AD0E0E7D}" destId="{95571D54-DA8B-48C4-9654-3923A9F2642F}" srcOrd="1" destOrd="0" presId="urn:microsoft.com/office/officeart/2005/8/layout/pList2"/>
    <dgm:cxn modelId="{F381F076-F238-4583-A407-38505A0AE682}" type="presParOf" srcId="{6C5C1D67-64DE-43FA-B718-ECA1AD0E0E7D}" destId="{00ABB537-568A-47F9-A910-196FFCA035FF}" srcOrd="2" destOrd="0" presId="urn:microsoft.com/office/officeart/2005/8/layout/pList2"/>
    <dgm:cxn modelId="{5B7EB390-03B2-406C-9278-790F48A0151E}" type="presParOf" srcId="{754FB54C-EBDF-46B2-A1A1-8688BBB95AB6}" destId="{85A9E494-6582-4F87-B14F-17F0C79D2FDC}" srcOrd="5" destOrd="0" presId="urn:microsoft.com/office/officeart/2005/8/layout/pList2"/>
    <dgm:cxn modelId="{1DEDAB46-1638-474A-A411-D727BBDC3B44}" type="presParOf" srcId="{754FB54C-EBDF-46B2-A1A1-8688BBB95AB6}" destId="{9EDD1F7D-A0A4-4413-BB4D-E01557219E8C}" srcOrd="6" destOrd="0" presId="urn:microsoft.com/office/officeart/2005/8/layout/pList2"/>
    <dgm:cxn modelId="{06925061-841C-47E4-8C97-FC29C2B46054}" type="presParOf" srcId="{9EDD1F7D-A0A4-4413-BB4D-E01557219E8C}" destId="{F931F149-6C38-42C6-ADC6-77FC9A2C8E03}" srcOrd="0" destOrd="0" presId="urn:microsoft.com/office/officeart/2005/8/layout/pList2"/>
    <dgm:cxn modelId="{3B6EB5B7-0577-485D-AA63-BCDFCCB78815}" type="presParOf" srcId="{9EDD1F7D-A0A4-4413-BB4D-E01557219E8C}" destId="{8CFAEEC5-B99A-4441-8E19-A4239ADAB6B6}" srcOrd="1" destOrd="0" presId="urn:microsoft.com/office/officeart/2005/8/layout/pList2"/>
    <dgm:cxn modelId="{BF72A356-C3DB-4FAB-B427-A83CA18AB723}" type="presParOf" srcId="{9EDD1F7D-A0A4-4413-BB4D-E01557219E8C}" destId="{F4FED8F9-20D2-4AED-8030-3C3A5111C2E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27C15-14E7-4321-BCD9-78E9DA4EF41B}">
      <dsp:nvSpPr>
        <dsp:cNvPr id="0" name=""/>
        <dsp:cNvSpPr/>
      </dsp:nvSpPr>
      <dsp:spPr>
        <a:xfrm>
          <a:off x="0" y="20484"/>
          <a:ext cx="4885203" cy="93327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0" kern="1200" dirty="0"/>
            <a:t>(1) Polysyllables are </a:t>
          </a:r>
          <a:r>
            <a:rPr lang="en-AU" sz="1800" b="0" kern="1200" dirty="0"/>
            <a:t>common</a:t>
          </a:r>
          <a:r>
            <a:rPr lang="en-AU" sz="1600" b="0" kern="1200" dirty="0"/>
            <a:t> in English</a:t>
          </a:r>
        </a:p>
      </dsp:txBody>
      <dsp:txXfrm>
        <a:off x="45559" y="66043"/>
        <a:ext cx="4794085" cy="842158"/>
      </dsp:txXfrm>
    </dsp:sp>
    <dsp:sp modelId="{60DEFA58-DABB-4BE9-8D52-8818A3439526}">
      <dsp:nvSpPr>
        <dsp:cNvPr id="0" name=""/>
        <dsp:cNvSpPr/>
      </dsp:nvSpPr>
      <dsp:spPr>
        <a:xfrm>
          <a:off x="0" y="1002720"/>
          <a:ext cx="4885203" cy="93327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b="0" kern="1200"/>
            <a:t>(2) Assessment helps avoid false negative cases</a:t>
          </a:r>
        </a:p>
      </dsp:txBody>
      <dsp:txXfrm>
        <a:off x="45559" y="1048279"/>
        <a:ext cx="4794085" cy="842158"/>
      </dsp:txXfrm>
    </dsp:sp>
    <dsp:sp modelId="{D248E8B2-B4F0-4157-84FC-7A52D6B6315F}">
      <dsp:nvSpPr>
        <dsp:cNvPr id="0" name=""/>
        <dsp:cNvSpPr/>
      </dsp:nvSpPr>
      <dsp:spPr>
        <a:xfrm>
          <a:off x="0" y="1984956"/>
          <a:ext cx="4885203" cy="93327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b="0" kern="1200"/>
            <a:t>(3) Some difficulties only evident in polysyllables</a:t>
          </a:r>
        </a:p>
      </dsp:txBody>
      <dsp:txXfrm>
        <a:off x="45559" y="2030515"/>
        <a:ext cx="4794085" cy="842158"/>
      </dsp:txXfrm>
    </dsp:sp>
    <dsp:sp modelId="{51D77F1E-0340-4ABD-9263-58FD7B04F82E}">
      <dsp:nvSpPr>
        <dsp:cNvPr id="0" name=""/>
        <dsp:cNvSpPr/>
      </dsp:nvSpPr>
      <dsp:spPr>
        <a:xfrm>
          <a:off x="0" y="2967192"/>
          <a:ext cx="4885203" cy="93327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b="0" kern="1200"/>
            <a:t>(4) Difficulty with polysyllables can indicate risk of literacy difficulties</a:t>
          </a:r>
        </a:p>
      </dsp:txBody>
      <dsp:txXfrm>
        <a:off x="45559" y="3012751"/>
        <a:ext cx="4794085" cy="842158"/>
      </dsp:txXfrm>
    </dsp:sp>
    <dsp:sp modelId="{DB5197EB-F723-40C7-8283-A591CC27120F}">
      <dsp:nvSpPr>
        <dsp:cNvPr id="0" name=""/>
        <dsp:cNvSpPr/>
      </dsp:nvSpPr>
      <dsp:spPr>
        <a:xfrm>
          <a:off x="0" y="3949429"/>
          <a:ext cx="4885203" cy="933276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b="0" kern="1200" dirty="0"/>
            <a:t>(5) Difficulty with polysyllables  can provide insight into nature of a child’s expressive language difficulties</a:t>
          </a:r>
        </a:p>
      </dsp:txBody>
      <dsp:txXfrm>
        <a:off x="45559" y="3994988"/>
        <a:ext cx="4794085" cy="842158"/>
      </dsp:txXfrm>
    </dsp:sp>
    <dsp:sp modelId="{E0E2BC53-5436-4C0A-9BF6-9320F0A3A3DB}">
      <dsp:nvSpPr>
        <dsp:cNvPr id="0" name=""/>
        <dsp:cNvSpPr/>
      </dsp:nvSpPr>
      <dsp:spPr>
        <a:xfrm>
          <a:off x="0" y="4931665"/>
          <a:ext cx="4885203" cy="93327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b="0" kern="1200"/>
            <a:t>(6) Assessment can help with differential diagnosis and selection of appropriate polysyllable intervention</a:t>
          </a:r>
        </a:p>
      </dsp:txBody>
      <dsp:txXfrm>
        <a:off x="45559" y="4977224"/>
        <a:ext cx="4794085" cy="842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A0861-AC99-4E5B-9E27-75C33C74F4F4}">
      <dsp:nvSpPr>
        <dsp:cNvPr id="0" name=""/>
        <dsp:cNvSpPr/>
      </dsp:nvSpPr>
      <dsp:spPr>
        <a:xfrm>
          <a:off x="0" y="0"/>
          <a:ext cx="8229600" cy="224242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86621-EB62-4D15-9F48-73B64F03E27C}">
      <dsp:nvSpPr>
        <dsp:cNvPr id="0" name=""/>
        <dsp:cNvSpPr/>
      </dsp:nvSpPr>
      <dsp:spPr>
        <a:xfrm>
          <a:off x="249154" y="298989"/>
          <a:ext cx="1797974" cy="16444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AC7CCDE-3461-49C3-8936-5D32A13F4DED}">
      <dsp:nvSpPr>
        <dsp:cNvPr id="0" name=""/>
        <dsp:cNvSpPr/>
      </dsp:nvSpPr>
      <dsp:spPr>
        <a:xfrm rot="10800000">
          <a:off x="249154" y="2242422"/>
          <a:ext cx="1797974" cy="274073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Need to consider the child’s type of SSD</a:t>
          </a:r>
          <a:endParaRPr lang="en-AU" sz="2000" b="1" kern="1200" dirty="0"/>
        </a:p>
      </dsp:txBody>
      <dsp:txXfrm rot="10800000">
        <a:off x="304448" y="2242422"/>
        <a:ext cx="1687386" cy="2685445"/>
      </dsp:txXfrm>
    </dsp:sp>
    <dsp:sp modelId="{8E710E93-B9BF-4A6E-B384-3FB8C394A713}">
      <dsp:nvSpPr>
        <dsp:cNvPr id="0" name=""/>
        <dsp:cNvSpPr/>
      </dsp:nvSpPr>
      <dsp:spPr>
        <a:xfrm>
          <a:off x="2226926" y="298989"/>
          <a:ext cx="1797974" cy="16444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3E5BC25-F5EE-4975-8185-2B2D3692024F}">
      <dsp:nvSpPr>
        <dsp:cNvPr id="0" name=""/>
        <dsp:cNvSpPr/>
      </dsp:nvSpPr>
      <dsp:spPr>
        <a:xfrm rot="10800000">
          <a:off x="2226926" y="2242422"/>
          <a:ext cx="1797974" cy="274073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Intervention based on frequent sessions for intensive period (2 to 3 x per week)</a:t>
          </a:r>
        </a:p>
      </dsp:txBody>
      <dsp:txXfrm rot="10800000">
        <a:off x="2282220" y="2242422"/>
        <a:ext cx="1687386" cy="2685445"/>
      </dsp:txXfrm>
    </dsp:sp>
    <dsp:sp modelId="{00ABB537-568A-47F9-A910-196FFCA035FF}">
      <dsp:nvSpPr>
        <dsp:cNvPr id="0" name=""/>
        <dsp:cNvSpPr/>
      </dsp:nvSpPr>
      <dsp:spPr>
        <a:xfrm>
          <a:off x="4204698" y="298989"/>
          <a:ext cx="1797974" cy="16444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3800F7C-B8C1-4D9D-A11D-387D1E8555D4}">
      <dsp:nvSpPr>
        <dsp:cNvPr id="0" name=""/>
        <dsp:cNvSpPr/>
      </dsp:nvSpPr>
      <dsp:spPr>
        <a:xfrm rot="10800000">
          <a:off x="4204698" y="2242422"/>
          <a:ext cx="1797974" cy="274073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Need to measure </a:t>
          </a:r>
          <a:r>
            <a:rPr lang="en-US" sz="1800" b="1" kern="1200" dirty="0"/>
            <a:t>generalization</a:t>
          </a:r>
          <a:r>
            <a:rPr lang="en-US" sz="2000" b="1" kern="1200" dirty="0"/>
            <a:t> to </a:t>
          </a:r>
          <a:r>
            <a:rPr lang="en-US" sz="1800" b="1" kern="1200" dirty="0"/>
            <a:t>nontreatment</a:t>
          </a:r>
          <a:r>
            <a:rPr lang="en-US" sz="2000" b="1" kern="1200" dirty="0"/>
            <a:t> words and </a:t>
          </a:r>
          <a:r>
            <a:rPr lang="en-US" sz="1800" b="1" kern="1200" dirty="0"/>
            <a:t>conversational</a:t>
          </a:r>
          <a:r>
            <a:rPr lang="en-US" sz="2000" b="1" kern="1200" dirty="0"/>
            <a:t> speech</a:t>
          </a:r>
        </a:p>
      </dsp:txBody>
      <dsp:txXfrm rot="10800000">
        <a:off x="4259992" y="2242422"/>
        <a:ext cx="1687386" cy="2685445"/>
      </dsp:txXfrm>
    </dsp:sp>
    <dsp:sp modelId="{F4FED8F9-20D2-4AED-8030-3C3A5111C2E5}">
      <dsp:nvSpPr>
        <dsp:cNvPr id="0" name=""/>
        <dsp:cNvSpPr/>
      </dsp:nvSpPr>
      <dsp:spPr>
        <a:xfrm>
          <a:off x="6182470" y="298989"/>
          <a:ext cx="1797974" cy="16444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 t="-10000" b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931F149-6C38-42C6-ADC6-77FC9A2C8E03}">
      <dsp:nvSpPr>
        <dsp:cNvPr id="0" name=""/>
        <dsp:cNvSpPr/>
      </dsp:nvSpPr>
      <dsp:spPr>
        <a:xfrm rot="10800000">
          <a:off x="6182470" y="2242422"/>
          <a:ext cx="1797974" cy="274073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More research needed </a:t>
          </a:r>
        </a:p>
      </dsp:txBody>
      <dsp:txXfrm rot="10800000">
        <a:off x="6237764" y="2242422"/>
        <a:ext cx="1687386" cy="2685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A1F4C-1F61-41A9-AB2A-A86169092E33}" type="datetimeFigureOut">
              <a:rPr lang="en-AU" smtClean="0"/>
              <a:t>2/12/2019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FADAC-A7D4-402F-90E1-3E7A62554FD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054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know that polysyllables can be challenging for children with speech sound disorder. Listen to this production by a preschool-age child attempting to say ‘tomato’.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28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Ixn</a:t>
            </a:r>
            <a:r>
              <a:rPr lang="en-AU" dirty="0" smtClean="0"/>
              <a:t> we looked at are</a:t>
            </a:r>
            <a:r>
              <a:rPr lang="en-AU" baseline="0" dirty="0" smtClean="0"/>
              <a:t> for different child </a:t>
            </a:r>
            <a:r>
              <a:rPr lang="en-AU" baseline="0" dirty="0" err="1" smtClean="0"/>
              <a:t>probs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6599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Rest with older kids, speak to the</a:t>
            </a:r>
            <a:r>
              <a:rPr lang="en-AU" baseline="0" dirty="0" smtClean="0"/>
              <a:t> </a:t>
            </a:r>
            <a:r>
              <a:rPr lang="en-AU" baseline="0" dirty="0" err="1" smtClean="0"/>
              <a:t>clind</a:t>
            </a:r>
            <a:r>
              <a:rPr lang="en-AU" baseline="0" dirty="0" smtClean="0"/>
              <a:t> bottom line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37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Diff is that </a:t>
            </a:r>
            <a:r>
              <a:rPr lang="en-AU" dirty="0" err="1" smtClean="0"/>
              <a:t>ballard</a:t>
            </a:r>
            <a:r>
              <a:rPr lang="en-AU" dirty="0" smtClean="0"/>
              <a:t> only used 3 </a:t>
            </a:r>
            <a:r>
              <a:rPr lang="en-AU" dirty="0" err="1" smtClean="0"/>
              <a:t>syll</a:t>
            </a:r>
            <a:r>
              <a:rPr lang="en-AU" dirty="0" smtClean="0"/>
              <a:t> words, </a:t>
            </a:r>
            <a:r>
              <a:rPr lang="en-AU" dirty="0" err="1" smtClean="0"/>
              <a:t>murray</a:t>
            </a:r>
            <a:r>
              <a:rPr lang="en-AU" dirty="0" smtClean="0"/>
              <a:t> 2 &amp; 3 with PML. Improvement on </a:t>
            </a:r>
            <a:r>
              <a:rPr lang="en-AU" dirty="0" err="1" smtClean="0"/>
              <a:t>prev</a:t>
            </a:r>
            <a:r>
              <a:rPr lang="en-AU" dirty="0" smtClean="0"/>
              <a:t> research. Like </a:t>
            </a:r>
            <a:r>
              <a:rPr lang="en-AU" dirty="0" err="1" smtClean="0"/>
              <a:t>ballared</a:t>
            </a:r>
            <a:r>
              <a:rPr lang="en-AU" baseline="0" dirty="0" smtClean="0"/>
              <a:t> the </a:t>
            </a:r>
            <a:r>
              <a:rPr lang="en-AU" baseline="0" dirty="0" err="1" smtClean="0"/>
              <a:t>ixn</a:t>
            </a:r>
            <a:r>
              <a:rPr lang="en-AU" baseline="0" dirty="0" smtClean="0"/>
              <a:t> is intense. No gen </a:t>
            </a:r>
            <a:r>
              <a:rPr lang="en-AU" baseline="0" dirty="0" err="1" smtClean="0"/>
              <a:t>meaure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6984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Trying to address feasibility. Looks promising but needs more feasibility</a:t>
            </a:r>
            <a:r>
              <a:rPr lang="en-AU" baseline="0" dirty="0" smtClean="0"/>
              <a:t> research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688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pA</a:t>
            </a:r>
            <a:r>
              <a:rPr lang="en-AU" dirty="0" smtClean="0"/>
              <a:t> ,</a:t>
            </a:r>
            <a:r>
              <a:rPr lang="en-AU" baseline="0" dirty="0" smtClean="0"/>
              <a:t> but because of stress = not suitable for CAS, rebus words </a:t>
            </a:r>
            <a:r>
              <a:rPr lang="en-AU" baseline="0" dirty="0" err="1" smtClean="0"/>
              <a:t>Sw</a:t>
            </a:r>
            <a:r>
              <a:rPr lang="en-AU" baseline="0" dirty="0" smtClean="0"/>
              <a:t>  not </a:t>
            </a:r>
            <a:r>
              <a:rPr lang="en-AU" baseline="0" dirty="0" err="1" smtClean="0"/>
              <a:t>wS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282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Addressed common </a:t>
            </a:r>
            <a:r>
              <a:rPr lang="en-AU" dirty="0" err="1" smtClean="0"/>
              <a:t>prob</a:t>
            </a:r>
            <a:r>
              <a:rPr lang="en-AU" dirty="0" smtClean="0"/>
              <a:t> WSD,</a:t>
            </a:r>
            <a:r>
              <a:rPr lang="en-AU" baseline="0" dirty="0" smtClean="0"/>
              <a:t> case study, more </a:t>
            </a:r>
            <a:r>
              <a:rPr lang="en-AU" baseline="0" dirty="0" err="1" smtClean="0"/>
              <a:t>exp</a:t>
            </a:r>
            <a:r>
              <a:rPr lang="en-AU" baseline="0" dirty="0" smtClean="0"/>
              <a:t> </a:t>
            </a:r>
            <a:r>
              <a:rPr lang="en-AU" baseline="0" dirty="0" err="1" smtClean="0"/>
              <a:t>opin</a:t>
            </a:r>
            <a:r>
              <a:rPr lang="en-AU" baseline="0" dirty="0" smtClean="0"/>
              <a:t> informed by NLP. </a:t>
            </a:r>
          </a:p>
          <a:p>
            <a:r>
              <a:rPr lang="en-AU" baseline="0" dirty="0" smtClean="0"/>
              <a:t>Banana, chose words without </a:t>
            </a:r>
            <a:r>
              <a:rPr lang="en-AU" baseline="0" dirty="0" err="1" smtClean="0"/>
              <a:t>fric</a:t>
            </a:r>
            <a:r>
              <a:rPr lang="en-AU" baseline="0" dirty="0" smtClean="0"/>
              <a:t> and clusters</a:t>
            </a:r>
          </a:p>
          <a:p>
            <a:r>
              <a:rPr lang="en-AU" baseline="0" dirty="0" smtClean="0"/>
              <a:t>Phrase level not words.</a:t>
            </a:r>
          </a:p>
          <a:p>
            <a:r>
              <a:rPr lang="en-AU" baseline="0" dirty="0" smtClean="0"/>
              <a:t>Practical and helpful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ADAC-A7D4-402F-90E1-3E7A62554FD3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9994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7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6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6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2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8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2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3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F7DCF-F5DD-48EE-9D2F-96D5FFC1EA41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7FF5D-EA5B-4A2B-A760-269C2606B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3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Leung@health.nsw.gov.au" TargetMode="External"/><Relationship Id="rId2" Type="http://schemas.openxmlformats.org/officeDocument/2006/relationships/hyperlink" Target="mailto:Gwendolyn.Nichols@health.nsw.gov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A3BAF07C-C39E-42EB-BB22-8D46691D97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795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D8E9CF54-0466-4261-9E62-0249E60E18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xmlns="" id="{33E32106-E8B1-4F76-9EE6-58537738A3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6">
              <a:extLst>
                <a:ext uri="{FF2B5EF4-FFF2-40B4-BE49-F238E27FC236}">
                  <a16:creationId xmlns:a16="http://schemas.microsoft.com/office/drawing/2014/main" xmlns="" id="{C32C2C46-A045-44FB-8A74-5EBD650C27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xmlns="" id="{6A76F79C-6683-4940-BCF7-4BCCCEE406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8">
              <a:extLst>
                <a:ext uri="{FF2B5EF4-FFF2-40B4-BE49-F238E27FC236}">
                  <a16:creationId xmlns:a16="http://schemas.microsoft.com/office/drawing/2014/main" xmlns="" id="{FF4675A3-6D07-4B1F-9BFC-AEBEA1AD06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xmlns="" id="{765E127A-B6B7-4B1D-B7BD-6C8C969D29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xmlns="" id="{3BCA9D9E-C72C-4751-BFA9-10B85CACE3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xmlns="" id="{080C708C-69BF-441B-AB75-C98160ED06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2">
              <a:extLst>
                <a:ext uri="{FF2B5EF4-FFF2-40B4-BE49-F238E27FC236}">
                  <a16:creationId xmlns:a16="http://schemas.microsoft.com/office/drawing/2014/main" xmlns="" id="{3E79964E-F8F1-4763-8892-7BC3DAE306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3">
              <a:extLst>
                <a:ext uri="{FF2B5EF4-FFF2-40B4-BE49-F238E27FC236}">
                  <a16:creationId xmlns:a16="http://schemas.microsoft.com/office/drawing/2014/main" xmlns="" id="{FE09592A-FCC9-4AE5-BA0B-730C6F3BBE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4">
              <a:extLst>
                <a:ext uri="{FF2B5EF4-FFF2-40B4-BE49-F238E27FC236}">
                  <a16:creationId xmlns:a16="http://schemas.microsoft.com/office/drawing/2014/main" xmlns="" id="{96448994-820C-4BC1-ABF3-4579C6F99A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5">
              <a:extLst>
                <a:ext uri="{FF2B5EF4-FFF2-40B4-BE49-F238E27FC236}">
                  <a16:creationId xmlns:a16="http://schemas.microsoft.com/office/drawing/2014/main" xmlns="" id="{9BB0D192-565A-42B9-B292-CC032D71A6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6">
              <a:extLst>
                <a:ext uri="{FF2B5EF4-FFF2-40B4-BE49-F238E27FC236}">
                  <a16:creationId xmlns:a16="http://schemas.microsoft.com/office/drawing/2014/main" xmlns="" id="{6D1CA09C-5F40-4E92-A7E9-D1FCEE5128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7">
              <a:extLst>
                <a:ext uri="{FF2B5EF4-FFF2-40B4-BE49-F238E27FC236}">
                  <a16:creationId xmlns:a16="http://schemas.microsoft.com/office/drawing/2014/main" xmlns="" id="{379F5AA5-2E14-4880-A5A6-07AEF2AD89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xmlns="" id="{EF14BD32-D239-4DA3-98B3-7752073657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9">
              <a:extLst>
                <a:ext uri="{FF2B5EF4-FFF2-40B4-BE49-F238E27FC236}">
                  <a16:creationId xmlns:a16="http://schemas.microsoft.com/office/drawing/2014/main" xmlns="" id="{CF07B250-E5E4-4624-9BD7-8D513A67B7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20">
              <a:extLst>
                <a:ext uri="{FF2B5EF4-FFF2-40B4-BE49-F238E27FC236}">
                  <a16:creationId xmlns:a16="http://schemas.microsoft.com/office/drawing/2014/main" xmlns="" id="{BCC5D120-7C8C-4290-865C-4EE6E4F245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1">
              <a:extLst>
                <a:ext uri="{FF2B5EF4-FFF2-40B4-BE49-F238E27FC236}">
                  <a16:creationId xmlns:a16="http://schemas.microsoft.com/office/drawing/2014/main" xmlns="" id="{C24688C6-CAE5-4EF2-B2BA-A138DA0A24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xmlns="" id="{6BD31099-7C13-4901-A04F-632B1CD846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xmlns="" id="{679F5FF7-82B2-4033-8FBE-63170C9378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541" y="4745794"/>
            <a:ext cx="3820197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 b="1" dirty="0"/>
              <a:t>NSW Speech Pathology EBP Network Annual Showcase</a:t>
            </a:r>
          </a:p>
        </p:txBody>
      </p:sp>
      <p:pic>
        <p:nvPicPr>
          <p:cNvPr id="1026" name="Picture 7" descr="A screenshot of a cell phone&#10;&#10;Description automatically generat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 b="17486"/>
          <a:stretch/>
        </p:blipFill>
        <p:spPr bwMode="auto">
          <a:xfrm>
            <a:off x="20" y="2872"/>
            <a:ext cx="9143980" cy="4595954"/>
          </a:xfrm>
          <a:custGeom>
            <a:avLst/>
            <a:gdLst>
              <a:gd name="connsiteX0" fmla="*/ 0 w 12192000"/>
              <a:gd name="connsiteY0" fmla="*/ 0 h 4621300"/>
              <a:gd name="connsiteX1" fmla="*/ 12192000 w 12192000"/>
              <a:gd name="connsiteY1" fmla="*/ 0 h 4621300"/>
              <a:gd name="connsiteX2" fmla="*/ 12192000 w 12192000"/>
              <a:gd name="connsiteY2" fmla="*/ 3104412 h 4621300"/>
              <a:gd name="connsiteX3" fmla="*/ 12192000 w 12192000"/>
              <a:gd name="connsiteY3" fmla="*/ 3296537 h 4621300"/>
              <a:gd name="connsiteX4" fmla="*/ 12192000 w 12192000"/>
              <a:gd name="connsiteY4" fmla="*/ 4272355 h 4621300"/>
              <a:gd name="connsiteX5" fmla="*/ 12113803 w 12192000"/>
              <a:gd name="connsiteY5" fmla="*/ 4280638 h 4621300"/>
              <a:gd name="connsiteX6" fmla="*/ 6753597 w 12192000"/>
              <a:gd name="connsiteY6" fmla="*/ 4604195 h 4621300"/>
              <a:gd name="connsiteX7" fmla="*/ 400746 w 12192000"/>
              <a:gd name="connsiteY7" fmla="*/ 4432852 h 4621300"/>
              <a:gd name="connsiteX8" fmla="*/ 0 w 12192000"/>
              <a:gd name="connsiteY8" fmla="*/ 4395876 h 4621300"/>
              <a:gd name="connsiteX9" fmla="*/ 0 w 12192000"/>
              <a:gd name="connsiteY9" fmla="*/ 3296537 h 4621300"/>
              <a:gd name="connsiteX10" fmla="*/ 0 w 12192000"/>
              <a:gd name="connsiteY10" fmla="*/ 3104412 h 46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621300">
                <a:moveTo>
                  <a:pt x="0" y="0"/>
                </a:moveTo>
                <a:lnTo>
                  <a:pt x="12192000" y="0"/>
                </a:lnTo>
                <a:lnTo>
                  <a:pt x="12192000" y="3104412"/>
                </a:lnTo>
                <a:lnTo>
                  <a:pt x="12192000" y="3296537"/>
                </a:lnTo>
                <a:lnTo>
                  <a:pt x="12192000" y="4272355"/>
                </a:lnTo>
                <a:lnTo>
                  <a:pt x="12113803" y="4280638"/>
                </a:lnTo>
                <a:cubicBezTo>
                  <a:pt x="10139508" y="4478587"/>
                  <a:pt x="8237152" y="4571590"/>
                  <a:pt x="6753597" y="4604195"/>
                </a:cubicBezTo>
                <a:cubicBezTo>
                  <a:pt x="4940362" y="4644044"/>
                  <a:pt x="2657278" y="4624714"/>
                  <a:pt x="400746" y="4432852"/>
                </a:cubicBezTo>
                <a:lnTo>
                  <a:pt x="0" y="4395876"/>
                </a:lnTo>
                <a:lnTo>
                  <a:pt x="0" y="3296537"/>
                </a:lnTo>
                <a:lnTo>
                  <a:pt x="0" y="31044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2700" y="4749558"/>
            <a:ext cx="4986930" cy="177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Paediatric Speech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38 members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Leaders: </a:t>
            </a:r>
            <a:r>
              <a:rPr lang="en-US" sz="2000" i="1" dirty="0">
                <a:solidFill>
                  <a:schemeClr val="tx1"/>
                </a:solidFill>
              </a:rPr>
              <a:t>Karen Nichols and Sarah Leung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Academic link: </a:t>
            </a:r>
            <a:r>
              <a:rPr lang="en-US" sz="2000" i="1" dirty="0">
                <a:solidFill>
                  <a:schemeClr val="tx1"/>
                </a:solidFill>
              </a:rPr>
              <a:t>Dr. Elise Baker</a:t>
            </a:r>
          </a:p>
        </p:txBody>
      </p:sp>
    </p:spTree>
    <p:extLst>
      <p:ext uri="{BB962C8B-B14F-4D97-AF65-F5344CB8AC3E}">
        <p14:creationId xmlns:p14="http://schemas.microsoft.com/office/powerpoint/2010/main" val="359334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xmlns="" id="{B1E3044D-AD17-4052-A453-8AA654EFAB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358048" y="1604792"/>
            <a:ext cx="5923488" cy="3648417"/>
          </a:xfrm>
          <a:prstGeom prst="round2SameRect">
            <a:avLst>
              <a:gd name="adj1" fmla="val 3762"/>
              <a:gd name="adj2" fmla="val 0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D1802C-6488-4602-AC83-74148E08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291" y="975365"/>
            <a:ext cx="2885911" cy="1691907"/>
          </a:xfrm>
        </p:spPr>
        <p:txBody>
          <a:bodyPr anchor="ctr"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What have we focused on this year?</a:t>
            </a:r>
            <a:endParaRPr lang="en-AU" sz="3500" b="1">
              <a:solidFill>
                <a:srgbClr val="FFFFFF"/>
              </a:solidFill>
            </a:endParaRPr>
          </a:p>
        </p:txBody>
      </p:sp>
      <p:sp>
        <p:nvSpPr>
          <p:cNvPr id="16" name="Round Single Corner Rectangle 24">
            <a:extLst>
              <a:ext uri="{FF2B5EF4-FFF2-40B4-BE49-F238E27FC236}">
                <a16:creationId xmlns:a16="http://schemas.microsoft.com/office/drawing/2014/main" xmlns="" id="{81289F98-975F-4EB2-9553-8E1A9946BA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51230" y="967291"/>
            <a:ext cx="2657864" cy="1993398"/>
          </a:xfrm>
          <a:prstGeom prst="round1Rect">
            <a:avLst>
              <a:gd name="adj" fmla="val 11295"/>
            </a:avLst>
          </a:prstGeom>
          <a:solidFill>
            <a:srgbClr val="FFFFFF"/>
          </a:solidFill>
          <a:ln w="57150">
            <a:solidFill>
              <a:srgbClr val="4E4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951CD048-7672-4F85-9CAC-B7CBCF368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77" y="775380"/>
            <a:ext cx="1693769" cy="2377220"/>
          </a:xfrm>
          <a:prstGeom prst="rect">
            <a:avLst/>
          </a:prstGeom>
        </p:spPr>
      </p:pic>
      <p:sp>
        <p:nvSpPr>
          <p:cNvPr id="18" name="Round Single Corner Rectangle 22">
            <a:extLst>
              <a:ext uri="{FF2B5EF4-FFF2-40B4-BE49-F238E27FC236}">
                <a16:creationId xmlns:a16="http://schemas.microsoft.com/office/drawing/2014/main" xmlns="" id="{1F564BCF-97B6-4D86-94EE-DD1B587F21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788149" y="1300271"/>
            <a:ext cx="1494489" cy="1992652"/>
          </a:xfrm>
          <a:prstGeom prst="round1Rect">
            <a:avLst>
              <a:gd name="adj" fmla="val 11295"/>
            </a:avLst>
          </a:prstGeom>
          <a:solidFill>
            <a:srgbClr val="4E4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ound Single Corner Rectangle 23">
            <a:extLst>
              <a:ext uri="{FF2B5EF4-FFF2-40B4-BE49-F238E27FC236}">
                <a16:creationId xmlns:a16="http://schemas.microsoft.com/office/drawing/2014/main" xmlns="" id="{54600AC1-F146-4567-9C5E-A96D6D3492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965928" y="3438135"/>
            <a:ext cx="1710933" cy="2281245"/>
          </a:xfrm>
          <a:prstGeom prst="round1Rect">
            <a:avLst>
              <a:gd name="adj" fmla="val 11295"/>
            </a:avLst>
          </a:prstGeom>
          <a:solidFill>
            <a:srgbClr val="4E4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ound Single Corner Rectangle 25">
            <a:extLst>
              <a:ext uri="{FF2B5EF4-FFF2-40B4-BE49-F238E27FC236}">
                <a16:creationId xmlns:a16="http://schemas.microsoft.com/office/drawing/2014/main" xmlns="" id="{EBA7E638-205A-4579-864F-125BAC629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2455917" y="3770368"/>
            <a:ext cx="2657864" cy="1993398"/>
          </a:xfrm>
          <a:prstGeom prst="round1Rect">
            <a:avLst>
              <a:gd name="adj" fmla="val 11295"/>
            </a:avLst>
          </a:prstGeom>
          <a:solidFill>
            <a:srgbClr val="FFFFFF"/>
          </a:solidFill>
          <a:ln w="57150">
            <a:solidFill>
              <a:srgbClr val="4E4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DE4A649B-0171-4ECB-8779-9A283A4BD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135" y="3716078"/>
            <a:ext cx="1781427" cy="21019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202EE2-CA97-4118-8F3C-01D6F7948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91" y="3038477"/>
            <a:ext cx="2846357" cy="3057513"/>
          </a:xfrm>
        </p:spPr>
        <p:txBody>
          <a:bodyPr anchor="ctr">
            <a:normAutofit fontScale="92500"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Finalized our </a:t>
            </a:r>
            <a:r>
              <a:rPr lang="en-US" sz="2000" dirty="0">
                <a:solidFill>
                  <a:srgbClr val="FFFF00"/>
                </a:solidFill>
              </a:rPr>
              <a:t>‘emergent literacy</a:t>
            </a:r>
            <a:r>
              <a:rPr lang="en-US" sz="2000" dirty="0">
                <a:solidFill>
                  <a:srgbClr val="FFFFFF"/>
                </a:solidFill>
              </a:rPr>
              <a:t>’ question from last year and developed clinical resources guided by the evidence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Started work on </a:t>
            </a:r>
            <a:r>
              <a:rPr lang="en-US" sz="2000" dirty="0">
                <a:solidFill>
                  <a:srgbClr val="FFFF00"/>
                </a:solidFill>
              </a:rPr>
              <a:t>intervention for polysyllable difficulties in children </a:t>
            </a:r>
            <a:endParaRPr lang="en-AU" sz="2000" dirty="0">
              <a:solidFill>
                <a:srgbClr val="FFFF00"/>
              </a:solidFill>
            </a:endParaRPr>
          </a:p>
        </p:txBody>
      </p: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xmlns="" id="{2854001E-6E9D-464A-9B65-A4012F7B3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588062" y="1645100"/>
            <a:ext cx="5609397" cy="3567794"/>
          </a:xfrm>
          <a:prstGeom prst="round2SameRect">
            <a:avLst>
              <a:gd name="adj1" fmla="val 2061"/>
              <a:gd name="adj2" fmla="val 0"/>
            </a:avLst>
          </a:prstGeom>
          <a:noFill/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62C9802A-EFBD-41D4-894F-AFD985DBA5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964680" y="2856601"/>
            <a:ext cx="1198092" cy="0"/>
          </a:xfrm>
          <a:prstGeom prst="line">
            <a:avLst/>
          </a:prstGeom>
          <a:ln w="508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85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0F326F2-FF85-4EC3-A2EA-D4A8AA426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9971" y="332656"/>
            <a:ext cx="3832509" cy="5400600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AU" b="1" dirty="0"/>
              <a:t>Transforming ‘</a:t>
            </a:r>
            <a:r>
              <a:rPr lang="en-AU" b="1" dirty="0" err="1"/>
              <a:t>mato</a:t>
            </a:r>
            <a:r>
              <a:rPr lang="en-AU" b="1" dirty="0"/>
              <a:t>’ into ‘tomato’: </a:t>
            </a:r>
            <a:r>
              <a:rPr lang="en-AU" sz="3600" b="1" dirty="0"/>
              <a:t/>
            </a:r>
            <a:br>
              <a:rPr lang="en-AU" sz="3600" b="1" dirty="0"/>
            </a:br>
            <a:r>
              <a:rPr lang="en-AU" sz="3200" dirty="0"/>
              <a:t>Insights from evidence addressing polysyllable difficulties in children with speech sound disorder</a:t>
            </a:r>
            <a:br>
              <a:rPr lang="en-AU" sz="3200" dirty="0"/>
            </a:br>
            <a:endParaRPr lang="en-AU" sz="32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4" descr="Tomato, Red, Tasty, Vitamins, Three, Food">
            <a:extLst>
              <a:ext uri="{FF2B5EF4-FFF2-40B4-BE49-F238E27FC236}">
                <a16:creationId xmlns:a16="http://schemas.microsoft.com/office/drawing/2014/main" xmlns="" id="{BC0F2EB4-B851-4CA8-BB60-220DB0695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3" r="27157"/>
          <a:stretch/>
        </p:blipFill>
        <p:spPr bwMode="auto">
          <a:xfrm>
            <a:off x="20" y="10"/>
            <a:ext cx="4518095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332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4B6775-05FD-4219-8BCD-D61842BD80E5}"/>
              </a:ext>
            </a:extLst>
          </p:cNvPr>
          <p:cNvSpPr txBox="1"/>
          <p:nvPr/>
        </p:nvSpPr>
        <p:spPr>
          <a:xfrm>
            <a:off x="647271" y="1012004"/>
            <a:ext cx="2562119" cy="4795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 reasons why it is important to assess and treat polysyllables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D1375A68-65D4-4B0C-A2C0-6481547685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7037351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4762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PICO</a:t>
            </a:r>
            <a:r>
              <a:rPr lang="en-AU" dirty="0"/>
              <a:t> Clinical Question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0C02B1F3-3E4F-46E6-A512-DE5E699D94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903332"/>
              </p:ext>
            </p:extLst>
          </p:nvPr>
        </p:nvGraphicFramePr>
        <p:xfrm>
          <a:off x="323528" y="1628800"/>
          <a:ext cx="8229600" cy="481114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xmlns="" val="1832903412"/>
                    </a:ext>
                  </a:extLst>
                </a:gridCol>
                <a:gridCol w="6059016">
                  <a:extLst>
                    <a:ext uri="{9D8B030D-6E8A-4147-A177-3AD203B41FA5}">
                      <a16:colId xmlns:a16="http://schemas.microsoft.com/office/drawing/2014/main" xmlns="" val="3830257477"/>
                    </a:ext>
                  </a:extLst>
                </a:gridCol>
              </a:tblGrid>
              <a:tr h="9636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PATIENT</a:t>
                      </a:r>
                      <a:endParaRPr lang="en-A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2400" b="0" i="0" dirty="0"/>
                        <a:t>In </a:t>
                      </a:r>
                      <a:r>
                        <a:rPr lang="en-AU" sz="2400" b="1" i="0" dirty="0"/>
                        <a:t>children with speech sound disorder </a:t>
                      </a:r>
                      <a:r>
                        <a:rPr lang="en-AU" sz="2400" b="0" i="0" dirty="0"/>
                        <a:t>does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1797286"/>
                  </a:ext>
                </a:extLst>
              </a:tr>
              <a:tr h="9636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INTERVENTION</a:t>
                      </a:r>
                      <a:endParaRPr lang="en-A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2400" b="0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AU" sz="2400" b="1" i="0" dirty="0"/>
                        <a:t>intervention targeting polysyllables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7876734"/>
                  </a:ext>
                </a:extLst>
              </a:tr>
              <a:tr h="96363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COMPARISON</a:t>
                      </a:r>
                      <a:endParaRPr lang="en-A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2400" b="0" i="0" dirty="0">
                          <a:solidFill>
                            <a:schemeClr val="tx1"/>
                          </a:solidFill>
                        </a:rPr>
                        <a:t>compared to no intervention or another intervention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4005063"/>
                  </a:ext>
                </a:extLst>
              </a:tr>
              <a:tr h="178961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OUTCOME</a:t>
                      </a:r>
                      <a:endParaRPr lang="en-A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0" i="0" dirty="0"/>
                        <a:t>lead to </a:t>
                      </a:r>
                      <a:r>
                        <a:rPr lang="en-AU" sz="2400" b="1" i="0" dirty="0"/>
                        <a:t>improvement in measures of polysyllable accuracy </a:t>
                      </a:r>
                      <a:r>
                        <a:rPr lang="en-AU" sz="2400" b="0" i="0" dirty="0"/>
                        <a:t>(e.g., whole word correct, PPC, PCC, PVC, word length, syllable shape, lexical stress, % of omissions, altered sequence).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9146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31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did we find (so far)?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609058"/>
              </p:ext>
            </p:extLst>
          </p:nvPr>
        </p:nvGraphicFramePr>
        <p:xfrm>
          <a:off x="323528" y="1282195"/>
          <a:ext cx="8496944" cy="530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0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305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94145">
                <a:tc>
                  <a:txBody>
                    <a:bodyPr/>
                    <a:lstStyle/>
                    <a:p>
                      <a:pPr algn="l"/>
                      <a:r>
                        <a:rPr lang="en-AU" dirty="0"/>
                        <a:t>Authors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U" dirty="0"/>
                        <a:t>Number of participants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U" dirty="0"/>
                        <a:t>Research Design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5973">
                <a:tc>
                  <a:txBody>
                    <a:bodyPr/>
                    <a:lstStyle/>
                    <a:p>
                      <a:pPr algn="l"/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Murray et al., (2015)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i="1">
                          <a:solidFill>
                            <a:schemeClr val="tx1"/>
                          </a:solidFill>
                        </a:rPr>
                        <a:t>26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Randomized controlled trial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6510">
                <a:tc>
                  <a:txBody>
                    <a:bodyPr/>
                    <a:lstStyle/>
                    <a:p>
                      <a:pPr algn="l"/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Thomas et al., (2018)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i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Single-case experimental</a:t>
                      </a:r>
                      <a:r>
                        <a:rPr lang="en-AU" sz="2000" b="1" baseline="0">
                          <a:solidFill>
                            <a:schemeClr val="tx1"/>
                          </a:solidFill>
                        </a:rPr>
                        <a:t> design</a:t>
                      </a:r>
                      <a:endParaRPr lang="en-US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6297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Ballard et al., (2010)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Single-case experimental</a:t>
                      </a:r>
                      <a:r>
                        <a:rPr lang="en-AU" sz="2000" b="1" baseline="0">
                          <a:solidFill>
                            <a:schemeClr val="tx1"/>
                          </a:solidFill>
                        </a:rPr>
                        <a:t> design</a:t>
                      </a:r>
                      <a:endParaRPr lang="en-US" sz="2000" b="1" i="1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6297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Young (1987)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b="1">
                          <a:solidFill>
                            <a:schemeClr val="tx1"/>
                          </a:solidFill>
                        </a:rPr>
                        <a:t>Single-case experimental</a:t>
                      </a:r>
                      <a:r>
                        <a:rPr lang="en-AU" sz="2000" b="1" baseline="0">
                          <a:solidFill>
                            <a:schemeClr val="tx1"/>
                          </a:solidFill>
                        </a:rPr>
                        <a:t> design</a:t>
                      </a:r>
                      <a:endParaRPr lang="en-US" sz="2000" b="1" i="1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5973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Young (1983)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 - 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Expert opinion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5973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Velleman (2005)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Expert opinion and case study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79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6141-B91B-4CC1-BCD0-83A6A02D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Ballard et al., (2010)</a:t>
            </a:r>
            <a:br>
              <a:rPr lang="en-US" sz="3600" dirty="0"/>
            </a:br>
            <a:r>
              <a:rPr lang="en-US" sz="3200" b="1" dirty="0" err="1">
                <a:solidFill>
                  <a:srgbClr val="0070C0"/>
                </a:solidFill>
              </a:rPr>
              <a:t>ReST</a:t>
            </a:r>
            <a:r>
              <a:rPr lang="en-US" sz="3200" b="1" dirty="0">
                <a:solidFill>
                  <a:srgbClr val="0070C0"/>
                </a:solidFill>
              </a:rPr>
              <a:t> intervention for children with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childhood apraxia of speech</a:t>
            </a:r>
            <a:endParaRPr lang="en-AU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A9561B-4CE5-4A8E-A4F7-90B04ACF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3 children </a:t>
            </a:r>
            <a:r>
              <a:rPr lang="en-US" dirty="0"/>
              <a:t>(7-10 years)</a:t>
            </a:r>
          </a:p>
          <a:p>
            <a:r>
              <a:rPr lang="en-US" b="1" dirty="0"/>
              <a:t>SCED</a:t>
            </a:r>
            <a:r>
              <a:rPr lang="en-US" dirty="0"/>
              <a:t> involving </a:t>
            </a:r>
            <a:r>
              <a:rPr lang="en-US" dirty="0" err="1"/>
              <a:t>ReST</a:t>
            </a:r>
            <a:r>
              <a:rPr lang="en-US" dirty="0"/>
              <a:t> 4 x </a:t>
            </a:r>
            <a:r>
              <a:rPr lang="en-US" dirty="0" err="1"/>
              <a:t>wk</a:t>
            </a:r>
            <a:r>
              <a:rPr lang="en-US" dirty="0"/>
              <a:t> for 3 weeks</a:t>
            </a:r>
          </a:p>
          <a:p>
            <a:r>
              <a:rPr lang="en-US" b="1" dirty="0"/>
              <a:t>Targeted dysprosody </a:t>
            </a:r>
            <a:r>
              <a:rPr lang="en-US" dirty="0"/>
              <a:t>using 3-syllable nonwords </a:t>
            </a:r>
          </a:p>
          <a:p>
            <a:r>
              <a:rPr lang="en-US" dirty="0"/>
              <a:t>Measured relative duration of </a:t>
            </a:r>
            <a:r>
              <a:rPr lang="en-US" dirty="0" err="1"/>
              <a:t>Sw</a:t>
            </a:r>
            <a:r>
              <a:rPr lang="en-US" dirty="0"/>
              <a:t> and </a:t>
            </a:r>
            <a:r>
              <a:rPr lang="en-US" dirty="0" err="1"/>
              <a:t>sW</a:t>
            </a:r>
            <a:r>
              <a:rPr lang="en-US" dirty="0"/>
              <a:t> syllables, smoothness, loudness and pitch </a:t>
            </a:r>
          </a:p>
          <a:p>
            <a:r>
              <a:rPr lang="en-US" b="1" dirty="0"/>
              <a:t>Bottomline</a:t>
            </a:r>
            <a:r>
              <a:rPr lang="en-US" dirty="0"/>
              <a:t>: Improvements in untreated nonword stimuli; minimal improvement in real words, so more research needed. </a:t>
            </a:r>
          </a:p>
          <a:p>
            <a:r>
              <a:rPr lang="en-US" b="1" dirty="0"/>
              <a:t>Limitations</a:t>
            </a:r>
            <a:r>
              <a:rPr lang="en-US" dirty="0"/>
              <a:t>: Limited participants; intensive &gt; feasible in everyday clinical practice?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0123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6141-B91B-4CC1-BCD0-83A6A02D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Murray et al., (2015)</a:t>
            </a:r>
            <a:br>
              <a:rPr lang="en-US" sz="3600" dirty="0"/>
            </a:br>
            <a:r>
              <a:rPr lang="en-US" sz="3200" b="1" dirty="0" err="1">
                <a:solidFill>
                  <a:srgbClr val="0070C0"/>
                </a:solidFill>
              </a:rPr>
              <a:t>ReST</a:t>
            </a:r>
            <a:r>
              <a:rPr lang="en-US" sz="3200" b="1" dirty="0">
                <a:solidFill>
                  <a:srgbClr val="0070C0"/>
                </a:solidFill>
              </a:rPr>
              <a:t> intervention for children with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childhood apraxia of speech</a:t>
            </a:r>
            <a:endParaRPr lang="en-AU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A9561B-4CE5-4A8E-A4F7-90B04ACF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26 children </a:t>
            </a:r>
            <a:r>
              <a:rPr lang="en-US" dirty="0"/>
              <a:t>with CAS (4 to 10 years)</a:t>
            </a:r>
          </a:p>
          <a:p>
            <a:r>
              <a:rPr lang="en-US" b="1" dirty="0"/>
              <a:t>RCT </a:t>
            </a:r>
            <a:r>
              <a:rPr lang="en-US" dirty="0"/>
              <a:t>compared Nuffield (NDP3) with Rapid Syllable Transition (</a:t>
            </a:r>
            <a:r>
              <a:rPr lang="en-US" dirty="0" err="1"/>
              <a:t>ReST</a:t>
            </a:r>
            <a:r>
              <a:rPr lang="en-US" dirty="0"/>
              <a:t>) 4 x </a:t>
            </a:r>
            <a:r>
              <a:rPr lang="en-US" dirty="0" err="1"/>
              <a:t>wk</a:t>
            </a:r>
            <a:r>
              <a:rPr lang="en-US" dirty="0"/>
              <a:t> for 3 weeks</a:t>
            </a:r>
          </a:p>
          <a:p>
            <a:r>
              <a:rPr lang="en-US" dirty="0" err="1"/>
              <a:t>ReST</a:t>
            </a:r>
            <a:r>
              <a:rPr lang="en-US" dirty="0"/>
              <a:t> used 2- and 3-syllable nonwords with varied stress, targeting stress equalization and syllable segregation using PML</a:t>
            </a:r>
          </a:p>
          <a:p>
            <a:r>
              <a:rPr lang="en-US" b="1" dirty="0"/>
              <a:t>Bottomline: </a:t>
            </a:r>
            <a:r>
              <a:rPr lang="en-US" dirty="0"/>
              <a:t>Both show generalization to nontreatment words</a:t>
            </a:r>
          </a:p>
          <a:p>
            <a:r>
              <a:rPr lang="en-US" b="1" dirty="0"/>
              <a:t>Limitations: </a:t>
            </a:r>
            <a:r>
              <a:rPr lang="en-US" dirty="0"/>
              <a:t>Intensive &gt; feasible in everyday clinical practice? No measure of </a:t>
            </a:r>
            <a:r>
              <a:rPr lang="en-US" dirty="0" err="1"/>
              <a:t>generalisation</a:t>
            </a:r>
            <a:r>
              <a:rPr lang="en-US" dirty="0"/>
              <a:t> to conversational speech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917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6141-B91B-4CC1-BCD0-83A6A02D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Thomas et al.,  (2018)</a:t>
            </a:r>
            <a:br>
              <a:rPr lang="en-US" sz="3600" dirty="0"/>
            </a:br>
            <a:r>
              <a:rPr lang="en-US" sz="3200" b="1" dirty="0" err="1">
                <a:solidFill>
                  <a:srgbClr val="0070C0"/>
                </a:solidFill>
              </a:rPr>
              <a:t>ReST</a:t>
            </a:r>
            <a:r>
              <a:rPr lang="en-US" sz="3200" b="1" dirty="0">
                <a:solidFill>
                  <a:srgbClr val="0070C0"/>
                </a:solidFill>
              </a:rPr>
              <a:t> intervention for children with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childhood apraxia of speech</a:t>
            </a:r>
            <a:endParaRPr lang="en-AU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A9561B-4CE5-4A8E-A4F7-90B04ACF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5 children </a:t>
            </a:r>
            <a:r>
              <a:rPr lang="en-US" dirty="0"/>
              <a:t>5;11 to 11;7 years</a:t>
            </a:r>
          </a:p>
          <a:p>
            <a:r>
              <a:rPr lang="en-US" b="1" dirty="0"/>
              <a:t>SCED</a:t>
            </a:r>
            <a:r>
              <a:rPr lang="en-US" dirty="0"/>
              <a:t> examining clinician + parent-delivered </a:t>
            </a:r>
            <a:r>
              <a:rPr lang="en-US" dirty="0" err="1"/>
              <a:t>ReST</a:t>
            </a:r>
            <a:r>
              <a:rPr lang="en-US" dirty="0"/>
              <a:t> intervention 4 x </a:t>
            </a:r>
            <a:r>
              <a:rPr lang="en-US" dirty="0" err="1"/>
              <a:t>wk</a:t>
            </a:r>
            <a:r>
              <a:rPr lang="en-US" dirty="0"/>
              <a:t> for 3 weeks (50% @ home)</a:t>
            </a:r>
          </a:p>
          <a:p>
            <a:r>
              <a:rPr lang="en-US" b="1" dirty="0"/>
              <a:t>Bottomline</a:t>
            </a:r>
            <a:r>
              <a:rPr lang="en-US" dirty="0"/>
              <a:t>: Mixed results &gt; effective for 2 of 5 children; mixed fidelity of parent-delivered sessions, particular difficulty providing accurate feedback</a:t>
            </a:r>
          </a:p>
          <a:p>
            <a:r>
              <a:rPr lang="en-US" b="1" dirty="0"/>
              <a:t>Limitations</a:t>
            </a:r>
            <a:r>
              <a:rPr lang="en-US" dirty="0"/>
              <a:t>: Limited participants and no measure of generalization to conversational speech.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3694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6141-B91B-4CC1-BCD0-83A6A02D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Young (1983, 1987) </a:t>
            </a:r>
            <a:br>
              <a:rPr lang="en-US" sz="3600" dirty="0"/>
            </a:br>
            <a:r>
              <a:rPr lang="en-US" sz="3200" b="1" dirty="0">
                <a:solidFill>
                  <a:srgbClr val="00B050"/>
                </a:solidFill>
              </a:rPr>
              <a:t>Intervention targeting weak syllable deletion in children with phonological impairment</a:t>
            </a:r>
            <a:endParaRPr lang="en-AU" sz="3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A9561B-4CE5-4A8E-A4F7-90B04ACF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6459319" cy="52578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2 children </a:t>
            </a:r>
            <a:r>
              <a:rPr lang="en-US" sz="2800" dirty="0"/>
              <a:t>(4;4 years and 4;5 years)</a:t>
            </a:r>
          </a:p>
          <a:p>
            <a:r>
              <a:rPr lang="en-US" sz="2800" b="1" dirty="0"/>
              <a:t>SCED </a:t>
            </a:r>
            <a:r>
              <a:rPr lang="en-US" sz="2800" dirty="0"/>
              <a:t> 2 x </a:t>
            </a:r>
            <a:r>
              <a:rPr lang="en-US" sz="2800" dirty="0" err="1"/>
              <a:t>wk</a:t>
            </a:r>
            <a:r>
              <a:rPr lang="en-US" sz="2800" dirty="0"/>
              <a:t>; 50 productions per session</a:t>
            </a:r>
          </a:p>
          <a:p>
            <a:r>
              <a:rPr lang="en-US" sz="2800" b="1" dirty="0"/>
              <a:t>Intervention</a:t>
            </a:r>
            <a:r>
              <a:rPr lang="en-US" sz="2800" dirty="0"/>
              <a:t>: </a:t>
            </a:r>
            <a:r>
              <a:rPr lang="en-US" sz="2800" b="1" dirty="0">
                <a:solidFill>
                  <a:srgbClr val="00B050"/>
                </a:solidFill>
              </a:rPr>
              <a:t>Backward chaining with visual rebuses </a:t>
            </a:r>
            <a:r>
              <a:rPr lang="en-US" sz="2800" dirty="0"/>
              <a:t>procedure with 4 steps including stress equalization followed by natural stress (e.g., bull &gt; table) </a:t>
            </a:r>
          </a:p>
          <a:p>
            <a:r>
              <a:rPr lang="en-US" sz="2800" b="1" dirty="0"/>
              <a:t>Bottomline: </a:t>
            </a:r>
            <a:r>
              <a:rPr lang="en-US" sz="2800" dirty="0"/>
              <a:t>Effective for both participants from treatment to non-treatment words. </a:t>
            </a:r>
          </a:p>
          <a:p>
            <a:r>
              <a:rPr lang="en-US" sz="2800" b="1" dirty="0"/>
              <a:t>Limitations: </a:t>
            </a:r>
            <a:r>
              <a:rPr lang="en-US" sz="2800" dirty="0"/>
              <a:t>Only 2 children; no measure of conversational speech; rebuses changed weak stress to strong stress</a:t>
            </a:r>
          </a:p>
          <a:p>
            <a:endParaRPr lang="en-AU" dirty="0"/>
          </a:p>
        </p:txBody>
      </p:sp>
      <p:pic>
        <p:nvPicPr>
          <p:cNvPr id="1026" name="Picture 2" descr="Table, Furniture, Wooden, Table, Table">
            <a:extLst>
              <a:ext uri="{FF2B5EF4-FFF2-40B4-BE49-F238E27FC236}">
                <a16:creationId xmlns:a16="http://schemas.microsoft.com/office/drawing/2014/main" xmlns="" id="{A418B033-9969-4912-95E8-72BE27E7F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489" y="4205135"/>
            <a:ext cx="1770281" cy="147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ull, Animal, Mammal, Domestic, Farm">
            <a:extLst>
              <a:ext uri="{FF2B5EF4-FFF2-40B4-BE49-F238E27FC236}">
                <a16:creationId xmlns:a16="http://schemas.microsoft.com/office/drawing/2014/main" xmlns="" id="{9FAD496F-2909-4887-9C31-0E1126DCB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214" y="2442578"/>
            <a:ext cx="1982889" cy="147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8D8957-3A67-4C45-AC83-A4C0390D2524}"/>
              </a:ext>
            </a:extLst>
          </p:cNvPr>
          <p:cNvSpPr txBox="1"/>
          <p:nvPr/>
        </p:nvSpPr>
        <p:spPr>
          <a:xfrm>
            <a:off x="179512" y="92076"/>
            <a:ext cx="237626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‘83 = expert opinion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241201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6141-B91B-4CC1-BCD0-83A6A02D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Velleman (2002) </a:t>
            </a:r>
            <a:br>
              <a:rPr lang="en-US" sz="3600" dirty="0"/>
            </a:br>
            <a:r>
              <a:rPr lang="en-US" sz="3200" b="1" dirty="0">
                <a:solidFill>
                  <a:srgbClr val="C00000"/>
                </a:solidFill>
              </a:rPr>
              <a:t>Intervention targeting weak syllable deletion in children with phonological impairment</a:t>
            </a:r>
            <a:endParaRPr lang="en-AU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A9561B-4CE5-4A8E-A4F7-90B04ACF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Longitudinal case study </a:t>
            </a:r>
            <a:r>
              <a:rPr lang="en-US" dirty="0"/>
              <a:t>(3;4 years &gt; Kindy) </a:t>
            </a:r>
          </a:p>
          <a:p>
            <a:r>
              <a:rPr lang="en-US" b="1" dirty="0"/>
              <a:t>Teaching </a:t>
            </a:r>
            <a:r>
              <a:rPr lang="en-US" dirty="0">
                <a:solidFill>
                  <a:srgbClr val="C00000"/>
                </a:solidFill>
              </a:rPr>
              <a:t>strategies informed by nonlinear phonology</a:t>
            </a:r>
          </a:p>
          <a:p>
            <a:pPr lvl="1"/>
            <a:r>
              <a:rPr lang="en-US" dirty="0"/>
              <a:t>Polysyllables comprising CVCVCV words with opportunity for reduplication </a:t>
            </a:r>
          </a:p>
          <a:p>
            <a:pPr lvl="1"/>
            <a:r>
              <a:rPr lang="en-AU" dirty="0"/>
              <a:t>Start with iambic words </a:t>
            </a:r>
            <a:r>
              <a:rPr lang="en-US" dirty="0"/>
              <a:t>embedded in a phrase comprising </a:t>
            </a:r>
            <a:r>
              <a:rPr lang="en-US" dirty="0" err="1"/>
              <a:t>Swsw</a:t>
            </a:r>
            <a:r>
              <a:rPr lang="en-US" dirty="0"/>
              <a:t> stress (e.g., big potato) </a:t>
            </a:r>
          </a:p>
          <a:p>
            <a:r>
              <a:rPr lang="en-US" b="1" dirty="0"/>
              <a:t>Bottomline</a:t>
            </a:r>
            <a:r>
              <a:rPr lang="en-US" dirty="0"/>
              <a:t>: Nonlinear strategies could be helpful to inform elicitation strategies to producing polysyllables with natural stress</a:t>
            </a:r>
          </a:p>
          <a:p>
            <a:r>
              <a:rPr lang="en-US" b="1" dirty="0"/>
              <a:t>Limitations</a:t>
            </a:r>
            <a:r>
              <a:rPr lang="en-US" dirty="0"/>
              <a:t>: Case study only.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54320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408363" algn="l"/>
              </a:tabLst>
            </a:pPr>
            <a:r>
              <a:rPr lang="en-AU" b="1" dirty="0">
                <a:solidFill>
                  <a:srgbClr val="00B0F0"/>
                </a:solidFill>
              </a:rPr>
              <a:t>Summary of papers found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/>
              <a:t>SIX relevant papers identified (so far)…more to CAP</a:t>
            </a:r>
          </a:p>
          <a:p>
            <a:r>
              <a:rPr lang="en-AU" b="1" dirty="0" err="1">
                <a:solidFill>
                  <a:srgbClr val="00B0F0"/>
                </a:solidFill>
              </a:rPr>
              <a:t>ReST</a:t>
            </a:r>
            <a:endParaRPr lang="en-AU" b="1" dirty="0">
              <a:solidFill>
                <a:srgbClr val="00B0F0"/>
              </a:solidFill>
            </a:endParaRPr>
          </a:p>
          <a:p>
            <a:pPr lvl="1"/>
            <a:r>
              <a:rPr lang="en-AU" dirty="0"/>
              <a:t>Increasing evidence including RCT and SCED. </a:t>
            </a:r>
          </a:p>
          <a:p>
            <a:pPr lvl="1"/>
            <a:r>
              <a:rPr lang="en-AU" dirty="0"/>
              <a:t>Similar outcomes to Nuffield. </a:t>
            </a:r>
          </a:p>
          <a:p>
            <a:pPr lvl="1"/>
            <a:r>
              <a:rPr lang="en-AU" dirty="0"/>
              <a:t>Approach for children with CAS. Not suitable for children with phonological impairment. </a:t>
            </a:r>
          </a:p>
          <a:p>
            <a:r>
              <a:rPr lang="en-AU" b="1" dirty="0">
                <a:solidFill>
                  <a:srgbClr val="00B050"/>
                </a:solidFill>
              </a:rPr>
              <a:t>Backward chaining with visual rebus </a:t>
            </a:r>
          </a:p>
          <a:p>
            <a:pPr lvl="1"/>
            <a:r>
              <a:rPr lang="en-AU" dirty="0"/>
              <a:t>Minimal and low level of evidence</a:t>
            </a:r>
          </a:p>
          <a:p>
            <a:pPr lvl="1"/>
            <a:r>
              <a:rPr lang="en-AU" dirty="0"/>
              <a:t>Suitable for children with phonological. NOT for CAS. </a:t>
            </a:r>
          </a:p>
          <a:p>
            <a:r>
              <a:rPr lang="en-AU" b="1" dirty="0">
                <a:solidFill>
                  <a:srgbClr val="C00000"/>
                </a:solidFill>
              </a:rPr>
              <a:t>Teaching strategies informed by nonlinear phonology</a:t>
            </a:r>
          </a:p>
          <a:p>
            <a:pPr lvl="1"/>
            <a:r>
              <a:rPr lang="en-AU" dirty="0"/>
              <a:t>Suitable for children with phonological impairment</a:t>
            </a:r>
          </a:p>
          <a:p>
            <a:pPr lvl="1"/>
            <a:r>
              <a:rPr lang="en-AU" dirty="0"/>
              <a:t>Expert opinion only.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272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56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en-AU" b="1" dirty="0">
                <a:solidFill>
                  <a:srgbClr val="FFFFFF"/>
                </a:solidFill>
              </a:rPr>
              <a:t>Clinical bottom line </a:t>
            </a:r>
            <a:r>
              <a:rPr lang="en-AU" sz="3600" dirty="0">
                <a:solidFill>
                  <a:srgbClr val="FFFFFF"/>
                </a:solidFill>
              </a:rPr>
              <a:t>(so far)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4" descr="Tomato, Red, Tasty, Vitamins, Three, Food">
            <a:extLst>
              <a:ext uri="{FF2B5EF4-FFF2-40B4-BE49-F238E27FC236}">
                <a16:creationId xmlns:a16="http://schemas.microsoft.com/office/drawing/2014/main" xmlns="" id="{A6F77FDD-0A1F-419C-9FCF-2A9C16671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5" r="6206" b="-2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It is possible to improve children’s productions of polysyllables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Unclear if parents can be </a:t>
            </a:r>
            <a:r>
              <a:rPr lang="en-US" sz="2400" dirty="0" smtClean="0">
                <a:solidFill>
                  <a:srgbClr val="FFFFFF"/>
                </a:solidFill>
              </a:rPr>
              <a:t>coached </a:t>
            </a:r>
            <a:r>
              <a:rPr lang="en-US" sz="2400" dirty="0">
                <a:solidFill>
                  <a:srgbClr val="FFFFFF"/>
                </a:solidFill>
              </a:rPr>
              <a:t>to delivery intervention with high fidelity (</a:t>
            </a:r>
            <a:r>
              <a:rPr lang="en-US" sz="2400" dirty="0" err="1">
                <a:solidFill>
                  <a:srgbClr val="FFFFFF"/>
                </a:solidFill>
              </a:rPr>
              <a:t>ReST</a:t>
            </a:r>
            <a:r>
              <a:rPr lang="en-US" sz="2400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0903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Implications for clinical practice (to far)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F1A5336C-6CE5-4B17-8687-7F66434AFA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180050"/>
              </p:ext>
            </p:extLst>
          </p:nvPr>
        </p:nvGraphicFramePr>
        <p:xfrm>
          <a:off x="457200" y="1600200"/>
          <a:ext cx="8229600" cy="49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718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00B0F0"/>
                </a:solidFill>
              </a:rPr>
              <a:t>What is our clinical group currently working on/plans for the future?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/>
              <a:t>Continuing to work on polysyllable question &gt; CAT</a:t>
            </a:r>
          </a:p>
          <a:p>
            <a:r>
              <a:rPr lang="en-US" sz="3600" dirty="0"/>
              <a:t>Topics for next </a:t>
            </a:r>
            <a:r>
              <a:rPr lang="en-US" sz="3600" dirty="0" smtClean="0"/>
              <a:t>year - looking at inconsistent speech disorder diagnosis and treatment, and differential diagnosis of SSD.</a:t>
            </a:r>
            <a:endParaRPr lang="en-US" sz="3600" dirty="0"/>
          </a:p>
          <a:p>
            <a:r>
              <a:rPr lang="en-US" sz="3600" dirty="0"/>
              <a:t>Interested in joining the group</a:t>
            </a:r>
            <a:r>
              <a:rPr lang="en-US" sz="3600" dirty="0" smtClean="0"/>
              <a:t>?      </a:t>
            </a:r>
          </a:p>
          <a:p>
            <a:pPr marL="0" indent="0">
              <a:buNone/>
            </a:pPr>
            <a:r>
              <a:rPr lang="en-US" sz="3600" dirty="0" smtClean="0"/>
              <a:t>Contact: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3200" dirty="0" smtClean="0"/>
              <a:t>Karen </a:t>
            </a:r>
            <a:r>
              <a:rPr lang="en-US" sz="3200" dirty="0"/>
              <a:t>(Gwendolyn) Nichols  </a:t>
            </a:r>
            <a:r>
              <a:rPr lang="en-US" sz="3200" dirty="0" smtClean="0"/>
              <a:t>	</a:t>
            </a:r>
            <a:r>
              <a:rPr lang="en-US" sz="3200" dirty="0" smtClean="0">
                <a:hlinkClick r:id="rId2"/>
              </a:rPr>
              <a:t>Gwendolyn.Nichols@health.nsw.gov.au</a:t>
            </a:r>
            <a:endParaRPr lang="en-US" dirty="0"/>
          </a:p>
          <a:p>
            <a:pPr marL="457200" lvl="1" indent="0">
              <a:buNone/>
            </a:pPr>
            <a:r>
              <a:rPr lang="en-US" sz="3200" dirty="0" smtClean="0"/>
              <a:t>	Sarah </a:t>
            </a:r>
            <a:r>
              <a:rPr lang="en-US" sz="3200" dirty="0"/>
              <a:t>Leung </a:t>
            </a:r>
            <a:r>
              <a:rPr lang="en-US" sz="3200" dirty="0" smtClean="0"/>
              <a:t>							</a:t>
            </a:r>
            <a:r>
              <a:rPr lang="en-US" sz="3200" dirty="0" smtClean="0">
                <a:hlinkClick r:id="rId3"/>
              </a:rPr>
              <a:t>Sarah.Leung@health.nsw.gov.au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9349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1006</Words>
  <Application>Microsoft Office PowerPoint</Application>
  <PresentationFormat>On-screen Show (4:3)</PresentationFormat>
  <Paragraphs>123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NSW Speech Pathology EBP Network Annual Showcase</vt:lpstr>
      <vt:lpstr>What have we focused on this year?</vt:lpstr>
      <vt:lpstr>Transforming ‘mato’ into ‘tomato’:  Insights from evidence addressing polysyllable difficulties in children with speech sound disorder </vt:lpstr>
      <vt:lpstr>PowerPoint Presentation</vt:lpstr>
      <vt:lpstr>PICO Clinical Question</vt:lpstr>
      <vt:lpstr>What did we find (so far)? </vt:lpstr>
      <vt:lpstr>Ballard et al., (2010) ReST intervention for children with  childhood apraxia of speech</vt:lpstr>
      <vt:lpstr>Murray et al., (2015) ReST intervention for children with  childhood apraxia of speech</vt:lpstr>
      <vt:lpstr>Thomas et al.,  (2018) ReST intervention for children with  childhood apraxia of speech</vt:lpstr>
      <vt:lpstr>Young (1983, 1987)  Intervention targeting weak syllable deletion in children with phonological impairment</vt:lpstr>
      <vt:lpstr>Velleman (2002)  Intervention targeting weak syllable deletion in children with phonological impairment</vt:lpstr>
      <vt:lpstr>Summary of papers found</vt:lpstr>
      <vt:lpstr>Clinical bottom line (so far) </vt:lpstr>
      <vt:lpstr>Implications for clinical practice (to far)</vt:lpstr>
      <vt:lpstr>What is our clinical group currently working on/plans for the future?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NSW Speech Pathology EBP Network Annual Showcase</dc:title>
  <dc:creator>Elise Baker</dc:creator>
  <cp:lastModifiedBy>Gwendolyn Nichols</cp:lastModifiedBy>
  <cp:revision>5</cp:revision>
  <dcterms:created xsi:type="dcterms:W3CDTF">2019-11-30T03:03:28Z</dcterms:created>
  <dcterms:modified xsi:type="dcterms:W3CDTF">2019-12-02T03:24:58Z</dcterms:modified>
</cp:coreProperties>
</file>