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F7DCF-F5DD-48EE-9D2F-96D5FFC1EA4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7FF5D-EA5B-4A2B-A760-269C2606B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883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F7DCF-F5DD-48EE-9D2F-96D5FFC1EA4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7FF5D-EA5B-4A2B-A760-269C2606B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70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F7DCF-F5DD-48EE-9D2F-96D5FFC1EA4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7FF5D-EA5B-4A2B-A760-269C2606B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105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F7DCF-F5DD-48EE-9D2F-96D5FFC1EA4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7FF5D-EA5B-4A2B-A760-269C2606B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62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F7DCF-F5DD-48EE-9D2F-96D5FFC1EA4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7FF5D-EA5B-4A2B-A760-269C2606B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63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F7DCF-F5DD-48EE-9D2F-96D5FFC1EA4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7FF5D-EA5B-4A2B-A760-269C2606B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557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F7DCF-F5DD-48EE-9D2F-96D5FFC1EA4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7FF5D-EA5B-4A2B-A760-269C2606B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728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F7DCF-F5DD-48EE-9D2F-96D5FFC1EA4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7FF5D-EA5B-4A2B-A760-269C2606B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87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F7DCF-F5DD-48EE-9D2F-96D5FFC1EA4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7FF5D-EA5B-4A2B-A760-269C2606B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024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F7DCF-F5DD-48EE-9D2F-96D5FFC1EA4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7FF5D-EA5B-4A2B-A760-269C2606B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131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F7DCF-F5DD-48EE-9D2F-96D5FFC1EA4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7FF5D-EA5B-4A2B-A760-269C2606B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69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F7DCF-F5DD-48EE-9D2F-96D5FFC1EA4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7FF5D-EA5B-4A2B-A760-269C2606B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23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NSW Speech Pathology EBP Network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fontAlgn="base"/>
            <a:r>
              <a:rPr lang="en-AU" dirty="0"/>
              <a:t>Autism EBP Group</a:t>
            </a:r>
            <a:r>
              <a:rPr lang="en-US" dirty="0"/>
              <a:t>​</a:t>
            </a:r>
          </a:p>
          <a:p>
            <a:pPr fontAlgn="base"/>
            <a:r>
              <a:rPr lang="en-AU" dirty="0"/>
              <a:t>19 members​</a:t>
            </a:r>
          </a:p>
          <a:p>
            <a:pPr fontAlgn="base"/>
            <a:r>
              <a:rPr lang="en-AU" dirty="0"/>
              <a:t>Leader: Deborah Wilson</a:t>
            </a:r>
            <a:endParaRPr lang="en-US" dirty="0"/>
          </a:p>
        </p:txBody>
      </p:sp>
      <p:pic>
        <p:nvPicPr>
          <p:cNvPr id="1026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36" b="22923"/>
          <a:stretch>
            <a:fillRect/>
          </a:stretch>
        </p:blipFill>
        <p:spPr bwMode="auto">
          <a:xfrm>
            <a:off x="1547664" y="352425"/>
            <a:ext cx="59436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334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Clinical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children on the Autism Spectrum is video modelling (particularly video self-modelling) more effective than treatment as usual for improving social skills?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313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did we find? 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551712"/>
              </p:ext>
            </p:extLst>
          </p:nvPr>
        </p:nvGraphicFramePr>
        <p:xfrm>
          <a:off x="971600" y="1340768"/>
          <a:ext cx="6713808" cy="4525964"/>
        </p:xfrm>
        <a:graphic>
          <a:graphicData uri="http://schemas.openxmlformats.org/drawingml/2006/table">
            <a:tbl>
              <a:tblPr/>
              <a:tblGrid>
                <a:gridCol w="2237936">
                  <a:extLst>
                    <a:ext uri="{9D8B030D-6E8A-4147-A177-3AD203B41FA5}">
                      <a16:colId xmlns:a16="http://schemas.microsoft.com/office/drawing/2014/main" val="3715931754"/>
                    </a:ext>
                  </a:extLst>
                </a:gridCol>
                <a:gridCol w="2237936">
                  <a:extLst>
                    <a:ext uri="{9D8B030D-6E8A-4147-A177-3AD203B41FA5}">
                      <a16:colId xmlns:a16="http://schemas.microsoft.com/office/drawing/2014/main" val="3520574491"/>
                    </a:ext>
                  </a:extLst>
                </a:gridCol>
                <a:gridCol w="2237936">
                  <a:extLst>
                    <a:ext uri="{9D8B030D-6E8A-4147-A177-3AD203B41FA5}">
                      <a16:colId xmlns:a16="http://schemas.microsoft.com/office/drawing/2014/main" val="3458763742"/>
                    </a:ext>
                  </a:extLst>
                </a:gridCol>
              </a:tblGrid>
              <a:tr h="589781">
                <a:tc>
                  <a:txBody>
                    <a:bodyPr/>
                    <a:lstStyle/>
                    <a:p>
                      <a:pPr algn="l" fontAlgn="base"/>
                      <a:r>
                        <a:rPr lang="en-AU" sz="15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Authors​</a:t>
                      </a:r>
                      <a:endParaRPr lang="en-AU" sz="15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048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AU" sz="15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Number of participants​</a:t>
                      </a:r>
                      <a:endParaRPr lang="en-AU" sz="15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048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AU" sz="15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Research Design​</a:t>
                      </a:r>
                      <a:endParaRPr lang="en-AU" sz="15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048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802911"/>
                  </a:ext>
                </a:extLst>
              </a:tr>
              <a:tr h="339326">
                <a:tc>
                  <a:txBody>
                    <a:bodyPr/>
                    <a:lstStyle/>
                    <a:p>
                      <a:pPr algn="l" fontAlgn="base"/>
                      <a:r>
                        <a:rPr lang="en-AU" sz="15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Bellini et al., (2016)​</a:t>
                      </a:r>
                      <a:endParaRPr lang="en-AU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048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AU" sz="15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 ​</a:t>
                      </a:r>
                      <a:endParaRPr lang="en-AU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048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AU" sz="15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Case series​</a:t>
                      </a:r>
                      <a:endParaRPr lang="en-AU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048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846246"/>
                  </a:ext>
                </a:extLst>
              </a:tr>
              <a:tr h="542922">
                <a:tc>
                  <a:txBody>
                    <a:bodyPr/>
                    <a:lstStyle/>
                    <a:p>
                      <a:pPr algn="l" fontAlgn="base"/>
                      <a:r>
                        <a:rPr lang="en-AU" sz="15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Buggey, (2012)​</a:t>
                      </a:r>
                      <a:endParaRPr lang="en-AU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AU" sz="15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3​</a:t>
                      </a:r>
                      <a:endParaRPr lang="en-AU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AU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Single-case multiple-baseline design</a:t>
                      </a:r>
                      <a:r>
                        <a:rPr lang="en-AU" sz="15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AU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212553"/>
                  </a:ext>
                </a:extLst>
              </a:tr>
              <a:tr h="542922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Dueñas et al., (2019)</a:t>
                      </a:r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Multiple probe single subject design​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8568044"/>
                  </a:ext>
                </a:extLst>
              </a:tr>
              <a:tr h="775602">
                <a:tc>
                  <a:txBody>
                    <a:bodyPr/>
                    <a:lstStyle/>
                    <a:p>
                      <a:pPr algn="l" fontAlgn="base"/>
                      <a:r>
                        <a:rPr lang="da-DK" sz="15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Huaqing Qi et al., (2017)​</a:t>
                      </a:r>
                      <a:endParaRPr lang="da-DK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AU" sz="15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studies (18 met criteria with 53 participants)​</a:t>
                      </a:r>
                      <a:endParaRPr lang="en-AU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Systematic review​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8909618"/>
                  </a:ext>
                </a:extLst>
              </a:tr>
              <a:tr h="542922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Kabashi et al., (2017)​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AU" sz="15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3​</a:t>
                      </a:r>
                      <a:endParaRPr lang="en-AU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Multiple probe single subject design</a:t>
                      </a:r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3024874"/>
                  </a:ext>
                </a:extLst>
              </a:tr>
              <a:tr h="33932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Litras et al., (2010)​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Single case study​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6028549"/>
                  </a:ext>
                </a:extLst>
              </a:tr>
              <a:tr h="542922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Macpherson  et al., (2015)​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AU" sz="15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4​</a:t>
                      </a:r>
                      <a:endParaRPr lang="en-AU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AU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Single-case multiple-baseline design</a:t>
                      </a:r>
                      <a:r>
                        <a:rPr lang="en-AU" sz="15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AU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506835"/>
                  </a:ext>
                </a:extLst>
              </a:tr>
              <a:tr h="31024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Wilson, (2012)​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5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5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Single-case design​</a:t>
                      </a:r>
                      <a:endParaRPr lang="en-US" sz="15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7560" marR="77560" marT="38780" marB="38780">
                    <a:lnL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8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0034655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214438" y="1600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797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3408363" algn="l"/>
              </a:tabLst>
            </a:pPr>
            <a:r>
              <a:rPr lang="en-AU" dirty="0" smtClean="0"/>
              <a:t>Summary of papers found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AU" dirty="0"/>
              <a:t>8 relevant papers published since 2010 identified. These included:</a:t>
            </a:r>
            <a:r>
              <a:rPr lang="en-US" dirty="0"/>
              <a:t>​</a:t>
            </a:r>
          </a:p>
          <a:p>
            <a:pPr fontAlgn="base"/>
            <a:r>
              <a:rPr lang="en-AU" dirty="0"/>
              <a:t> 74 participants across these studies.​</a:t>
            </a:r>
          </a:p>
          <a:p>
            <a:pPr fontAlgn="base"/>
            <a:r>
              <a:rPr lang="en-AU" dirty="0"/>
              <a:t>7 case studies of level III-IV evidence  ​</a:t>
            </a:r>
          </a:p>
          <a:p>
            <a:pPr fontAlgn="base"/>
            <a:r>
              <a:rPr lang="en-AU" dirty="0"/>
              <a:t>1 systematic review of level I evidence.</a:t>
            </a:r>
          </a:p>
        </p:txBody>
      </p:sp>
    </p:spTree>
    <p:extLst>
      <p:ext uri="{BB962C8B-B14F-4D97-AF65-F5344CB8AC3E}">
        <p14:creationId xmlns:p14="http://schemas.microsoft.com/office/powerpoint/2010/main" val="3815272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Clinical bottom line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fontAlgn="base"/>
            <a:r>
              <a:rPr lang="en-AU" dirty="0"/>
              <a:t>Video modelling and video self-modelling can be considered EBP with moderate to strong effects on specific social skills for children on the Autism Spectrum.</a:t>
            </a:r>
            <a:r>
              <a:rPr lang="en-US" dirty="0"/>
              <a:t>​</a:t>
            </a:r>
          </a:p>
          <a:p>
            <a:pPr fontAlgn="base"/>
            <a:r>
              <a:rPr lang="en-AU" dirty="0"/>
              <a:t>Some of the specific social skills taught were: </a:t>
            </a:r>
            <a:r>
              <a:rPr lang="en-US" dirty="0"/>
              <a:t>​</a:t>
            </a:r>
          </a:p>
          <a:p>
            <a:pPr fontAlgn="base"/>
            <a:r>
              <a:rPr lang="en-AU" dirty="0"/>
              <a:t>greetings, giving compliments, initiating play, following game rules​</a:t>
            </a:r>
          </a:p>
          <a:p>
            <a:pPr fontAlgn="base"/>
            <a:r>
              <a:rPr lang="en-AU" dirty="0"/>
              <a:t>Things to consider:</a:t>
            </a:r>
            <a:r>
              <a:rPr lang="en-US" dirty="0"/>
              <a:t>​</a:t>
            </a:r>
          </a:p>
          <a:p>
            <a:pPr fontAlgn="base"/>
            <a:r>
              <a:rPr lang="en-AU" dirty="0"/>
              <a:t>Unknown factors impact on effectiveness for specific individuals.</a:t>
            </a:r>
            <a:r>
              <a:rPr lang="en-US" dirty="0"/>
              <a:t>​</a:t>
            </a:r>
          </a:p>
          <a:p>
            <a:pPr fontAlgn="base"/>
            <a:r>
              <a:rPr lang="en-AU" dirty="0"/>
              <a:t>Evidence looked at preschool and primary age children within settings with typically developing peers to interact with.</a:t>
            </a:r>
            <a:r>
              <a:rPr lang="en-US" dirty="0"/>
              <a:t>​</a:t>
            </a:r>
          </a:p>
          <a:p>
            <a:pPr fontAlgn="base"/>
            <a:r>
              <a:rPr lang="en-AU" dirty="0"/>
              <a:t>Generally small groups in articles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03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Implications for clinical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fontAlgn="base"/>
            <a:r>
              <a:rPr lang="en-US" dirty="0"/>
              <a:t>Video self-modeling is an effective tool to use in therapy.​</a:t>
            </a:r>
          </a:p>
          <a:p>
            <a:pPr fontAlgn="base"/>
            <a:r>
              <a:rPr lang="en-US" dirty="0"/>
              <a:t>Technology has made this easier than ever to implement. IPads/ smart phones are easily accessible and socially accepted.​</a:t>
            </a:r>
          </a:p>
          <a:p>
            <a:pPr fontAlgn="base"/>
            <a:r>
              <a:rPr lang="en-US" dirty="0"/>
              <a:t>Video modelling may improve client wellbeing and progress by reducing the social demands.​</a:t>
            </a:r>
          </a:p>
          <a:p>
            <a:pPr fontAlgn="base"/>
            <a:r>
              <a:rPr lang="en-US" dirty="0"/>
              <a:t>Video modelling might be applicable for use across different types of skills- transitions, conversation skills, engaging in social games.​</a:t>
            </a:r>
          </a:p>
          <a:p>
            <a:pPr fontAlgn="base"/>
            <a:r>
              <a:rPr lang="en-US" dirty="0"/>
              <a:t>It can be assumed that natural settings where opportunities for interaction with typically developing peers is ideal. Studies were conducted in natural setting where peer interactions might happen.​</a:t>
            </a:r>
          </a:p>
          <a:p>
            <a:pPr fontAlgn="base"/>
            <a:r>
              <a:rPr lang="en-US" dirty="0"/>
              <a:t>Students and communication partners may benefit from additional training and support outside of this intervention.​</a:t>
            </a:r>
          </a:p>
          <a:p>
            <a:pPr fontAlgn="base"/>
            <a:r>
              <a:rPr lang="en-US" dirty="0"/>
              <a:t>Long term maintenance and </a:t>
            </a:r>
            <a:r>
              <a:rPr lang="en-US" dirty="0" err="1"/>
              <a:t>generalisation</a:t>
            </a:r>
            <a:r>
              <a:rPr lang="en-US" dirty="0"/>
              <a:t> of skills taught is unclear as it has not been studied.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718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What is our clinical group currently working on/plans for the future?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/>
              <a:t>We are considering the topic for next year. Possible topic includes Autism and... literacy, social programs, intervention method/setting.​</a:t>
            </a:r>
          </a:p>
          <a:p>
            <a:pPr fontAlgn="base"/>
            <a:r>
              <a:rPr lang="en-US"/>
              <a:t>Continuing to meet 5 times per year via teleconference, with 2 articles to be discussed each meeting.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349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173</Words>
  <Application>Microsoft Office PowerPoint</Application>
  <PresentationFormat>On-screen Show (4:3)</PresentationFormat>
  <Paragraphs>59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NSW Speech Pathology EBP Network</vt:lpstr>
      <vt:lpstr>Clinical Question</vt:lpstr>
      <vt:lpstr>What did we find? </vt:lpstr>
      <vt:lpstr>Summary of papers found</vt:lpstr>
      <vt:lpstr>Clinical bottom line </vt:lpstr>
      <vt:lpstr>Implications for clinical practice</vt:lpstr>
      <vt:lpstr>What is our clinical group currently working on/plans for the future? </vt:lpstr>
    </vt:vector>
  </TitlesOfParts>
  <Company>University of Sydney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NSW Speech Pathology EBP Network</dc:title>
  <dc:creator>Elise</dc:creator>
  <cp:lastModifiedBy>Deborah Wilson</cp:lastModifiedBy>
  <cp:revision>5</cp:revision>
  <dcterms:created xsi:type="dcterms:W3CDTF">2018-04-10T00:39:24Z</dcterms:created>
  <dcterms:modified xsi:type="dcterms:W3CDTF">2019-12-02T04:07:02Z</dcterms:modified>
</cp:coreProperties>
</file>